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303" r:id="rId3"/>
    <p:sldId id="306" r:id="rId4"/>
    <p:sldId id="288" r:id="rId5"/>
    <p:sldId id="290" r:id="rId6"/>
    <p:sldId id="326" r:id="rId7"/>
    <p:sldId id="284" r:id="rId8"/>
    <p:sldId id="281" r:id="rId9"/>
    <p:sldId id="283" r:id="rId10"/>
    <p:sldId id="304" r:id="rId11"/>
    <p:sldId id="285" r:id="rId12"/>
    <p:sldId id="286" r:id="rId13"/>
    <p:sldId id="287" r:id="rId14"/>
    <p:sldId id="289" r:id="rId15"/>
    <p:sldId id="305" r:id="rId16"/>
    <p:sldId id="280" r:id="rId17"/>
    <p:sldId id="266" r:id="rId18"/>
    <p:sldId id="307" r:id="rId19"/>
    <p:sldId id="308" r:id="rId20"/>
    <p:sldId id="291" r:id="rId21"/>
    <p:sldId id="292" r:id="rId22"/>
    <p:sldId id="293" r:id="rId23"/>
    <p:sldId id="309" r:id="rId24"/>
    <p:sldId id="310" r:id="rId25"/>
    <p:sldId id="294" r:id="rId26"/>
    <p:sldId id="311" r:id="rId27"/>
    <p:sldId id="295" r:id="rId28"/>
    <p:sldId id="298" r:id="rId29"/>
    <p:sldId id="296" r:id="rId30"/>
    <p:sldId id="312" r:id="rId31"/>
    <p:sldId id="299" r:id="rId32"/>
    <p:sldId id="300" r:id="rId33"/>
    <p:sldId id="313" r:id="rId34"/>
    <p:sldId id="301" r:id="rId35"/>
    <p:sldId id="314" r:id="rId36"/>
    <p:sldId id="302" r:id="rId37"/>
    <p:sldId id="272" r:id="rId38"/>
    <p:sldId id="315" r:id="rId39"/>
    <p:sldId id="316" r:id="rId40"/>
    <p:sldId id="317" r:id="rId41"/>
    <p:sldId id="318" r:id="rId42"/>
    <p:sldId id="319" r:id="rId43"/>
    <p:sldId id="273" r:id="rId44"/>
    <p:sldId id="320" r:id="rId45"/>
    <p:sldId id="321" r:id="rId46"/>
    <p:sldId id="322" r:id="rId47"/>
    <p:sldId id="323" r:id="rId48"/>
    <p:sldId id="324" r:id="rId49"/>
    <p:sldId id="325" r:id="rId50"/>
    <p:sldId id="279" r:id="rId5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438214-B380-4CC9-A995-6E55BA14E8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96F3D11-276B-4292-A0D9-08FB6F8ECA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CF8806F-44FF-4547-8341-DDD1660D7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4CDC-92E5-4103-ACA6-5380E719774D}" type="datetimeFigureOut">
              <a:rPr lang="es-CO" smtClean="0"/>
              <a:t>24/01/2024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317F62A-2D3A-4DCB-A01C-91EF5B88E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23F243B-B648-4F21-BB55-0A1ECEFEE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236D-AD0A-423E-AA48-EFFC9D3AE8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21209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E159BE-8955-4655-A3B8-40D7A0B09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C5BEC10-88F5-4327-BC31-D8BBF639ED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11ECD0-76EA-430D-B937-5FAD57C7D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4CDC-92E5-4103-ACA6-5380E719774D}" type="datetimeFigureOut">
              <a:rPr lang="es-CO" smtClean="0"/>
              <a:t>24/01/2024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7908DF-E134-47A5-A5E0-4044B6B8E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D2F34A0-B18C-4831-B445-BD34DE766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236D-AD0A-423E-AA48-EFFC9D3AE8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50425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73033F-7BCE-4D5E-8E9F-CBBFDEC42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4BB457A-7AEC-4E72-9DBA-59E99788EF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9F03C0A-9095-48EE-8E82-A456CE346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4CDC-92E5-4103-ACA6-5380E719774D}" type="datetimeFigureOut">
              <a:rPr lang="es-CO" smtClean="0"/>
              <a:t>24/01/2024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86E921-46B2-4F6B-9091-3556A00D0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CB02CCB-4CE8-4A82-8F1E-766F80640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236D-AD0A-423E-AA48-EFFC9D3AE8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76702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8637BD-3C3D-47A1-9B93-5509C3CE6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078E57-EE56-4857-80A1-F95F57D09E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5C3A61B-69EA-4B1F-BA21-2DE1B353CB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2CC4969-C9EE-4D03-896F-37B7F49CD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4CDC-92E5-4103-ACA6-5380E719774D}" type="datetimeFigureOut">
              <a:rPr lang="es-CO" smtClean="0"/>
              <a:t>24/01/2024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1D8C16F-E2E9-4352-8F4A-656F5F11D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A9075A3-A05D-44C9-BF85-75ABAD782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236D-AD0A-423E-AA48-EFFC9D3AE8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01400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3D3555-387D-4522-844E-091CE8D7F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5AB5DAB-1552-4DA5-9160-25828EA36C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2B8CE66-AF24-4D93-9456-21B4403771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AE0348D-0AE4-4359-BD6E-D322243C39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67AEAB6-386D-4CF8-A55C-A59CCEAA1E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FDA8D63-6EB8-4A0B-BFAD-A1904D5A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4CDC-92E5-4103-ACA6-5380E719774D}" type="datetimeFigureOut">
              <a:rPr lang="es-CO" smtClean="0"/>
              <a:t>24/01/2024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0F8B805-EFAB-4CBC-ACB1-9BB9A2A60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DC435E9-1C38-4203-83B7-D5CBEA33B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236D-AD0A-423E-AA48-EFFC9D3AE8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40057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3BD94F-8B85-4635-AA64-5C22C8967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4CF86B8-2E53-4DED-BB50-84F8E11CD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4CDC-92E5-4103-ACA6-5380E719774D}" type="datetimeFigureOut">
              <a:rPr lang="es-CO" smtClean="0"/>
              <a:t>24/01/2024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38D6F5D-4647-48A7-B6A2-DEA77C65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9A2DF42-54AF-41D6-8E8E-0DC36E730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236D-AD0A-423E-AA48-EFFC9D3AE8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19519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493EC47-C2FD-4970-9C56-FB7768438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4CDC-92E5-4103-ACA6-5380E719774D}" type="datetimeFigureOut">
              <a:rPr lang="es-CO" smtClean="0"/>
              <a:t>24/01/2024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D7D7A51-EBC6-4AF7-A8F8-B1F64AA3F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14F88E2-60F1-482C-B528-E1AF66A78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236D-AD0A-423E-AA48-EFFC9D3AE8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2838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D56EF2-C3AA-4C1C-B880-531AB7893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8102B30-306A-4E01-8A1D-6CDEF2C34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B43C04-7C05-43FD-BE43-B2022B3C49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F28A41-3F46-47AA-AC48-96E098FAE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4CDC-92E5-4103-ACA6-5380E719774D}" type="datetimeFigureOut">
              <a:rPr lang="es-CO" smtClean="0"/>
              <a:t>24/01/2024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3ABBF53-56E0-40E3-A157-0DBB9A962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2802579-4F2C-4923-B563-558A0C719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236D-AD0A-423E-AA48-EFFC9D3AE8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30906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58E291-603A-450A-9FE2-51DEE0019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D2EF5B3-7031-4ECA-81DE-86834AEE78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E977C0F-B2A3-43B9-8C29-E821A78B73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F9E7A6A-ED84-4E88-8566-EE66654B2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4CDC-92E5-4103-ACA6-5380E719774D}" type="datetimeFigureOut">
              <a:rPr lang="es-CO" smtClean="0"/>
              <a:t>24/01/2024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1E1006-B84F-4078-B227-138D381B7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7F8782-173F-4F34-852D-11B4CC946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236D-AD0A-423E-AA48-EFFC9D3AE8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70502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35655C-B5B5-45BE-833A-59CAF1555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1F22A9E-BAB0-42EA-9BA5-4E0806024A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96B94C9-48E9-406C-88C3-981D85489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4CDC-92E5-4103-ACA6-5380E719774D}" type="datetimeFigureOut">
              <a:rPr lang="es-CO" smtClean="0"/>
              <a:t>24/01/2024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4CCB027-9E13-4E64-B13A-B2EA0CAD8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71DF4D-2C0E-4CFB-BC18-D221A9A9E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236D-AD0A-423E-AA48-EFFC9D3AE8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81809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564DCE0-0E69-49BF-B362-2E7A9A87F0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52F61CF-7895-4AB2-A263-F6BEDA8534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79C37D7-E277-4769-9CEF-09B1511A2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4CDC-92E5-4103-ACA6-5380E719774D}" type="datetimeFigureOut">
              <a:rPr lang="es-CO" smtClean="0"/>
              <a:t>24/01/2024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78CD62E-A3B8-43C5-A043-C19082E58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3A9AE2-E45A-4A76-8116-951F15355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236D-AD0A-423E-AA48-EFFC9D3AE8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56681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9B2EC09-5DAF-4C64-9FA4-290113A7F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B86BE0B-C3BB-4529-8138-10511BAD3D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C359A9B-43F0-4197-A3B8-889FDC3C03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94CDC-92E5-4103-ACA6-5380E719774D}" type="datetimeFigureOut">
              <a:rPr lang="es-CO" smtClean="0"/>
              <a:t>24/01/2024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4ABA859-7055-440A-BD6C-0150C4129F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3A4585-3009-4D5D-A9E0-6496DCA5D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97236D-AD0A-423E-AA48-EFFC9D3AE8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54428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Plantilla%20sitios%20claros.pptx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hlinkClick r:id="rId3" action="ppaction://hlinkpres?slideindex=1&amp;slidetitle="/>
            <a:extLst>
              <a:ext uri="{FF2B5EF4-FFF2-40B4-BE49-F238E27FC236}">
                <a16:creationId xmlns:a16="http://schemas.microsoft.com/office/drawing/2014/main" id="{94993FEE-78A4-4038-84D7-F0012EC87B4B}"/>
              </a:ext>
            </a:extLst>
          </p:cNvPr>
          <p:cNvSpPr txBox="1"/>
          <p:nvPr/>
        </p:nvSpPr>
        <p:spPr>
          <a:xfrm>
            <a:off x="3062287" y="2228850"/>
            <a:ext cx="606742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Helvetica" panose="020B0604020202020204" pitchFamily="34" charset="0"/>
                <a:cs typeface="Aharoni" panose="02010803020104030203" pitchFamily="2" charset="-79"/>
              </a:rPr>
              <a:t>DELITOS CONTRA LA ADMINISTRACIÓN PÚBLICA</a:t>
            </a:r>
            <a:r>
              <a:rPr lang="es-ES" sz="3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Helvetica" panose="020B0604020202020204" pitchFamily="34" charset="0"/>
                <a:cs typeface="Aharoni" panose="02010803020104030203" pitchFamily="2" charset="-79"/>
              </a:rPr>
              <a:t>.</a:t>
            </a:r>
          </a:p>
          <a:p>
            <a:pPr algn="ctr"/>
            <a:endParaRPr lang="es-ES" sz="36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Helvetica" panose="020B0604020202020204" pitchFamily="34" charset="0"/>
              <a:cs typeface="Aharoni" panose="02010803020104030203" pitchFamily="2" charset="-79"/>
            </a:endParaRPr>
          </a:p>
          <a:p>
            <a:pPr algn="ctr"/>
            <a:r>
              <a:rPr lang="es-ES" sz="1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Helvetica" panose="020B0604020202020204" pitchFamily="34" charset="0"/>
                <a:cs typeface="Arial" panose="020B0604020202020204" pitchFamily="34" charset="0"/>
              </a:rPr>
              <a:t>NUEVA ESCUELA POPULAR Y OBRERA</a:t>
            </a:r>
          </a:p>
          <a:p>
            <a:pPr algn="ctr"/>
            <a:r>
              <a:rPr lang="es-ES" sz="1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Helvetica" panose="020B0604020202020204" pitchFamily="34" charset="0"/>
                <a:cs typeface="Arial" panose="020B0604020202020204" pitchFamily="34" charset="0"/>
              </a:rPr>
              <a:t>NEPO.</a:t>
            </a:r>
            <a:endParaRPr lang="es-ES" sz="2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Helvetica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2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Helvetica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2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Helvetica" panose="020B0604020202020204" pitchFamily="34" charset="0"/>
                <a:cs typeface="Arial" panose="020B0604020202020204" pitchFamily="34" charset="0"/>
              </a:rPr>
              <a:t>DR. JUAN FELIPE RESTREPO GIRALDO.</a:t>
            </a:r>
            <a:endParaRPr lang="es-ES" sz="16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Helvetica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ayo 1">
            <a:extLst>
              <a:ext uri="{FF2B5EF4-FFF2-40B4-BE49-F238E27FC236}">
                <a16:creationId xmlns:a16="http://schemas.microsoft.com/office/drawing/2014/main" id="{8DBE1E80-CBF1-4B41-A092-E18C8F5D8880}"/>
              </a:ext>
            </a:extLst>
          </p:cNvPr>
          <p:cNvSpPr/>
          <p:nvPr/>
        </p:nvSpPr>
        <p:spPr>
          <a:xfrm>
            <a:off x="1381125" y="1209675"/>
            <a:ext cx="1438275" cy="2695575"/>
          </a:xfrm>
          <a:prstGeom prst="lightningBol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72097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F274457-1A1B-0075-E361-244A1D3EBF18}"/>
              </a:ext>
            </a:extLst>
          </p:cNvPr>
          <p:cNvSpPr txBox="1"/>
          <p:nvPr/>
        </p:nvSpPr>
        <p:spPr>
          <a:xfrm>
            <a:off x="3212983" y="662730"/>
            <a:ext cx="8347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BIEN JURÍDICO TUTELADO:</a:t>
            </a:r>
            <a:endParaRPr kumimoji="0" lang="es-CO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Flecha: hacia abajo 1">
            <a:extLst>
              <a:ext uri="{FF2B5EF4-FFF2-40B4-BE49-F238E27FC236}">
                <a16:creationId xmlns:a16="http://schemas.microsoft.com/office/drawing/2014/main" id="{F210A839-8964-2B98-0C0A-90DA9220293C}"/>
              </a:ext>
            </a:extLst>
          </p:cNvPr>
          <p:cNvSpPr/>
          <p:nvPr/>
        </p:nvSpPr>
        <p:spPr>
          <a:xfrm>
            <a:off x="5681133" y="1397000"/>
            <a:ext cx="787400" cy="58477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634C17C-E3B7-3694-E9DB-D74D006459F0}"/>
              </a:ext>
            </a:extLst>
          </p:cNvPr>
          <p:cNvSpPr txBox="1"/>
          <p:nvPr/>
        </p:nvSpPr>
        <p:spPr>
          <a:xfrm>
            <a:off x="1380067" y="2446867"/>
            <a:ext cx="997373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LA INSOSPECHABILIDAD DE LA CONDUCTA DE LOS SERVIDORES VINCULADOS A LA ADMINISTRACIÓN PÚBLICA, DE MANERA QUE LAS ACTIVIDADES O NEGOCIOS PARTICULARES DE LOS  FUNCIONARIOS NO PONGAN EN DUDA LA INTEGRIDAD  Y MORALIDAD QUE DEBE GOBERNAR EL EJERCICIO DE LA FUNCIÓN.</a:t>
            </a:r>
          </a:p>
          <a:p>
            <a:endParaRPr lang="es-ES" sz="2400" b="1" dirty="0">
              <a:solidFill>
                <a:schemeClr val="bg1"/>
              </a:solidFill>
            </a:endParaRPr>
          </a:p>
          <a:p>
            <a:pPr algn="ctr"/>
            <a:r>
              <a:rPr lang="es-CO" sz="2800" b="1" dirty="0">
                <a:solidFill>
                  <a:schemeClr val="bg1"/>
                </a:solidFill>
              </a:rPr>
              <a:t>ANTIJURIDICIDAD. ESTO ES LO QUE EL LEGISLADOR QUIERE PROTEGER.</a:t>
            </a:r>
          </a:p>
        </p:txBody>
      </p:sp>
    </p:spTree>
    <p:extLst>
      <p:ext uri="{BB962C8B-B14F-4D97-AF65-F5344CB8AC3E}">
        <p14:creationId xmlns:p14="http://schemas.microsoft.com/office/powerpoint/2010/main" val="3735988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F274457-1A1B-0075-E361-244A1D3EBF18}"/>
              </a:ext>
            </a:extLst>
          </p:cNvPr>
          <p:cNvSpPr txBox="1"/>
          <p:nvPr/>
        </p:nvSpPr>
        <p:spPr>
          <a:xfrm>
            <a:off x="3212982" y="662730"/>
            <a:ext cx="8674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b="1" dirty="0">
                <a:solidFill>
                  <a:prstClr val="white"/>
                </a:solidFill>
                <a:latin typeface="Calibri" panose="020F0502020204030204"/>
              </a:rPr>
              <a:t>DELITOS CONTRA LA ADMINISTRACION PÚBLICA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es-CO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07062DB-D669-DE7A-3BF0-0B2AEC826CEE}"/>
              </a:ext>
            </a:extLst>
          </p:cNvPr>
          <p:cNvSpPr/>
          <p:nvPr/>
        </p:nvSpPr>
        <p:spPr>
          <a:xfrm>
            <a:off x="516467" y="2209800"/>
            <a:ext cx="4614333" cy="398547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chemeClr val="tx1"/>
                </a:solidFill>
              </a:rPr>
              <a:t>ABUSO DE AUTORIDAD POR ACTO ARBITRARIO.</a:t>
            </a:r>
          </a:p>
          <a:p>
            <a:pPr algn="ctr"/>
            <a:r>
              <a:rPr lang="es-ES" sz="1600" b="1" dirty="0">
                <a:solidFill>
                  <a:schemeClr val="tx1"/>
                </a:solidFill>
              </a:rPr>
              <a:t>ABUSO DE FUNCIÓN PÚBLICA.</a:t>
            </a:r>
          </a:p>
          <a:p>
            <a:pPr algn="ctr"/>
            <a:r>
              <a:rPr lang="es-ES" sz="1600" b="1" dirty="0">
                <a:solidFill>
                  <a:schemeClr val="tx1"/>
                </a:solidFill>
              </a:rPr>
              <a:t>ASESORAMIENTO ILEGAL.</a:t>
            </a:r>
          </a:p>
          <a:p>
            <a:pPr algn="ctr"/>
            <a:r>
              <a:rPr lang="es-ES" sz="1600" b="1" dirty="0">
                <a:solidFill>
                  <a:schemeClr val="tx1"/>
                </a:solidFill>
              </a:rPr>
              <a:t>ASOCIACIÓN PARA COMETER DELITO CONTRA LA ADMINISTRACIÓN PÚBLICA.</a:t>
            </a:r>
          </a:p>
          <a:p>
            <a:pPr algn="ctr"/>
            <a:r>
              <a:rPr lang="es-ES" sz="1600" b="1" dirty="0">
                <a:solidFill>
                  <a:schemeClr val="tx1"/>
                </a:solidFill>
              </a:rPr>
              <a:t>CELEBRACIÓN DE CONTRATO SIN CUMPLIMIENTO DE REQUISITOS LEGALES.</a:t>
            </a:r>
          </a:p>
          <a:p>
            <a:pPr algn="ctr"/>
            <a:r>
              <a:rPr lang="es-ES" sz="1600" b="1" dirty="0">
                <a:solidFill>
                  <a:schemeClr val="tx1"/>
                </a:solidFill>
              </a:rPr>
              <a:t>CELEBRACIÓN INDEBIDA DE CONTRATOS.</a:t>
            </a:r>
          </a:p>
          <a:p>
            <a:pPr algn="ctr"/>
            <a:r>
              <a:rPr lang="es-ES" sz="1600" b="1" dirty="0">
                <a:solidFill>
                  <a:schemeClr val="tx1"/>
                </a:solidFill>
              </a:rPr>
              <a:t>COHECHO.</a:t>
            </a:r>
          </a:p>
          <a:p>
            <a:pPr algn="ctr"/>
            <a:r>
              <a:rPr lang="es-ES" sz="1600" b="1" dirty="0">
                <a:solidFill>
                  <a:schemeClr val="tx1"/>
                </a:solidFill>
              </a:rPr>
              <a:t>CONCUSIÓN.</a:t>
            </a:r>
          </a:p>
          <a:p>
            <a:pPr algn="ctr"/>
            <a:r>
              <a:rPr lang="es-ES" sz="1600" b="1" dirty="0">
                <a:solidFill>
                  <a:schemeClr val="tx1"/>
                </a:solidFill>
              </a:rPr>
              <a:t>CONTRATACIÓN DIRECTA.</a:t>
            </a:r>
          </a:p>
          <a:p>
            <a:pPr algn="ctr"/>
            <a:r>
              <a:rPr lang="es-ES" sz="1600" b="1" dirty="0">
                <a:solidFill>
                  <a:schemeClr val="tx1"/>
                </a:solidFill>
              </a:rPr>
              <a:t>CORRUPCIÓN ADMINISTRATIVA.</a:t>
            </a:r>
          </a:p>
          <a:p>
            <a:pPr algn="ctr"/>
            <a:r>
              <a:rPr lang="es-ES" sz="1600" b="1" dirty="0">
                <a:solidFill>
                  <a:schemeClr val="tx1"/>
                </a:solidFill>
              </a:rPr>
              <a:t>ENRIQUECIMIENTO ILÍCITO DE SERVIDOR PÚBLICO.</a:t>
            </a:r>
          </a:p>
          <a:p>
            <a:pPr algn="ctr"/>
            <a:r>
              <a:rPr lang="es-ES" sz="1600" b="1" dirty="0">
                <a:solidFill>
                  <a:schemeClr val="tx1"/>
                </a:solidFill>
              </a:rPr>
              <a:t>INTERÉS ILÍCITO EN LA CELEBRACIÓN DE CONTRATOS.</a:t>
            </a:r>
            <a:endParaRPr lang="es-CO" sz="1600" b="1" dirty="0">
              <a:solidFill>
                <a:schemeClr val="tx1"/>
              </a:solidFill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DDB5055-D8F5-FB12-D10E-2E853B60546C}"/>
              </a:ext>
            </a:extLst>
          </p:cNvPr>
          <p:cNvSpPr/>
          <p:nvPr/>
        </p:nvSpPr>
        <p:spPr>
          <a:xfrm>
            <a:off x="5621867" y="2209800"/>
            <a:ext cx="5105400" cy="386926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chemeClr val="tx1"/>
                </a:solidFill>
              </a:rPr>
              <a:t>INTERVENCIÓN EN POLÍTICA.</a:t>
            </a:r>
          </a:p>
          <a:p>
            <a:pPr algn="ctr"/>
            <a:r>
              <a:rPr lang="es-ES" sz="1600" b="1" dirty="0">
                <a:solidFill>
                  <a:schemeClr val="tx1"/>
                </a:solidFill>
              </a:rPr>
              <a:t>PECULADO.</a:t>
            </a:r>
          </a:p>
          <a:p>
            <a:pPr algn="ctr"/>
            <a:r>
              <a:rPr lang="es-ES" sz="1600" b="1" dirty="0">
                <a:solidFill>
                  <a:schemeClr val="tx1"/>
                </a:solidFill>
              </a:rPr>
              <a:t>PREVARICATO.</a:t>
            </a:r>
          </a:p>
          <a:p>
            <a:pPr algn="ctr"/>
            <a:r>
              <a:rPr lang="es-ES" sz="1600" b="1" dirty="0">
                <a:solidFill>
                  <a:schemeClr val="tx1"/>
                </a:solidFill>
              </a:rPr>
              <a:t>REVELACIÓN DE SECRETO.</a:t>
            </a:r>
          </a:p>
          <a:p>
            <a:pPr algn="ctr"/>
            <a:r>
              <a:rPr lang="es-ES" sz="1600" b="1" dirty="0">
                <a:solidFill>
                  <a:schemeClr val="tx1"/>
                </a:solidFill>
              </a:rPr>
              <a:t>TRÁFICO DE INFLUENCIAS.</a:t>
            </a:r>
          </a:p>
          <a:p>
            <a:pPr algn="ctr"/>
            <a:r>
              <a:rPr lang="es-ES" sz="1600" b="1" dirty="0">
                <a:solidFill>
                  <a:schemeClr val="tx1"/>
                </a:solidFill>
              </a:rPr>
              <a:t>USURPACIÓN DE FUNCIONES PÚBLICAS.</a:t>
            </a:r>
          </a:p>
          <a:p>
            <a:pPr algn="ctr"/>
            <a:r>
              <a:rPr lang="es-ES" sz="1600" b="1" dirty="0">
                <a:solidFill>
                  <a:schemeClr val="tx1"/>
                </a:solidFill>
              </a:rPr>
              <a:t>UTILIZACIÓN INDEBIDA DE INFORMACIÓN OFICIAL PRIVILEGIADA.</a:t>
            </a:r>
          </a:p>
          <a:p>
            <a:pPr algn="ctr"/>
            <a:r>
              <a:rPr lang="es-ES" sz="1600" b="1" dirty="0">
                <a:solidFill>
                  <a:schemeClr val="tx1"/>
                </a:solidFill>
              </a:rPr>
              <a:t>UTILIZACIÓN INDEBIDA DE INFORMACIÓN OFICIAL.</a:t>
            </a:r>
          </a:p>
          <a:p>
            <a:pPr algn="ctr"/>
            <a:endParaRPr lang="es-CO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946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66654DF-C5F6-408E-801C-AFC79F3E6D2A}"/>
              </a:ext>
            </a:extLst>
          </p:cNvPr>
          <p:cNvSpPr txBox="1"/>
          <p:nvPr/>
        </p:nvSpPr>
        <p:spPr>
          <a:xfrm>
            <a:off x="4311015" y="535136"/>
            <a:ext cx="681037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Poppins" panose="020B0502040204020203" pitchFamily="2" charset="0"/>
                <a:cs typeface="Poppins" panose="020B0502040204020203" pitchFamily="2" charset="0"/>
              </a:rPr>
              <a:t>RELACIÓN MUY ESTRECHA ENTRE EL DERECHO DISCIPLINARIO Y EL DERECHO PENAL.</a:t>
            </a:r>
          </a:p>
          <a:p>
            <a:endParaRPr lang="es-ES" sz="2400" b="1" dirty="0">
              <a:solidFill>
                <a:schemeClr val="bg1"/>
              </a:solidFill>
              <a:latin typeface="Poppins" panose="020B0502040204020203" pitchFamily="2" charset="0"/>
              <a:cs typeface="Poppins" panose="020B0502040204020203" pitchFamily="2" charset="0"/>
            </a:endParaRPr>
          </a:p>
          <a:p>
            <a:r>
              <a:rPr lang="es-ES" sz="2400" b="1" dirty="0">
                <a:solidFill>
                  <a:schemeClr val="bg1"/>
                </a:solidFill>
                <a:latin typeface="Poppins" panose="020B0502040204020203" pitchFamily="2" charset="0"/>
                <a:cs typeface="Poppins" panose="020B0502040204020203" pitchFamily="2" charset="0"/>
              </a:rPr>
              <a:t>CONDUCTAS PENALES A LAS QUE PUEDEN VERSE SOMETIDOS LOS SERVIDORES PÚBLICOS, </a:t>
            </a:r>
            <a:r>
              <a:rPr lang="es-ES" sz="2800" b="1" dirty="0">
                <a:solidFill>
                  <a:schemeClr val="bg1"/>
                </a:solidFill>
                <a:latin typeface="Poppins" panose="020B0502040204020203" pitchFamily="2" charset="0"/>
                <a:cs typeface="Poppins" panose="020B0502040204020203" pitchFamily="2" charset="0"/>
              </a:rPr>
              <a:t>CON PENAS PRIVATIVAS DE LA LIBERTAD.</a:t>
            </a:r>
            <a:endParaRPr lang="es-ES" sz="2400" b="1" dirty="0">
              <a:solidFill>
                <a:schemeClr val="bg1"/>
              </a:solidFill>
              <a:latin typeface="Poppins" panose="020B0502040204020203" pitchFamily="2" charset="0"/>
              <a:cs typeface="Poppins" panose="020B0502040204020203" pitchFamily="2" charset="0"/>
            </a:endParaRPr>
          </a:p>
          <a:p>
            <a:endParaRPr lang="es-CO" sz="2400" b="1" dirty="0">
              <a:solidFill>
                <a:schemeClr val="bg1"/>
              </a:solidFill>
              <a:latin typeface="Poppins" panose="020B0502040204020203" pitchFamily="2" charset="0"/>
              <a:cs typeface="Poppins" panose="020B05020402040202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350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F274457-1A1B-0075-E361-244A1D3EBF18}"/>
              </a:ext>
            </a:extLst>
          </p:cNvPr>
          <p:cNvSpPr txBox="1"/>
          <p:nvPr/>
        </p:nvSpPr>
        <p:spPr>
          <a:xfrm>
            <a:off x="3212983" y="662730"/>
            <a:ext cx="8347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CONCEPTO DE RESPONSABILIDAD.</a:t>
            </a:r>
            <a:endParaRPr kumimoji="0" lang="es-CO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Flecha: hacia abajo 1">
            <a:extLst>
              <a:ext uri="{FF2B5EF4-FFF2-40B4-BE49-F238E27FC236}">
                <a16:creationId xmlns:a16="http://schemas.microsoft.com/office/drawing/2014/main" id="{F210A839-8964-2B98-0C0A-90DA9220293C}"/>
              </a:ext>
            </a:extLst>
          </p:cNvPr>
          <p:cNvSpPr/>
          <p:nvPr/>
        </p:nvSpPr>
        <p:spPr>
          <a:xfrm>
            <a:off x="5681133" y="1397000"/>
            <a:ext cx="787400" cy="58477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E09D46E-5C6E-B740-74E9-8E0159896063}"/>
              </a:ext>
            </a:extLst>
          </p:cNvPr>
          <p:cNvSpPr/>
          <p:nvPr/>
        </p:nvSpPr>
        <p:spPr>
          <a:xfrm>
            <a:off x="2218268" y="2455333"/>
            <a:ext cx="8720666" cy="35814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b="1" dirty="0">
                <a:solidFill>
                  <a:schemeClr val="tx1"/>
                </a:solidFill>
              </a:rPr>
              <a:t>DISCIPLINARIA.</a:t>
            </a:r>
          </a:p>
          <a:p>
            <a:pPr algn="ctr"/>
            <a:r>
              <a:rPr lang="es-ES" sz="4800" b="1" dirty="0">
                <a:solidFill>
                  <a:schemeClr val="tx1"/>
                </a:solidFill>
              </a:rPr>
              <a:t>PATRIMONIAL.</a:t>
            </a:r>
          </a:p>
          <a:p>
            <a:pPr algn="ctr"/>
            <a:r>
              <a:rPr lang="es-ES" sz="4800" b="1" dirty="0">
                <a:solidFill>
                  <a:schemeClr val="tx1"/>
                </a:solidFill>
              </a:rPr>
              <a:t>PENAL.</a:t>
            </a:r>
          </a:p>
          <a:p>
            <a:pPr algn="ctr"/>
            <a:r>
              <a:rPr lang="es-ES" sz="4800" b="1" dirty="0">
                <a:solidFill>
                  <a:schemeClr val="tx1"/>
                </a:solidFill>
              </a:rPr>
              <a:t>(PROFESIONAL).</a:t>
            </a:r>
            <a:endParaRPr lang="es-CO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251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F274457-1A1B-0075-E361-244A1D3EBF18}"/>
              </a:ext>
            </a:extLst>
          </p:cNvPr>
          <p:cNvSpPr txBox="1"/>
          <p:nvPr/>
        </p:nvSpPr>
        <p:spPr>
          <a:xfrm>
            <a:off x="3212983" y="662730"/>
            <a:ext cx="8347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NOCIONES LIMINARES.</a:t>
            </a:r>
            <a:endParaRPr kumimoji="0" lang="es-CO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6162DE4-FBD4-0285-51D6-F076C2C7930B}"/>
              </a:ext>
            </a:extLst>
          </p:cNvPr>
          <p:cNvSpPr txBox="1"/>
          <p:nvPr/>
        </p:nvSpPr>
        <p:spPr>
          <a:xfrm>
            <a:off x="406400" y="2590800"/>
            <a:ext cx="1115362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DELITO: CONDUCTA TIPÍCA + ANTIJURÍDICA + CULPABLE.</a:t>
            </a:r>
          </a:p>
          <a:p>
            <a:endParaRPr lang="es-ES" sz="2400" b="1" dirty="0">
              <a:solidFill>
                <a:schemeClr val="bg1"/>
              </a:solidFill>
            </a:endParaRPr>
          </a:p>
          <a:p>
            <a:r>
              <a:rPr lang="es-ES" sz="2400" b="1" dirty="0">
                <a:solidFill>
                  <a:schemeClr val="bg1"/>
                </a:solidFill>
              </a:rPr>
              <a:t>CONCURSO DE DELITOS: DELITOS POR TÍTULOS EN EL CÓDIGO PENAL.</a:t>
            </a:r>
          </a:p>
          <a:p>
            <a:endParaRPr lang="es-ES" sz="2400" b="1" dirty="0">
              <a:solidFill>
                <a:schemeClr val="bg1"/>
              </a:solidFill>
            </a:endParaRPr>
          </a:p>
          <a:p>
            <a:r>
              <a:rPr lang="es-ES" sz="2400" b="1" dirty="0">
                <a:solidFill>
                  <a:schemeClr val="bg1"/>
                </a:solidFill>
              </a:rPr>
              <a:t>GRADOS DE CULPABILIDAD: DOLO, CULPA.</a:t>
            </a:r>
          </a:p>
          <a:p>
            <a:endParaRPr lang="es-ES" sz="2400" b="1" dirty="0">
              <a:solidFill>
                <a:schemeClr val="bg1"/>
              </a:solidFill>
            </a:endParaRPr>
          </a:p>
          <a:p>
            <a:r>
              <a:rPr lang="es-ES" sz="2400" b="1" dirty="0">
                <a:solidFill>
                  <a:schemeClr val="bg1"/>
                </a:solidFill>
              </a:rPr>
              <a:t>TÍPICA: TIPO PENAL, TIPICIDAD.</a:t>
            </a:r>
            <a:endParaRPr lang="es-CO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565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D67300E2-66CF-E1CA-5238-9F348F4E7D55}"/>
              </a:ext>
            </a:extLst>
          </p:cNvPr>
          <p:cNvSpPr/>
          <p:nvPr/>
        </p:nvSpPr>
        <p:spPr>
          <a:xfrm>
            <a:off x="3429000" y="1270000"/>
            <a:ext cx="7103533" cy="32258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>
                <a:solidFill>
                  <a:schemeClr val="tx1"/>
                </a:solidFill>
              </a:rPr>
              <a:t>TITULO XV</a:t>
            </a:r>
          </a:p>
          <a:p>
            <a:pPr algn="ctr"/>
            <a:r>
              <a:rPr lang="es-ES" sz="3600" b="1" dirty="0">
                <a:solidFill>
                  <a:schemeClr val="tx1"/>
                </a:solidFill>
              </a:rPr>
              <a:t>CÓDIGO PENAL</a:t>
            </a:r>
            <a:endParaRPr lang="es-CO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221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4D25550-11D6-2631-A626-4F66A2D2E0A0}"/>
              </a:ext>
            </a:extLst>
          </p:cNvPr>
          <p:cNvSpPr txBox="1"/>
          <p:nvPr/>
        </p:nvSpPr>
        <p:spPr>
          <a:xfrm>
            <a:off x="4351867" y="668867"/>
            <a:ext cx="567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</a:rPr>
              <a:t>COHECHO.</a:t>
            </a:r>
            <a:endParaRPr lang="es-CO" sz="3200" b="1" dirty="0">
              <a:solidFill>
                <a:schemeClr val="bg1"/>
              </a:solidFill>
            </a:endParaRPr>
          </a:p>
        </p:txBody>
      </p:sp>
      <p:sp>
        <p:nvSpPr>
          <p:cNvPr id="4" name="Flecha: hacia abajo 3">
            <a:extLst>
              <a:ext uri="{FF2B5EF4-FFF2-40B4-BE49-F238E27FC236}">
                <a16:creationId xmlns:a16="http://schemas.microsoft.com/office/drawing/2014/main" id="{6B8AD2C6-E934-776B-583D-0C291708D800}"/>
              </a:ext>
            </a:extLst>
          </p:cNvPr>
          <p:cNvSpPr/>
          <p:nvPr/>
        </p:nvSpPr>
        <p:spPr>
          <a:xfrm rot="18289027">
            <a:off x="4711987" y="1339031"/>
            <a:ext cx="770466" cy="3692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72040F2-FA1C-F068-02E4-361F31F11662}"/>
              </a:ext>
            </a:extLst>
          </p:cNvPr>
          <p:cNvSpPr txBox="1"/>
          <p:nvPr/>
        </p:nvSpPr>
        <p:spPr>
          <a:xfrm>
            <a:off x="5579533" y="1430867"/>
            <a:ext cx="6282267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DE LOS PRIMEROS DELITOS CONSAGRADOS PARA COMBATIR LA CORRUPCIÓN.</a:t>
            </a:r>
          </a:p>
          <a:p>
            <a:endParaRPr lang="es-ES" sz="2000" b="1" dirty="0">
              <a:solidFill>
                <a:schemeClr val="bg1"/>
              </a:solidFill>
            </a:endParaRPr>
          </a:p>
          <a:p>
            <a:r>
              <a:rPr lang="es-ES" sz="2000" b="1" dirty="0">
                <a:solidFill>
                  <a:schemeClr val="bg1"/>
                </a:solidFill>
              </a:rPr>
              <a:t>SIGNIFICA SOBORNAR, CORROMPER, PERVERTIR, VICIAR CON DÁDIVAS, OBSEQUIOS O REGALOS A UN </a:t>
            </a:r>
            <a:r>
              <a:rPr lang="es-ES" sz="2400" b="1" dirty="0">
                <a:solidFill>
                  <a:schemeClr val="bg1"/>
                </a:solidFill>
              </a:rPr>
              <a:t>SERVIDOR PÚBLICO. </a:t>
            </a:r>
            <a:endParaRPr lang="es-ES" sz="2000" b="1" dirty="0">
              <a:solidFill>
                <a:schemeClr val="bg1"/>
              </a:solidFill>
            </a:endParaRPr>
          </a:p>
          <a:p>
            <a:endParaRPr lang="es-ES" sz="2000" b="1" dirty="0">
              <a:solidFill>
                <a:schemeClr val="bg1"/>
              </a:solidFill>
            </a:endParaRPr>
          </a:p>
          <a:p>
            <a:r>
              <a:rPr lang="es-ES" sz="2000" b="1" dirty="0">
                <a:solidFill>
                  <a:schemeClr val="bg1"/>
                </a:solidFill>
              </a:rPr>
              <a:t>LA SOLA PROMESA U OFRECIMIENTO DE DINERO, DE LA DÁDIVA O UTILIDAD… PROVOCA, EXCITA, ESTIIMULA O INCITA AL SERVIDOR PÚBLICO A OBRAR ILÍCITAMENTE, QUIEN SE COMPROMETE CON EL COHECHADOR A VIOLAR LA INDEPENDENCIA O IMPARCIALIDAD, ATRIBUTOS AJENOS AL EJERCICIO DE SUS FUNCIONES (CSJ. 2011)</a:t>
            </a:r>
            <a:endParaRPr lang="es-CO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193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B0E218C-165D-4F11-A860-F28B1C9B4FF9}"/>
              </a:ext>
            </a:extLst>
          </p:cNvPr>
          <p:cNvSpPr txBox="1"/>
          <p:nvPr/>
        </p:nvSpPr>
        <p:spPr>
          <a:xfrm>
            <a:off x="238124" y="497265"/>
            <a:ext cx="9820276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</a:rPr>
              <a:t>COHECHO ACTIVO POR DAR U OFRECER:</a:t>
            </a:r>
          </a:p>
          <a:p>
            <a:endParaRPr lang="es-ES" sz="2800" b="1" dirty="0">
              <a:solidFill>
                <a:schemeClr val="bg1"/>
              </a:solidFill>
            </a:endParaRPr>
          </a:p>
          <a:p>
            <a:r>
              <a:rPr lang="es-ES" sz="2000" b="1" dirty="0">
                <a:solidFill>
                  <a:schemeClr val="bg1"/>
                </a:solidFill>
              </a:rPr>
              <a:t>SE ATACA EL FENÓMENO DESDE SU ORIGEN (EL OFRECIMIENTO): PARTICULAR OFRECE Y EL SERVIDOR PÚBLICO SE ALLANA A LAS PRETENSIONES.</a:t>
            </a:r>
          </a:p>
          <a:p>
            <a:endParaRPr lang="es-ES" sz="2000" b="1" dirty="0">
              <a:solidFill>
                <a:schemeClr val="bg1"/>
              </a:solidFill>
            </a:endParaRPr>
          </a:p>
          <a:p>
            <a:r>
              <a:rPr lang="es-ES" sz="2400" b="1" dirty="0">
                <a:solidFill>
                  <a:schemeClr val="bg1"/>
                </a:solidFill>
              </a:rPr>
              <a:t>NO IMPORTA, EL SENTIDO POSITIVO O NEGATIVO DE LA RESPUESTA PARA QUE LA CONDUCTA DEL PARTICULAR SE CONFIGURE COMO PUNIBLE.</a:t>
            </a:r>
            <a:endParaRPr lang="es-CO" sz="2400" b="1" dirty="0">
              <a:solidFill>
                <a:schemeClr val="bg1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62F64EB-83C8-5FFC-6F32-3B7A383A5FB4}"/>
              </a:ext>
            </a:extLst>
          </p:cNvPr>
          <p:cNvSpPr/>
          <p:nvPr/>
        </p:nvSpPr>
        <p:spPr>
          <a:xfrm>
            <a:off x="1371600" y="3589867"/>
            <a:ext cx="7408333" cy="268393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tx1"/>
                </a:solidFill>
              </a:rPr>
              <a:t>ART. 407 C.P.:</a:t>
            </a:r>
          </a:p>
          <a:p>
            <a:pPr algn="ctr"/>
            <a:r>
              <a:rPr lang="es-ES" sz="2000" b="1" dirty="0">
                <a:solidFill>
                  <a:schemeClr val="tx1"/>
                </a:solidFill>
              </a:rPr>
              <a:t>SE CONFIGURA CON EL SIMPLE HECHO DE OFRECER DINERO U OTRA UTILIDAD AL SERVIDOR PÚBLICO, PARA QUE RETARDE U OMITA UN ACTO PROPIO DE SU CARGO, EJECUTAR UNO CONTRARIO A SUS DEBERES OFICIALES O UNO QUE DEBA REALIZAR EN EL DESEMPEÑO DE SUS FUNCIONES.</a:t>
            </a:r>
            <a:endParaRPr lang="es-CO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547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B0E218C-165D-4F11-A860-F28B1C9B4FF9}"/>
              </a:ext>
            </a:extLst>
          </p:cNvPr>
          <p:cNvSpPr txBox="1"/>
          <p:nvPr/>
        </p:nvSpPr>
        <p:spPr>
          <a:xfrm>
            <a:off x="238124" y="497265"/>
            <a:ext cx="82486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</a:rPr>
              <a:t>COHECHO ACTIVO POR DAR U OFRECER:</a:t>
            </a:r>
          </a:p>
          <a:p>
            <a:endParaRPr lang="es-ES" sz="2800" b="1" dirty="0">
              <a:solidFill>
                <a:schemeClr val="bg1"/>
              </a:solidFill>
            </a:endParaRPr>
          </a:p>
          <a:p>
            <a:r>
              <a:rPr lang="es-ES" sz="2000" b="1" dirty="0">
                <a:solidFill>
                  <a:schemeClr val="bg1"/>
                </a:solidFill>
              </a:rPr>
              <a:t>SE PROTEGE A LA ADMINISTRACIÓN DE LOS TERCEROS CORRUPTORES: NO REQUIERE DE SUJETO CALIFICADO.</a:t>
            </a:r>
          </a:p>
          <a:p>
            <a:endParaRPr lang="es-ES" sz="2000" b="1" dirty="0">
              <a:solidFill>
                <a:schemeClr val="bg1"/>
              </a:solidFill>
            </a:endParaRPr>
          </a:p>
          <a:p>
            <a:r>
              <a:rPr lang="es-ES" sz="2000" b="1" dirty="0">
                <a:solidFill>
                  <a:schemeClr val="bg1"/>
                </a:solidFill>
              </a:rPr>
              <a:t>LOS DEMÁS TIPOS DE COHECHO, SÍ LO REQUIEREN.</a:t>
            </a:r>
            <a:endParaRPr lang="es-CO" sz="2400" b="1" dirty="0">
              <a:solidFill>
                <a:schemeClr val="bg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CC7C8E-AF43-63B1-DA00-283010AA0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5832" y="2864907"/>
            <a:ext cx="4720167" cy="296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633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692832A-DA4A-752D-7FCA-377A24F5BD02}"/>
              </a:ext>
            </a:extLst>
          </p:cNvPr>
          <p:cNvSpPr txBox="1"/>
          <p:nvPr/>
        </p:nvSpPr>
        <p:spPr>
          <a:xfrm>
            <a:off x="287867" y="3327400"/>
            <a:ext cx="3429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</a:rPr>
              <a:t>COHECHO IMPROPIO</a:t>
            </a:r>
            <a:endParaRPr lang="es-CO" sz="3200" b="1" dirty="0">
              <a:solidFill>
                <a:schemeClr val="bg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858D104-3786-A5FA-50DE-A6DBA2C898B2}"/>
              </a:ext>
            </a:extLst>
          </p:cNvPr>
          <p:cNvSpPr txBox="1"/>
          <p:nvPr/>
        </p:nvSpPr>
        <p:spPr>
          <a:xfrm>
            <a:off x="3081867" y="2683933"/>
            <a:ext cx="6934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ART. 406 C.P.: “ EL SERVIDOR PÚBLICO QUE ACEPTE PARA SÍ O PARA OTRO, DINERO U OTRA UTILIDAD O PROMESA REMUNERATORIA, DIRECTA O INDIRECTAMENTE, POR ACTO QUE DEBE EJECUTAR EN EL DESEMPEÑO DE SUS FUNCIONES, INCURRIRÁ EN PRISIÓN DE 4 A 7 AÑOS, MULTA DE 50 A 100 SMLM VIGENTES, E INHABILITACIÓN PARA EL EJERCICIO DE LOS DERECHOS Y FUNCIONES PÚBLICAS DE 5 A 8 AÑOS”.</a:t>
            </a:r>
          </a:p>
          <a:p>
            <a:endParaRPr lang="es-ES" sz="2000" b="1" dirty="0">
              <a:solidFill>
                <a:schemeClr val="bg1"/>
              </a:solidFill>
            </a:endParaRPr>
          </a:p>
          <a:p>
            <a:r>
              <a:rPr lang="es-ES" sz="2000" b="1" dirty="0">
                <a:solidFill>
                  <a:schemeClr val="bg1"/>
                </a:solidFill>
              </a:rPr>
              <a:t>EL SERVIDOR PÚBLICO QUE RECIBA DINERO U OTRA UTILIDAD DE PERSONA QUE TENGA INTERÉS EN ASUNTO SOMETIDO A SU CONOCIMIENTO: PRISIÓN 2-5 AÑOS, MULTA 30-50 SMLM, INHABILITACIÓN 5 AÑOS.</a:t>
            </a:r>
            <a:endParaRPr lang="es-CO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889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06CC994-B475-43D4-9037-96C4B3B20849}"/>
              </a:ext>
            </a:extLst>
          </p:cNvPr>
          <p:cNvSpPr txBox="1"/>
          <p:nvPr/>
        </p:nvSpPr>
        <p:spPr>
          <a:xfrm>
            <a:off x="495299" y="773490"/>
            <a:ext cx="8543926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ESTRUCTURACIÓN DEL DELITO: </a:t>
            </a:r>
          </a:p>
          <a:p>
            <a:endParaRPr lang="es-ES" sz="2000" b="1" dirty="0">
              <a:solidFill>
                <a:schemeClr val="bg1"/>
              </a:solidFill>
            </a:endParaRPr>
          </a:p>
          <a:p>
            <a:r>
              <a:rPr lang="es-ES" sz="2000" b="1" dirty="0">
                <a:solidFill>
                  <a:schemeClr val="bg1"/>
                </a:solidFill>
              </a:rPr>
              <a:t>A). ACUERDO DE VOLUNTADES ENTRE EL SERVIDOR PÚBLICO Y EL TERCERO.</a:t>
            </a:r>
          </a:p>
          <a:p>
            <a:endParaRPr lang="es-ES" sz="2000" b="1" dirty="0">
              <a:solidFill>
                <a:schemeClr val="bg1"/>
              </a:solidFill>
            </a:endParaRPr>
          </a:p>
          <a:p>
            <a:r>
              <a:rPr lang="es-ES" sz="2000" b="1" dirty="0">
                <a:solidFill>
                  <a:schemeClr val="bg1"/>
                </a:solidFill>
              </a:rPr>
              <a:t>B). OFRECIMIENTO DE LAS DÁDIVAS (INCLUSO PROMESA DE SU CUMPLIMIENTO POSTERIOR), SIN IMPORTAR QUE EL OFRECIMIENTO SEA REALIZADO EN FORMA DIRECTA POR QUIEN RESULTA BENEFICIADO CON EL ACTO O QUE AQUÉL SE EFECTÚE INDIRECTAMENTE.</a:t>
            </a:r>
          </a:p>
          <a:p>
            <a:endParaRPr lang="es-ES" sz="2000" b="1" dirty="0">
              <a:solidFill>
                <a:schemeClr val="bg1"/>
              </a:solidFill>
            </a:endParaRPr>
          </a:p>
          <a:p>
            <a:r>
              <a:rPr lang="es-ES" sz="2000" b="1" dirty="0">
                <a:solidFill>
                  <a:schemeClr val="bg1"/>
                </a:solidFill>
              </a:rPr>
              <a:t>C.) QUE DICHO OFRECIMIENTO TENGA POR FINALIDAD MOTIVAR LA EJECUCIÓN QUE DEBE CUMPLIR EL SERVIDOR, QUE CORRESPONSA AL EJERCICIO, AL DESEMPEÑO DE LAS FUNCIONES QUE LA LEY, EL DECRETO O EL REGLAMENTO LE HAN ATRIBUÍDO Y</a:t>
            </a:r>
          </a:p>
          <a:p>
            <a:endParaRPr lang="es-ES" sz="2000" b="1" dirty="0">
              <a:solidFill>
                <a:schemeClr val="bg1"/>
              </a:solidFill>
            </a:endParaRPr>
          </a:p>
          <a:p>
            <a:r>
              <a:rPr lang="es-ES" sz="2000" b="1" dirty="0">
                <a:solidFill>
                  <a:schemeClr val="bg1"/>
                </a:solidFill>
              </a:rPr>
              <a:t>D). QUE TALES MANIFESTACIONES SE PRODUZCAN CON ANTERIORIDAD A LA REALIZACIÓN DEL ACTO QUE SE DEBE CUMPLIR.</a:t>
            </a:r>
            <a:endParaRPr lang="es-CO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962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0EAF0C1-56A8-A6CC-742E-913F2F5F508E}"/>
              </a:ext>
            </a:extLst>
          </p:cNvPr>
          <p:cNvSpPr txBox="1"/>
          <p:nvPr/>
        </p:nvSpPr>
        <p:spPr>
          <a:xfrm>
            <a:off x="1684867" y="745067"/>
            <a:ext cx="983826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NO SE REQUIERE QUE CON LA CONDUCTA SE HAYAN OCASIONADO EFECTOS DAÑINOS PARA LA ADMINISTRACIÓN  PARA QUE TENGA EFECTOS PENALES, YA QUE LO QUE SE </a:t>
            </a:r>
            <a:r>
              <a:rPr lang="es-ES" sz="2400" b="1" dirty="0">
                <a:solidFill>
                  <a:schemeClr val="bg1"/>
                </a:solidFill>
              </a:rPr>
              <a:t>SANCIONA </a:t>
            </a:r>
            <a:r>
              <a:rPr lang="es-ES" sz="2000" b="1" dirty="0">
                <a:solidFill>
                  <a:schemeClr val="bg1"/>
                </a:solidFill>
              </a:rPr>
              <a:t>NO ES EL RESULTADO SINO LA </a:t>
            </a:r>
            <a:r>
              <a:rPr lang="es-ES" sz="2800" b="1" dirty="0">
                <a:solidFill>
                  <a:schemeClr val="bg1"/>
                </a:solidFill>
              </a:rPr>
              <a:t>PUESTA EN PELIGRO, </a:t>
            </a:r>
            <a:r>
              <a:rPr lang="es-ES" sz="2400" b="1" dirty="0">
                <a:solidFill>
                  <a:schemeClr val="bg1"/>
                </a:solidFill>
              </a:rPr>
              <a:t>EL DETERIORO DE LA IMAGEN DE IRREPROCHABILIDAD QUE TENGA LA SOCIEDAD SOBRE LA ADMINISTRACIÓN PÚBLICA.</a:t>
            </a:r>
          </a:p>
          <a:p>
            <a:endParaRPr lang="es-CO" sz="2000" b="1" dirty="0">
              <a:solidFill>
                <a:schemeClr val="bg1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6BDC06D-E4CE-F2B7-3EDB-7ACE858FE383}"/>
              </a:ext>
            </a:extLst>
          </p:cNvPr>
          <p:cNvSpPr/>
          <p:nvPr/>
        </p:nvSpPr>
        <p:spPr>
          <a:xfrm>
            <a:off x="372533" y="2930281"/>
            <a:ext cx="5105400" cy="333505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tx1"/>
                </a:solidFill>
              </a:rPr>
              <a:t>EL HECHO DE ACEPTAR O RECIBIR ALGO POR EL FUNCIONARIO EN CUMPLIMIENTO DE LAS FUNCIONES QUE LE CORRESPONDAN PUEDE DAR LUGAR AL COHECHO EN CUALQUIERA DE SUS MODALIDADES: </a:t>
            </a:r>
            <a:r>
              <a:rPr lang="es-ES" sz="2800" b="1" dirty="0">
                <a:solidFill>
                  <a:schemeClr val="tx1"/>
                </a:solidFill>
              </a:rPr>
              <a:t>FINALIDAD PERSEGUIDA.</a:t>
            </a:r>
            <a:endParaRPr lang="es-CO" sz="2400" b="1" dirty="0">
              <a:solidFill>
                <a:schemeClr val="tx1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8A84881-BF52-AB61-5B49-3E8B45C64C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4000" y="3298825"/>
            <a:ext cx="3818467" cy="234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2307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53574E60-8B64-7A90-9F8D-9240091D2ECA}"/>
              </a:ext>
            </a:extLst>
          </p:cNvPr>
          <p:cNvSpPr/>
          <p:nvPr/>
        </p:nvSpPr>
        <p:spPr>
          <a:xfrm>
            <a:off x="3810000" y="262467"/>
            <a:ext cx="7992533" cy="203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CUANDO SE PRETENDA “RETARDAR U OMITIR UN ACTO PROPIO DEL CARGO, O EJECUTAR UNO CONTRARIO A LOS DEBERES OFICIALES”:</a:t>
            </a:r>
          </a:p>
          <a:p>
            <a:pPr algn="ctr"/>
            <a:r>
              <a:rPr lang="es-ES" sz="2800" b="1" dirty="0">
                <a:solidFill>
                  <a:schemeClr val="bg1"/>
                </a:solidFill>
              </a:rPr>
              <a:t>COHECHO PROPIO.</a:t>
            </a:r>
            <a:endParaRPr lang="es-CO" sz="2800" b="1" dirty="0">
              <a:solidFill>
                <a:schemeClr val="bg1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0C5AA4E-EDED-BC4C-9F96-B1CEEBA6D445}"/>
              </a:ext>
            </a:extLst>
          </p:cNvPr>
          <p:cNvSpPr/>
          <p:nvPr/>
        </p:nvSpPr>
        <p:spPr>
          <a:xfrm>
            <a:off x="3911600" y="2810933"/>
            <a:ext cx="7797800" cy="229446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tx1"/>
                </a:solidFill>
              </a:rPr>
              <a:t>CUANDO SE ACEPTA O RECIBE POR “ACTO QUE DEBA EJECUTAR EN EL DESEMPEÑO DE SUS FUNCIONES”:</a:t>
            </a:r>
          </a:p>
          <a:p>
            <a:pPr algn="ctr"/>
            <a:r>
              <a:rPr lang="es-ES" sz="2800" b="1" dirty="0">
                <a:solidFill>
                  <a:schemeClr val="tx1"/>
                </a:solidFill>
              </a:rPr>
              <a:t>COHECHO IMPROPIO.</a:t>
            </a:r>
            <a:endParaRPr lang="es-CO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844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06CC994-B475-43D4-9037-96C4B3B20849}"/>
              </a:ext>
            </a:extLst>
          </p:cNvPr>
          <p:cNvSpPr txBox="1"/>
          <p:nvPr/>
        </p:nvSpPr>
        <p:spPr>
          <a:xfrm>
            <a:off x="495299" y="773490"/>
            <a:ext cx="854392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b="1" dirty="0">
                <a:solidFill>
                  <a:prstClr val="white"/>
                </a:solidFill>
                <a:latin typeface="Calibri" panose="020F0502020204030204"/>
              </a:rPr>
              <a:t>ALGUNAS CARACTERÍSTICAS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60375A7-1204-66EB-A10F-3879807EDF08}"/>
              </a:ext>
            </a:extLst>
          </p:cNvPr>
          <p:cNvSpPr txBox="1"/>
          <p:nvPr/>
        </p:nvSpPr>
        <p:spPr>
          <a:xfrm>
            <a:off x="495299" y="1542931"/>
            <a:ext cx="854392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COHECHO PROPIO: PUEDE ENTRAR EN CONCURSO CON ENRIQUECIMIENTO ILÍCITO DE PARTICULARES.</a:t>
            </a:r>
          </a:p>
          <a:p>
            <a:endParaRPr lang="es-ES" sz="2400" b="1" dirty="0">
              <a:solidFill>
                <a:schemeClr val="bg1"/>
              </a:solidFill>
            </a:endParaRPr>
          </a:p>
          <a:p>
            <a:r>
              <a:rPr lang="es-ES" sz="2400" b="1" dirty="0">
                <a:solidFill>
                  <a:schemeClr val="bg1"/>
                </a:solidFill>
              </a:rPr>
              <a:t>CONCURSO CON EL ABUSO DE AUTORIDAD POR ACTO ARBITRARIO O INJUSTO.</a:t>
            </a:r>
          </a:p>
          <a:p>
            <a:endParaRPr lang="es-ES" sz="2400" b="1" dirty="0">
              <a:solidFill>
                <a:schemeClr val="bg1"/>
              </a:solidFill>
            </a:endParaRPr>
          </a:p>
          <a:p>
            <a:r>
              <a:rPr lang="es-ES" sz="2400" b="1" dirty="0">
                <a:solidFill>
                  <a:schemeClr val="bg1"/>
                </a:solidFill>
              </a:rPr>
              <a:t>COHECHO PROPIO NO ADMITE TENTATIVA.</a:t>
            </a:r>
          </a:p>
          <a:p>
            <a:endParaRPr lang="es-ES" sz="2400" b="1" dirty="0">
              <a:solidFill>
                <a:schemeClr val="bg1"/>
              </a:solidFill>
            </a:endParaRPr>
          </a:p>
          <a:p>
            <a:r>
              <a:rPr lang="es-ES" sz="2400" b="1" dirty="0">
                <a:solidFill>
                  <a:schemeClr val="bg1"/>
                </a:solidFill>
              </a:rPr>
              <a:t>NO ADMITEN LA CALIDAD DE CÓMPLICE.</a:t>
            </a:r>
            <a:endParaRPr lang="es-CO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7271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D471B20-9AC8-4673-A287-D4128D919320}"/>
              </a:ext>
            </a:extLst>
          </p:cNvPr>
          <p:cNvSpPr txBox="1"/>
          <p:nvPr/>
        </p:nvSpPr>
        <p:spPr>
          <a:xfrm>
            <a:off x="761999" y="3735765"/>
            <a:ext cx="90011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</a:rPr>
              <a:t>DELITO DE CONCUSIÓN.</a:t>
            </a:r>
            <a:endParaRPr lang="es-E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2954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1214369-6A0F-4E5E-9BC6-92781C186839}"/>
              </a:ext>
            </a:extLst>
          </p:cNvPr>
          <p:cNvSpPr txBox="1"/>
          <p:nvPr/>
        </p:nvSpPr>
        <p:spPr>
          <a:xfrm>
            <a:off x="4117509" y="327835"/>
            <a:ext cx="68103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</a:rPr>
              <a:t>DEFINICIÓN:</a:t>
            </a:r>
            <a:endParaRPr lang="es-CO" sz="3200" b="1" dirty="0">
              <a:solidFill>
                <a:schemeClr val="bg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AFEC048-AD04-3337-16C3-11D8ADB99865}"/>
              </a:ext>
            </a:extLst>
          </p:cNvPr>
          <p:cNvSpPr txBox="1"/>
          <p:nvPr/>
        </p:nvSpPr>
        <p:spPr>
          <a:xfrm>
            <a:off x="4513277" y="2038525"/>
            <a:ext cx="7231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 </a:t>
            </a:r>
            <a:endParaRPr lang="es-CO" sz="2400" b="1" dirty="0">
              <a:solidFill>
                <a:schemeClr val="bg1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937B8EC-6DEA-25F4-3597-B67049D9C084}"/>
              </a:ext>
            </a:extLst>
          </p:cNvPr>
          <p:cNvSpPr txBox="1"/>
          <p:nvPr/>
        </p:nvSpPr>
        <p:spPr>
          <a:xfrm>
            <a:off x="4250267" y="1143000"/>
            <a:ext cx="743373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ART. 404 C.P.: “ EL SERVIDOR PÚBLICO QUE ABUSANDO DE SU CARGO O DE SUS FUNCIONES CONSTRIÑA O INDUZCA A ALGUIEN A DAR O PROMETER AL MISMO SERVIDOR  O A UN TERCERO DINERO, O CUALQUIER OTRA UTILIDAD INDEBIDOS O LOS SOLICITE, INCURRIRÁ EN PRISIÓN DE 6 A 10 AÑOS, MULTA DE 50 A 100 SMLM, E INHABILITACIÓN PARA EL EJERCICIO DE DERECHOS Y FUNCIONES PÚBLICAS DE 5 A 8 AÑOS”.</a:t>
            </a:r>
          </a:p>
          <a:p>
            <a:endParaRPr lang="es-ES" sz="2000" b="1" dirty="0">
              <a:solidFill>
                <a:schemeClr val="bg1"/>
              </a:solidFill>
            </a:endParaRPr>
          </a:p>
          <a:p>
            <a:r>
              <a:rPr lang="es-ES" sz="2000" b="1" dirty="0">
                <a:solidFill>
                  <a:schemeClr val="bg1"/>
                </a:solidFill>
              </a:rPr>
              <a:t>CONDUCTA EVIDENTE, A PESAR DE QUE NO SE OBTENGA EL RESULTADO PERSEGUIDO.</a:t>
            </a:r>
          </a:p>
          <a:p>
            <a:endParaRPr lang="es-ES" sz="2000" b="1" dirty="0">
              <a:solidFill>
                <a:schemeClr val="bg1"/>
              </a:solidFill>
            </a:endParaRPr>
          </a:p>
          <a:p>
            <a:r>
              <a:rPr lang="es-ES" sz="2000" b="1" dirty="0">
                <a:solidFill>
                  <a:schemeClr val="bg1"/>
                </a:solidFill>
              </a:rPr>
              <a:t>SUJETO ACTIVO CALIFICADO: SERVIDOR PÚBLICO.</a:t>
            </a:r>
          </a:p>
          <a:p>
            <a:endParaRPr lang="es-ES" sz="2000" b="1" dirty="0">
              <a:solidFill>
                <a:schemeClr val="bg1"/>
              </a:solidFill>
            </a:endParaRPr>
          </a:p>
          <a:p>
            <a:r>
              <a:rPr lang="es-ES" sz="2000" b="1" dirty="0">
                <a:solidFill>
                  <a:schemeClr val="bg1"/>
                </a:solidFill>
              </a:rPr>
              <a:t>NO SE REQUIERE QUE EL SUJETO  ACTIVO SEA COMPETENTE.</a:t>
            </a:r>
          </a:p>
          <a:p>
            <a:r>
              <a:rPr lang="es-ES" sz="2000" b="1" dirty="0">
                <a:solidFill>
                  <a:schemeClr val="bg1"/>
                </a:solidFill>
              </a:rPr>
              <a:t>SE REQUIERE ES QUE ABUSE DE ESA CONDICIÓN.</a:t>
            </a:r>
          </a:p>
        </p:txBody>
      </p:sp>
    </p:spTree>
    <p:extLst>
      <p:ext uri="{BB962C8B-B14F-4D97-AF65-F5344CB8AC3E}">
        <p14:creationId xmlns:p14="http://schemas.microsoft.com/office/powerpoint/2010/main" val="36432095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1214369-6A0F-4E5E-9BC6-92781C186839}"/>
              </a:ext>
            </a:extLst>
          </p:cNvPr>
          <p:cNvSpPr txBox="1"/>
          <p:nvPr/>
        </p:nvSpPr>
        <p:spPr>
          <a:xfrm>
            <a:off x="4117509" y="327835"/>
            <a:ext cx="68103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</a:rPr>
              <a:t>DIFERENCIA CON EL COHECHO PROPIO:</a:t>
            </a:r>
            <a:endParaRPr lang="es-CO" sz="3200" b="1" dirty="0">
              <a:solidFill>
                <a:schemeClr val="bg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AFEC048-AD04-3337-16C3-11D8ADB99865}"/>
              </a:ext>
            </a:extLst>
          </p:cNvPr>
          <p:cNvSpPr txBox="1"/>
          <p:nvPr/>
        </p:nvSpPr>
        <p:spPr>
          <a:xfrm>
            <a:off x="4513277" y="2038525"/>
            <a:ext cx="7231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 </a:t>
            </a:r>
            <a:endParaRPr lang="es-CO" sz="2400" b="1" dirty="0">
              <a:solidFill>
                <a:schemeClr val="bg1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937B8EC-6DEA-25F4-3597-B67049D9C084}"/>
              </a:ext>
            </a:extLst>
          </p:cNvPr>
          <p:cNvSpPr txBox="1"/>
          <p:nvPr/>
        </p:nvSpPr>
        <p:spPr>
          <a:xfrm>
            <a:off x="4250267" y="1143000"/>
            <a:ext cx="7433733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</a:rPr>
              <a:t>CONCUSIÓN: </a:t>
            </a:r>
            <a:r>
              <a:rPr lang="es-ES" sz="2000" b="1" dirty="0">
                <a:solidFill>
                  <a:schemeClr val="bg1"/>
                </a:solidFill>
              </a:rPr>
              <a:t>SUPONE ABUSO DEL CARGO O DE LAS FUNCIONES QUE SE CONCRETA EN LA REALIZACIÓN DE LOS VERBOS </a:t>
            </a:r>
            <a:r>
              <a:rPr lang="es-ES" sz="2400" b="1" dirty="0">
                <a:solidFill>
                  <a:schemeClr val="bg1"/>
                </a:solidFill>
              </a:rPr>
              <a:t>CONSTREÑIR, INDUCIR O SOLICITAR  </a:t>
            </a:r>
            <a:r>
              <a:rPr lang="es-ES" sz="2000" b="1" dirty="0">
                <a:solidFill>
                  <a:schemeClr val="bg1"/>
                </a:solidFill>
              </a:rPr>
              <a:t>A FIN DE OBTENER UNA UTILIDAD INDEBIDA.</a:t>
            </a:r>
          </a:p>
          <a:p>
            <a:endParaRPr lang="es-ES" sz="2000" b="1" dirty="0">
              <a:solidFill>
                <a:schemeClr val="bg1"/>
              </a:solidFill>
            </a:endParaRPr>
          </a:p>
          <a:p>
            <a:r>
              <a:rPr lang="es-ES" sz="2800" b="1" dirty="0">
                <a:solidFill>
                  <a:schemeClr val="bg1"/>
                </a:solidFill>
              </a:rPr>
              <a:t>COHECHO PROPIO: </a:t>
            </a:r>
            <a:r>
              <a:rPr lang="es-ES" sz="2000" b="1" dirty="0">
                <a:solidFill>
                  <a:schemeClr val="bg1"/>
                </a:solidFill>
              </a:rPr>
              <a:t>FUNCIONARIO RECIBE O ACEPTA  PARA SÍ O PARA OTRO DINERO, UTILIDAD O PROMESA REMUNERATORIA, CON EL PROPÓSITO DE RETARDAR  U OMITIR UN ACTO PROPIO DE SUS FUNCIONES O REALIZAR UNO CONTRARIO A SUS DEBERES.</a:t>
            </a:r>
          </a:p>
          <a:p>
            <a:endParaRPr lang="es-ES" sz="2000" b="1" dirty="0">
              <a:solidFill>
                <a:schemeClr val="bg1"/>
              </a:solidFill>
            </a:endParaRPr>
          </a:p>
          <a:p>
            <a:r>
              <a:rPr lang="es-ES" sz="2800" b="1" dirty="0">
                <a:solidFill>
                  <a:schemeClr val="bg1"/>
                </a:solidFill>
              </a:rPr>
              <a:t>Y CON LA ESTAFA???</a:t>
            </a:r>
            <a:endParaRPr lang="es-CO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4149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D471B20-9AC8-4673-A287-D4128D919320}"/>
              </a:ext>
            </a:extLst>
          </p:cNvPr>
          <p:cNvSpPr txBox="1"/>
          <p:nvPr/>
        </p:nvSpPr>
        <p:spPr>
          <a:xfrm>
            <a:off x="761999" y="3735765"/>
            <a:ext cx="90011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DELITO DE PECULADO.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97064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1214369-6A0F-4E5E-9BC6-92781C186839}"/>
              </a:ext>
            </a:extLst>
          </p:cNvPr>
          <p:cNvSpPr txBox="1"/>
          <p:nvPr/>
        </p:nvSpPr>
        <p:spPr>
          <a:xfrm>
            <a:off x="4117509" y="327835"/>
            <a:ext cx="68103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</a:rPr>
              <a:t>DEFINICIÓN:</a:t>
            </a:r>
            <a:endParaRPr lang="es-CO" sz="3200" b="1" dirty="0">
              <a:solidFill>
                <a:schemeClr val="bg1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BC39C1F-10EF-B55A-B61B-1784CDC3B506}"/>
              </a:ext>
            </a:extLst>
          </p:cNvPr>
          <p:cNvSpPr txBox="1"/>
          <p:nvPr/>
        </p:nvSpPr>
        <p:spPr>
          <a:xfrm>
            <a:off x="4301067" y="1168400"/>
            <a:ext cx="750993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ART. 397 C.P.: “ EL SERVIDOR PÚBLICO QUE SE APROPIE EN PROVECHO SUYO O DE UN TERCERO DE BIENES DEL ESTADO O DE EMPRESAS O INSTITUCIONES EN QUE ESTE TENGA PARTE O DE BIENES O FONDOS PARAFISCALES, O DE BIENES DE PARTICULARES CUYA ADMINISTRACIÓN , TENENCIA O CUSTODIA SE LE HAYA CONFIADO POR RAZÓN O CON OCASIÓN DE SUS FUNCIONES, INCURRIRÁ EN PRISIÓN DE 6 A 15 AÑOS, MULTA AL VALOR APROPIADO SIN QUE SUPERE EL EQUIVALENTE DE 50.000 SMLM E INHABILITACIÓN POR EL MISMO TÉRMINO.</a:t>
            </a:r>
          </a:p>
          <a:p>
            <a:endParaRPr lang="es-ES" sz="2000" b="1" dirty="0">
              <a:solidFill>
                <a:schemeClr val="bg1"/>
              </a:solidFill>
            </a:endParaRPr>
          </a:p>
          <a:p>
            <a:r>
              <a:rPr lang="es-ES" sz="2000" b="1" dirty="0">
                <a:solidFill>
                  <a:schemeClr val="bg1"/>
                </a:solidFill>
              </a:rPr>
              <a:t>APROPIADO: 200 SMLM: LA PENA SE AUMENTARÁ HASTA EN LA MITAD. LA MULTA SERÁ DE 50.000 SMLM.</a:t>
            </a:r>
          </a:p>
          <a:p>
            <a:endParaRPr lang="es-ES" sz="2000" b="1" dirty="0">
              <a:solidFill>
                <a:schemeClr val="bg1"/>
              </a:solidFill>
            </a:endParaRPr>
          </a:p>
          <a:p>
            <a:r>
              <a:rPr lang="es-ES" sz="2000" b="1" dirty="0">
                <a:solidFill>
                  <a:schemeClr val="bg1"/>
                </a:solidFill>
              </a:rPr>
              <a:t>50 SMLM: PENA SERÁ DE 4 A 10 AÑOS. MULTA EQUIVALENTE AL VALOR DE LO APROPIADO E INHABILITACIÓN POR EL MISMO</a:t>
            </a:r>
          </a:p>
          <a:p>
            <a:r>
              <a:rPr lang="es-ES" sz="2000" b="1" dirty="0">
                <a:solidFill>
                  <a:schemeClr val="bg1"/>
                </a:solidFill>
              </a:rPr>
              <a:t>TÉRMINO.</a:t>
            </a:r>
            <a:endParaRPr lang="es-CO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7252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1214369-6A0F-4E5E-9BC6-92781C186839}"/>
              </a:ext>
            </a:extLst>
          </p:cNvPr>
          <p:cNvSpPr txBox="1"/>
          <p:nvPr/>
        </p:nvSpPr>
        <p:spPr>
          <a:xfrm>
            <a:off x="4117509" y="327835"/>
            <a:ext cx="68103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</a:rPr>
              <a:t>LEY 828 DE 2003. ART. 7:</a:t>
            </a:r>
            <a:endParaRPr lang="es-CO" sz="3200" b="1" dirty="0">
              <a:solidFill>
                <a:schemeClr val="bg1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DE54242-34C1-3CCE-6C5E-F8DCCC4514C3}"/>
              </a:ext>
            </a:extLst>
          </p:cNvPr>
          <p:cNvSpPr txBox="1"/>
          <p:nvPr/>
        </p:nvSpPr>
        <p:spPr>
          <a:xfrm>
            <a:off x="4334933" y="1151467"/>
            <a:ext cx="73406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EMPLEADOR QUE ARGUMENTE HABER DESCONTADO AL TRABAJADOR SUMAS CORRESPONDIENTES A APORTES PARAFISCALES NO LAS REMITA A LA SEGURIDAD SOCIAL Y AL ICBF, SENA Y CAJAS DE COMPENSACIÓN FAMILIAR, CUANDO A ELLO HUBIERE LUGAR, SERÁ RESPONSABLE SEGÚN LAS LEYES PENALES POR LA APROPIACIÓN DE DICHOS RECURSOS.</a:t>
            </a:r>
          </a:p>
          <a:p>
            <a:endParaRPr lang="es-ES" sz="2000" b="1" dirty="0">
              <a:solidFill>
                <a:schemeClr val="bg1"/>
              </a:solidFill>
            </a:endParaRPr>
          </a:p>
          <a:p>
            <a:r>
              <a:rPr lang="es-ES" sz="2800" b="1" dirty="0">
                <a:solidFill>
                  <a:schemeClr val="bg1"/>
                </a:solidFill>
              </a:rPr>
              <a:t>CONCURSO: </a:t>
            </a:r>
            <a:r>
              <a:rPr lang="es-ES" sz="2000" b="1" dirty="0">
                <a:solidFill>
                  <a:schemeClr val="bg1"/>
                </a:solidFill>
              </a:rPr>
              <a:t>CONSECUENCIAS DE LA INFORMACIÓN FALSA QUE LE SEA SUMINISTRADA AL SISTEMA DE SEGURIDAD SOCIAL.</a:t>
            </a:r>
          </a:p>
          <a:p>
            <a:endParaRPr lang="es-ES" sz="2000" b="1" dirty="0">
              <a:solidFill>
                <a:schemeClr val="bg1"/>
              </a:solidFill>
            </a:endParaRPr>
          </a:p>
          <a:p>
            <a:r>
              <a:rPr lang="es-ES" sz="2400" b="1" dirty="0">
                <a:solidFill>
                  <a:schemeClr val="bg1"/>
                </a:solidFill>
              </a:rPr>
              <a:t>FALSEDAD EN DOCUMENTO PÚBLICO.</a:t>
            </a:r>
            <a:endParaRPr lang="es-CO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433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1214369-6A0F-4E5E-9BC6-92781C186839}"/>
              </a:ext>
            </a:extLst>
          </p:cNvPr>
          <p:cNvSpPr txBox="1"/>
          <p:nvPr/>
        </p:nvSpPr>
        <p:spPr>
          <a:xfrm>
            <a:off x="4117509" y="327835"/>
            <a:ext cx="68103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</a:rPr>
              <a:t>MODALIDADES:</a:t>
            </a:r>
            <a:endParaRPr lang="es-CO" sz="3200" b="1" dirty="0">
              <a:solidFill>
                <a:schemeClr val="bg1"/>
              </a:solidFill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7576E56-F97C-93EE-97FE-761D80B388B6}"/>
              </a:ext>
            </a:extLst>
          </p:cNvPr>
          <p:cNvSpPr/>
          <p:nvPr/>
        </p:nvSpPr>
        <p:spPr>
          <a:xfrm>
            <a:off x="4216400" y="1083733"/>
            <a:ext cx="6629400" cy="49106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>
                <a:solidFill>
                  <a:schemeClr val="tx1"/>
                </a:solidFill>
              </a:rPr>
              <a:t>PECULADO POR USO:</a:t>
            </a:r>
            <a:endParaRPr lang="es-CO" sz="2000" b="1" dirty="0">
              <a:solidFill>
                <a:schemeClr val="tx1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B18E6E7-ECFA-098E-A990-7D2C0707225C}"/>
              </a:ext>
            </a:extLst>
          </p:cNvPr>
          <p:cNvSpPr txBox="1"/>
          <p:nvPr/>
        </p:nvSpPr>
        <p:spPr>
          <a:xfrm>
            <a:off x="4724400" y="1665295"/>
            <a:ext cx="579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USE O PERMITA QUE OTRO USE BIENES DEL ESTADO.</a:t>
            </a:r>
          </a:p>
          <a:p>
            <a:r>
              <a:rPr lang="es-ES" sz="2000" b="1" dirty="0">
                <a:solidFill>
                  <a:schemeClr val="bg1"/>
                </a:solidFill>
              </a:rPr>
              <a:t>PRISIÓN: 1 A 4 AÑOS.</a:t>
            </a:r>
          </a:p>
          <a:p>
            <a:r>
              <a:rPr lang="es-ES" sz="2000" b="1" dirty="0">
                <a:solidFill>
                  <a:schemeClr val="bg1"/>
                </a:solidFill>
              </a:rPr>
              <a:t>MULTA: NO HAY.</a:t>
            </a:r>
          </a:p>
          <a:p>
            <a:r>
              <a:rPr lang="es-ES" sz="2000" b="1" dirty="0">
                <a:solidFill>
                  <a:schemeClr val="bg1"/>
                </a:solidFill>
              </a:rPr>
              <a:t>INHABILUTACIÓN POR EL MISMO TÉRMINO.</a:t>
            </a:r>
            <a:endParaRPr lang="es-CO" sz="2000" b="1" dirty="0">
              <a:solidFill>
                <a:schemeClr val="bg1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8A65F02-741F-C0BD-8CEF-3A40342ECB40}"/>
              </a:ext>
            </a:extLst>
          </p:cNvPr>
          <p:cNvSpPr/>
          <p:nvPr/>
        </p:nvSpPr>
        <p:spPr>
          <a:xfrm>
            <a:off x="4117509" y="3079230"/>
            <a:ext cx="6629400" cy="66303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tx1"/>
                </a:solidFill>
              </a:rPr>
              <a:t>PECULADO POR APLICACIÓN OFICIAL  DIFERENTE.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8FE4D32-E935-A1DB-60B2-6E4E1A88EEAD}"/>
              </a:ext>
            </a:extLst>
          </p:cNvPr>
          <p:cNvSpPr txBox="1"/>
          <p:nvPr/>
        </p:nvSpPr>
        <p:spPr>
          <a:xfrm>
            <a:off x="4284133" y="4237504"/>
            <a:ext cx="6629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APLICACIÓN OFICIAL DIFERENTE DE AQUÉLLA A QUE ESTÁN DESTINADOS, O COMPROMETA SUMAS SUPERIORES A LAS FIJADAS EN EL PRESUPUESTO O LAS INVIERTA O UTILICE  EN FORMA NO PREVISTA EN ÉSTE, EN PERJUICIO DE LA INVERSIÓN SOCIAL O DE LOS SALARIOS O PRESTACIONES DE LOS SERVIDORES PÚBLICOS.</a:t>
            </a:r>
            <a:endParaRPr lang="es-CO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3975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8A65F02-741F-C0BD-8CEF-3A40342ECB40}"/>
              </a:ext>
            </a:extLst>
          </p:cNvPr>
          <p:cNvSpPr/>
          <p:nvPr/>
        </p:nvSpPr>
        <p:spPr>
          <a:xfrm>
            <a:off x="4066709" y="681504"/>
            <a:ext cx="6629400" cy="66303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tx1"/>
                </a:solidFill>
              </a:rPr>
              <a:t>PECULADO POR APLICACIÓN OFICIAL  DIFERENTE.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492C065-8BE5-ACAE-DFBE-771E4F4BCB92}"/>
              </a:ext>
            </a:extLst>
          </p:cNvPr>
          <p:cNvSpPr txBox="1"/>
          <p:nvPr/>
        </p:nvSpPr>
        <p:spPr>
          <a:xfrm>
            <a:off x="4428067" y="1557867"/>
            <a:ext cx="6858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PRISIÓN: 1 A 3 AÑOS.</a:t>
            </a:r>
          </a:p>
          <a:p>
            <a:r>
              <a:rPr lang="es-ES" sz="2000" b="1" dirty="0">
                <a:solidFill>
                  <a:schemeClr val="bg1"/>
                </a:solidFill>
              </a:rPr>
              <a:t>MULTA: 10 A 50 SMLM.</a:t>
            </a:r>
          </a:p>
          <a:p>
            <a:r>
              <a:rPr lang="es-ES" sz="2000" b="1" dirty="0">
                <a:solidFill>
                  <a:schemeClr val="bg1"/>
                </a:solidFill>
              </a:rPr>
              <a:t>INHABILITACIÓN POR EL MISMO TÉRMINO.</a:t>
            </a:r>
            <a:endParaRPr lang="es-CO" sz="2000" b="1" dirty="0">
              <a:solidFill>
                <a:schemeClr val="bg1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9CFC0AF-A240-549B-8520-62A7DE9AFCC3}"/>
              </a:ext>
            </a:extLst>
          </p:cNvPr>
          <p:cNvSpPr/>
          <p:nvPr/>
        </p:nvSpPr>
        <p:spPr>
          <a:xfrm>
            <a:off x="5774267" y="2794000"/>
            <a:ext cx="6104466" cy="635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PECULADO POR APLICACIÓN OFICIAL DIFERENTE  FRENTE A RECURSOS DE LA SEGURIDAD SOCIAL.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5" name="Flecha: curvada hacia la derecha 4">
            <a:extLst>
              <a:ext uri="{FF2B5EF4-FFF2-40B4-BE49-F238E27FC236}">
                <a16:creationId xmlns:a16="http://schemas.microsoft.com/office/drawing/2014/main" id="{6E09ABAE-36D8-AFD8-A9E5-3974FE3F06EC}"/>
              </a:ext>
            </a:extLst>
          </p:cNvPr>
          <p:cNvSpPr/>
          <p:nvPr/>
        </p:nvSpPr>
        <p:spPr>
          <a:xfrm>
            <a:off x="4673600" y="2794000"/>
            <a:ext cx="753533" cy="635000"/>
          </a:xfrm>
          <a:prstGeom prst="curv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A0191D5-3D7D-EE35-CD02-D6A056BE33EB}"/>
              </a:ext>
            </a:extLst>
          </p:cNvPr>
          <p:cNvSpPr txBox="1"/>
          <p:nvPr/>
        </p:nvSpPr>
        <p:spPr>
          <a:xfrm>
            <a:off x="5774267" y="3733800"/>
            <a:ext cx="61044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PENA SE AGRAVARÁ DE UNA TERCERA PARTE A LA MITAD.</a:t>
            </a:r>
            <a:endParaRPr lang="es-CO" sz="2000" b="1" dirty="0">
              <a:solidFill>
                <a:schemeClr val="bg1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CE81D24-9CE2-51BF-6707-44C258F79195}"/>
              </a:ext>
            </a:extLst>
          </p:cNvPr>
          <p:cNvSpPr txBox="1"/>
          <p:nvPr/>
        </p:nvSpPr>
        <p:spPr>
          <a:xfrm>
            <a:off x="4766733" y="4614333"/>
            <a:ext cx="645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SE ADICIONA EL TIPO: LEY 1474/2011 ART. 23.</a:t>
            </a:r>
            <a:endParaRPr lang="es-CO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6873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8A65F02-741F-C0BD-8CEF-3A40342ECB40}"/>
              </a:ext>
            </a:extLst>
          </p:cNvPr>
          <p:cNvSpPr/>
          <p:nvPr/>
        </p:nvSpPr>
        <p:spPr>
          <a:xfrm>
            <a:off x="4066709" y="681504"/>
            <a:ext cx="6629400" cy="66303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tx1"/>
                </a:solidFill>
              </a:rPr>
              <a:t>PECULADO CULPOSO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492C065-8BE5-ACAE-DFBE-771E4F4BCB92}"/>
              </a:ext>
            </a:extLst>
          </p:cNvPr>
          <p:cNvSpPr txBox="1"/>
          <p:nvPr/>
        </p:nvSpPr>
        <p:spPr>
          <a:xfrm>
            <a:off x="4428067" y="1557867"/>
            <a:ext cx="6858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POR CULPA DÉ LUGAR A QUE SE EXTRAVÍEN, PIERDAN O DAÑEN.</a:t>
            </a:r>
          </a:p>
          <a:p>
            <a:r>
              <a:rPr lang="es-ES" sz="2000" b="1" dirty="0">
                <a:solidFill>
                  <a:schemeClr val="bg1"/>
                </a:solidFill>
              </a:rPr>
              <a:t>PRISIÓN: 1 A 3 AÑOS.</a:t>
            </a:r>
          </a:p>
          <a:p>
            <a:r>
              <a:rPr lang="es-ES" sz="2000" b="1" dirty="0">
                <a:solidFill>
                  <a:schemeClr val="bg1"/>
                </a:solidFill>
              </a:rPr>
              <a:t>MULTA: 10 A 50 SMLM.</a:t>
            </a:r>
          </a:p>
          <a:p>
            <a:r>
              <a:rPr lang="es-ES" sz="2000" b="1" dirty="0">
                <a:solidFill>
                  <a:schemeClr val="bg1"/>
                </a:solidFill>
              </a:rPr>
              <a:t>INHABILITACIÓN CUPOR EL MISMO TÉRMINO.</a:t>
            </a:r>
            <a:endParaRPr lang="es-CO" sz="2000" b="1" dirty="0">
              <a:solidFill>
                <a:schemeClr val="bg1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9CFC0AF-A240-549B-8520-62A7DE9AFCC3}"/>
              </a:ext>
            </a:extLst>
          </p:cNvPr>
          <p:cNvSpPr/>
          <p:nvPr/>
        </p:nvSpPr>
        <p:spPr>
          <a:xfrm>
            <a:off x="5638800" y="3460437"/>
            <a:ext cx="6104466" cy="635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PECULADO CULPOSO FRENTE A RECURSOS DE LA SEGURIDAD SOCIAL.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A0191D5-3D7D-EE35-CD02-D6A056BE33EB}"/>
              </a:ext>
            </a:extLst>
          </p:cNvPr>
          <p:cNvSpPr txBox="1"/>
          <p:nvPr/>
        </p:nvSpPr>
        <p:spPr>
          <a:xfrm>
            <a:off x="5494867" y="4215310"/>
            <a:ext cx="61044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PENA SE AGRAVARÁ DE UNA TERCERA PARTE A LA MITAD.</a:t>
            </a:r>
            <a:endParaRPr lang="es-CO" sz="2000" b="1" dirty="0">
              <a:solidFill>
                <a:schemeClr val="bg1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CE81D24-9CE2-51BF-6707-44C258F79195}"/>
              </a:ext>
            </a:extLst>
          </p:cNvPr>
          <p:cNvSpPr txBox="1"/>
          <p:nvPr/>
        </p:nvSpPr>
        <p:spPr>
          <a:xfrm>
            <a:off x="4834467" y="5100078"/>
            <a:ext cx="645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SE ADICIONA EL TIPO: LEY 1474/2011 ART. 24.</a:t>
            </a:r>
            <a:endParaRPr lang="es-CO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9805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1214369-6A0F-4E5E-9BC6-92781C186839}"/>
              </a:ext>
            </a:extLst>
          </p:cNvPr>
          <p:cNvSpPr txBox="1"/>
          <p:nvPr/>
        </p:nvSpPr>
        <p:spPr>
          <a:xfrm>
            <a:off x="4117509" y="327835"/>
            <a:ext cx="68103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</a:rPr>
              <a:t>CIRCUNSTANCIAS DE ATENUACIÓN PUNITIVA:</a:t>
            </a:r>
            <a:endParaRPr lang="es-CO" sz="3200" b="1" dirty="0">
              <a:solidFill>
                <a:schemeClr val="bg1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69898E4-8DA4-B75F-4AF7-5A0A33BE7FBD}"/>
              </a:ext>
            </a:extLst>
          </p:cNvPr>
          <p:cNvSpPr txBox="1"/>
          <p:nvPr/>
        </p:nvSpPr>
        <p:spPr>
          <a:xfrm>
            <a:off x="4309533" y="1769533"/>
            <a:ext cx="7374467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DISMINUCIÓN DE PENA POR REINTEGRO.</a:t>
            </a:r>
          </a:p>
          <a:p>
            <a:endParaRPr lang="es-ES" sz="2000" b="1" dirty="0">
              <a:solidFill>
                <a:schemeClr val="bg1"/>
              </a:solidFill>
            </a:endParaRPr>
          </a:p>
          <a:p>
            <a:r>
              <a:rPr lang="es-ES" sz="2000" b="1" dirty="0">
                <a:solidFill>
                  <a:schemeClr val="bg1"/>
                </a:solidFill>
              </a:rPr>
              <a:t>ART. 401 C.P.: “ SI ANTES DE INICIARSE LA INVESTIGACIÓN, EL AGENTE, POR SÍ O POR TERCERA PERSONA, HICIERE CESAR EL MAL USO, REPARARSE LO DAÑADO O REINTEGRARSE LO APROPIADO, PERDIDO O EXTRAVIADO, O SU VALOR, LA PENA SE </a:t>
            </a:r>
            <a:r>
              <a:rPr lang="es-ES" sz="2400" b="1" dirty="0">
                <a:solidFill>
                  <a:schemeClr val="bg1"/>
                </a:solidFill>
              </a:rPr>
              <a:t>DISMINUIRÁ EN LA MITAD. </a:t>
            </a:r>
            <a:endParaRPr lang="es-ES" sz="2000" b="1" dirty="0">
              <a:solidFill>
                <a:schemeClr val="bg1"/>
              </a:solidFill>
            </a:endParaRPr>
          </a:p>
          <a:p>
            <a:endParaRPr lang="es-ES" sz="2000" b="1" dirty="0">
              <a:solidFill>
                <a:schemeClr val="bg1"/>
              </a:solidFill>
            </a:endParaRPr>
          </a:p>
          <a:p>
            <a:r>
              <a:rPr lang="es-ES" sz="2000" b="1" dirty="0">
                <a:solidFill>
                  <a:schemeClr val="bg1"/>
                </a:solidFill>
              </a:rPr>
              <a:t>SI EL REINTEGRO SE EFECTUASE ANTES DE DICTARSE SENTENCIA DE SEGUNDA INSTANCIA, LA PENA SE </a:t>
            </a:r>
            <a:r>
              <a:rPr lang="es-ES" sz="2400" b="1" dirty="0">
                <a:solidFill>
                  <a:schemeClr val="bg1"/>
                </a:solidFill>
              </a:rPr>
              <a:t>DISMINUIRÁ EN UNA TERCERA PARTE. </a:t>
            </a:r>
            <a:endParaRPr lang="es-ES" sz="2000" b="1" dirty="0">
              <a:solidFill>
                <a:schemeClr val="bg1"/>
              </a:solidFill>
            </a:endParaRPr>
          </a:p>
          <a:p>
            <a:endParaRPr lang="es-ES" sz="2000" b="1" dirty="0">
              <a:solidFill>
                <a:schemeClr val="bg1"/>
              </a:solidFill>
            </a:endParaRPr>
          </a:p>
          <a:p>
            <a:r>
              <a:rPr lang="es-ES" sz="2000" b="1" dirty="0">
                <a:solidFill>
                  <a:schemeClr val="bg1"/>
                </a:solidFill>
              </a:rPr>
              <a:t>SI ES REINTEGRO PARCIAL: DISMINUCIÓN DE PENA </a:t>
            </a:r>
          </a:p>
          <a:p>
            <a:r>
              <a:rPr lang="es-ES" sz="2000" b="1" dirty="0">
                <a:solidFill>
                  <a:schemeClr val="bg1"/>
                </a:solidFill>
              </a:rPr>
              <a:t>PROPORCIONAL.</a:t>
            </a:r>
            <a:endParaRPr lang="es-CO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7922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D471B20-9AC8-4673-A287-D4128D919320}"/>
              </a:ext>
            </a:extLst>
          </p:cNvPr>
          <p:cNvSpPr txBox="1"/>
          <p:nvPr/>
        </p:nvSpPr>
        <p:spPr>
          <a:xfrm>
            <a:off x="761999" y="3735765"/>
            <a:ext cx="90011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DELITO DE PREVARICATO.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58812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1214369-6A0F-4E5E-9BC6-92781C186839}"/>
              </a:ext>
            </a:extLst>
          </p:cNvPr>
          <p:cNvSpPr txBox="1"/>
          <p:nvPr/>
        </p:nvSpPr>
        <p:spPr>
          <a:xfrm>
            <a:off x="4117509" y="327835"/>
            <a:ext cx="68103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</a:rPr>
              <a:t>DEFINICIÓN:</a:t>
            </a:r>
            <a:endParaRPr lang="es-CO" sz="3200" b="1" dirty="0">
              <a:solidFill>
                <a:schemeClr val="bg1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6D4DA5D-90D6-A353-35A2-D836F1F97940}"/>
              </a:ext>
            </a:extLst>
          </p:cNvPr>
          <p:cNvSpPr/>
          <p:nvPr/>
        </p:nvSpPr>
        <p:spPr>
          <a:xfrm>
            <a:off x="4275667" y="1083734"/>
            <a:ext cx="7289800" cy="49953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>
                <a:solidFill>
                  <a:schemeClr val="tx1"/>
                </a:solidFill>
              </a:rPr>
              <a:t>PREVARICATO POR ACCIÓN</a:t>
            </a:r>
            <a:endParaRPr lang="es-CO" sz="2400" b="1" dirty="0">
              <a:solidFill>
                <a:schemeClr val="tx1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A22BEF3-D817-114C-5F5B-036EC269A517}"/>
              </a:ext>
            </a:extLst>
          </p:cNvPr>
          <p:cNvSpPr txBox="1"/>
          <p:nvPr/>
        </p:nvSpPr>
        <p:spPr>
          <a:xfrm>
            <a:off x="4563534" y="1642533"/>
            <a:ext cx="6756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ART. 413 C.P.: “ EL SERVIDOR PÚBLICO QUE PROFIERA RESOLUCIÓN, DICTÁMEN O CONCEPTO MANIFIESTAMENTE CONTRARIO A LA LEY, INCURRIRÁ EN PRISIÓN DE 3 A 8 AÑOS, MULTA DE 50 A 200 SMLM E INHABILTACIÓN  POR 5  A 8 AÑOS.</a:t>
            </a:r>
            <a:endParaRPr lang="es-CO" sz="2000" b="1" dirty="0">
              <a:solidFill>
                <a:schemeClr val="bg1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509B059-E866-EC4C-7C54-B56AFC833660}"/>
              </a:ext>
            </a:extLst>
          </p:cNvPr>
          <p:cNvSpPr/>
          <p:nvPr/>
        </p:nvSpPr>
        <p:spPr>
          <a:xfrm>
            <a:off x="4216400" y="3429000"/>
            <a:ext cx="7433733" cy="8382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>
                <a:solidFill>
                  <a:schemeClr val="tx1"/>
                </a:solidFill>
              </a:rPr>
              <a:t>PREVARICATO POR OMISIÓN.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B24F54A-85F4-412C-34A0-904ACDAEE649}"/>
              </a:ext>
            </a:extLst>
          </p:cNvPr>
          <p:cNvSpPr txBox="1"/>
          <p:nvPr/>
        </p:nvSpPr>
        <p:spPr>
          <a:xfrm>
            <a:off x="3843867" y="4572000"/>
            <a:ext cx="68103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ART. 414 C.P.: “ EL SERVIDOR PÚBLICO QUE OMITA, RETARDE, REHUSE O DENIEGUE UN ACTO PROPIO DE SUS FUNCIONES, INCURRIRÁ EN PRISIÓN DE 2 A 5 AÑOS, MULTA DE 10 A 50 SLMM E INHABILITACIÓN POR 5 AÑOS.</a:t>
            </a:r>
            <a:endParaRPr lang="es-CO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0443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1214369-6A0F-4E5E-9BC6-92781C186839}"/>
              </a:ext>
            </a:extLst>
          </p:cNvPr>
          <p:cNvSpPr txBox="1"/>
          <p:nvPr/>
        </p:nvSpPr>
        <p:spPr>
          <a:xfrm>
            <a:off x="4117509" y="327835"/>
            <a:ext cx="68103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</a:rPr>
              <a:t>CIRCUNSTANCIAS DE AGRAVACIÓN PUNITIVA:</a:t>
            </a:r>
            <a:endParaRPr lang="es-CO" sz="3200" b="1" dirty="0">
              <a:solidFill>
                <a:schemeClr val="bg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A05291A-AFD1-95EE-59FD-7341972EE5B5}"/>
              </a:ext>
            </a:extLst>
          </p:cNvPr>
          <p:cNvSpPr txBox="1"/>
          <p:nvPr/>
        </p:nvSpPr>
        <p:spPr>
          <a:xfrm>
            <a:off x="3899162" y="1674148"/>
            <a:ext cx="769419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ART. 415 C.P.: “ LAS PENAS SE AUMENTARÁN HASTA UNA TERCERA PARTE CUANDO LAS CONDUCTAS SE REALICEN  EN ACTUACIONES JUDICIALES O </a:t>
            </a:r>
            <a:r>
              <a:rPr lang="es-ES" sz="2400" b="1" dirty="0">
                <a:solidFill>
                  <a:schemeClr val="bg1"/>
                </a:solidFill>
              </a:rPr>
              <a:t>ADMINISTRATIVAS </a:t>
            </a:r>
            <a:r>
              <a:rPr lang="es-ES" sz="2000" b="1" dirty="0">
                <a:solidFill>
                  <a:schemeClr val="bg1"/>
                </a:solidFill>
              </a:rPr>
              <a:t>QUE SE ADELANTEN POR DELITOS DE GENOCIDIO, HOMICIDIO, TORTURA, DESPLAZAMIENTO FORZADO, DESAPARCIÓN FORZADA, SECUESTRO, SECUESTRO EXTORSIVO, EXTORISÓN, REBELIÓN, TERRORISMO, CONCIERTO PARA DELINQUIR, NARCOTRÁFICO, ENRIQUECIMIENTO ILÍCITO, LAVADO DE ACTIVOS O CUALQUIERA DE LAS CONDUCTAS CONTEMPLADAS EN EL TITULO II DE ESTE LIBRO: </a:t>
            </a:r>
            <a:r>
              <a:rPr lang="es-ES" sz="2400" b="1" dirty="0">
                <a:solidFill>
                  <a:schemeClr val="bg1"/>
                </a:solidFill>
              </a:rPr>
              <a:t>DELITOS CONTRA PERSONAS Y BIENES PROTEGIDOS POR EL DIH.</a:t>
            </a:r>
            <a:r>
              <a:rPr lang="es-ES" sz="2800" b="1" dirty="0">
                <a:solidFill>
                  <a:schemeClr val="bg1"/>
                </a:solidFill>
              </a:rPr>
              <a:t> </a:t>
            </a:r>
          </a:p>
          <a:p>
            <a:endParaRPr lang="es-ES" sz="2400" b="1" dirty="0">
              <a:solidFill>
                <a:schemeClr val="bg1"/>
              </a:solidFill>
            </a:endParaRPr>
          </a:p>
          <a:p>
            <a:r>
              <a:rPr lang="es-ES" sz="2400" b="1" dirty="0">
                <a:solidFill>
                  <a:schemeClr val="bg1"/>
                </a:solidFill>
              </a:rPr>
              <a:t> </a:t>
            </a:r>
            <a:endParaRPr lang="es-CO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431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E7780F0-9EC5-CD4C-2C3D-2FEEB97D9C02}"/>
              </a:ext>
            </a:extLst>
          </p:cNvPr>
          <p:cNvSpPr txBox="1"/>
          <p:nvPr/>
        </p:nvSpPr>
        <p:spPr>
          <a:xfrm>
            <a:off x="4343400" y="711200"/>
            <a:ext cx="7315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NO SE REQUIERE DEMOSTRAR EL DOLO: BASTA EN EL CONOCIMIENTO QUE DEBE TENER EL SERVIDOR PÚBLICO DE LA MANIFIESTA ILEGALIDAD DE LA DECISIÓN PROFERIDA.</a:t>
            </a:r>
          </a:p>
          <a:p>
            <a:endParaRPr lang="es-ES" sz="2000" b="1" dirty="0">
              <a:solidFill>
                <a:schemeClr val="bg1"/>
              </a:solidFill>
            </a:endParaRPr>
          </a:p>
          <a:p>
            <a:r>
              <a:rPr lang="es-ES" sz="2000" b="1" dirty="0">
                <a:solidFill>
                  <a:schemeClr val="bg1"/>
                </a:solidFill>
              </a:rPr>
              <a:t>ESTO ES: CONOCIMIENTO Y COMPRENSIÓN DE LA TIPICIDAD OBJETIVA Y DE LA ANTIJURIDICIDAD DE LA CONDUCTA</a:t>
            </a:r>
          </a:p>
          <a:p>
            <a:endParaRPr lang="es-ES" sz="2000" b="1" dirty="0">
              <a:solidFill>
                <a:schemeClr val="bg1"/>
              </a:solidFill>
            </a:endParaRPr>
          </a:p>
          <a:p>
            <a:r>
              <a:rPr lang="es-ES" sz="2000" b="1" dirty="0">
                <a:solidFill>
                  <a:schemeClr val="bg1"/>
                </a:solidFill>
              </a:rPr>
              <a:t>Y</a:t>
            </a:r>
          </a:p>
          <a:p>
            <a:endParaRPr lang="es-ES" sz="2000" b="1" dirty="0">
              <a:solidFill>
                <a:schemeClr val="bg1"/>
              </a:solidFill>
            </a:endParaRPr>
          </a:p>
          <a:p>
            <a:r>
              <a:rPr lang="es-ES" sz="2000" b="1" dirty="0">
                <a:solidFill>
                  <a:schemeClr val="bg1"/>
                </a:solidFill>
              </a:rPr>
              <a:t>QUERER, ES DECIR, VOLUNTAD, DE REALIZAR ESE COMPORTAMIENTO QUE SE SABE ILÍCITO.</a:t>
            </a:r>
          </a:p>
          <a:p>
            <a:endParaRPr lang="es-ES" sz="2000" b="1" dirty="0">
              <a:solidFill>
                <a:schemeClr val="bg1"/>
              </a:solidFill>
            </a:endParaRPr>
          </a:p>
          <a:p>
            <a:r>
              <a:rPr lang="es-ES" sz="2400" b="1" dirty="0">
                <a:solidFill>
                  <a:schemeClr val="bg1"/>
                </a:solidFill>
              </a:rPr>
              <a:t>NO ADMITE MODALIDAD CULPOSA.</a:t>
            </a:r>
            <a:endParaRPr lang="es-CO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6464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D471B20-9AC8-4673-A287-D4128D919320}"/>
              </a:ext>
            </a:extLst>
          </p:cNvPr>
          <p:cNvSpPr txBox="1"/>
          <p:nvPr/>
        </p:nvSpPr>
        <p:spPr>
          <a:xfrm>
            <a:off x="761999" y="3735765"/>
            <a:ext cx="90011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DELITO DE REVELACIÓN DE SECRETO.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4048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1214369-6A0F-4E5E-9BC6-92781C186839}"/>
              </a:ext>
            </a:extLst>
          </p:cNvPr>
          <p:cNvSpPr txBox="1"/>
          <p:nvPr/>
        </p:nvSpPr>
        <p:spPr>
          <a:xfrm>
            <a:off x="4117509" y="327835"/>
            <a:ext cx="68103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</a:rPr>
              <a:t>DEFINICIÓN:</a:t>
            </a:r>
            <a:endParaRPr lang="es-CO" sz="3200" b="1" dirty="0">
              <a:solidFill>
                <a:schemeClr val="bg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A05291A-AFD1-95EE-59FD-7341972EE5B5}"/>
              </a:ext>
            </a:extLst>
          </p:cNvPr>
          <p:cNvSpPr txBox="1"/>
          <p:nvPr/>
        </p:nvSpPr>
        <p:spPr>
          <a:xfrm>
            <a:off x="4117509" y="1013748"/>
            <a:ext cx="769419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A</a:t>
            </a:r>
            <a:r>
              <a:rPr lang="es-CO" sz="2000" b="1" dirty="0">
                <a:solidFill>
                  <a:schemeClr val="bg1"/>
                </a:solidFill>
              </a:rPr>
              <a:t>RT. 418 C.P.: “ EL SERVIDOR PÚBLICO QUE INDEBIDAMENTE  DÉ A CONOCER DOCUMENTO O NOTICIA QUE DEBA MANTENER EN SECRETO O RESERVA, INCURRIRÁ EN MULTA Y PÉRDIDA DEL EMPLEO O CARGO PÚBLICO.</a:t>
            </a:r>
          </a:p>
          <a:p>
            <a:endParaRPr lang="es-CO" sz="2000" b="1" dirty="0">
              <a:solidFill>
                <a:schemeClr val="bg1"/>
              </a:solidFill>
            </a:endParaRPr>
          </a:p>
          <a:p>
            <a:r>
              <a:rPr lang="es-CO" sz="2000" b="1" dirty="0">
                <a:solidFill>
                  <a:schemeClr val="bg1"/>
                </a:solidFill>
              </a:rPr>
              <a:t>SI DE LA CONDUCTA RESULTARE PERJUICIO, LA PENA SERÁ DE 1 A 3 AÑOS DE PRISIÓN, MULTA DE 15 A </a:t>
            </a:r>
            <a:r>
              <a:rPr lang="es-CO" sz="2000" b="1" dirty="0" err="1">
                <a:solidFill>
                  <a:schemeClr val="bg1"/>
                </a:solidFill>
              </a:rPr>
              <a:t>A</a:t>
            </a:r>
            <a:r>
              <a:rPr lang="es-CO" sz="2000" b="1" dirty="0">
                <a:solidFill>
                  <a:schemeClr val="bg1"/>
                </a:solidFill>
              </a:rPr>
              <a:t> 60 SMLM E INHABILITACIÓN PARA EL EJERICICIO  DE DERECHOS Y FUNCIONES PÚBLICAS POR 5 AÑOS”.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BEFE85E-2D4F-C559-3372-805914106F6F}"/>
              </a:ext>
            </a:extLst>
          </p:cNvPr>
          <p:cNvSpPr txBox="1"/>
          <p:nvPr/>
        </p:nvSpPr>
        <p:spPr>
          <a:xfrm>
            <a:off x="3793067" y="3894667"/>
            <a:ext cx="6985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DELITO DE EJECUCIÓN PERSONAL.</a:t>
            </a:r>
          </a:p>
          <a:p>
            <a:r>
              <a:rPr lang="es-ES" sz="2400" b="1" dirty="0">
                <a:solidFill>
                  <a:schemeClr val="bg1"/>
                </a:solidFill>
              </a:rPr>
              <a:t>SUJETO CALIFICADO.</a:t>
            </a:r>
          </a:p>
          <a:p>
            <a:r>
              <a:rPr lang="es-ES" sz="2400" b="1" dirty="0">
                <a:solidFill>
                  <a:schemeClr val="bg1"/>
                </a:solidFill>
              </a:rPr>
              <a:t>CONDUCTA SE CONSUMA: CUANDO EL DATO PRIVILEGIADO SE PONE EN CONOCIMIENTO DE TERCEROS NO AUTORIZADOS.</a:t>
            </a:r>
          </a:p>
          <a:p>
            <a:r>
              <a:rPr lang="es-ES" sz="2400" b="1" dirty="0">
                <a:solidFill>
                  <a:schemeClr val="bg1"/>
                </a:solidFill>
              </a:rPr>
              <a:t>INTERVENCIÓN PLURAL DE SUJETOS: CUSTODIO Y RECEPTOR.</a:t>
            </a:r>
            <a:endParaRPr lang="es-CO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2745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AA05291A-AFD1-95EE-59FD-7341972EE5B5}"/>
              </a:ext>
            </a:extLst>
          </p:cNvPr>
          <p:cNvSpPr txBox="1"/>
          <p:nvPr/>
        </p:nvSpPr>
        <p:spPr>
          <a:xfrm>
            <a:off x="3966895" y="666614"/>
            <a:ext cx="76941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LAS FAMOSAS “FUENTES PERIODÍSTICAS”????</a:t>
            </a:r>
          </a:p>
          <a:p>
            <a:endParaRPr lang="es-ES" sz="2000" b="1" dirty="0">
              <a:solidFill>
                <a:schemeClr val="bg1"/>
              </a:solidFill>
            </a:endParaRPr>
          </a:p>
          <a:p>
            <a:r>
              <a:rPr lang="es-ES" sz="2000" b="1" dirty="0">
                <a:solidFill>
                  <a:schemeClr val="bg1"/>
                </a:solidFill>
              </a:rPr>
              <a:t>SECRETO PROFESIONAL DEL COMUNICADOR SOCIAL????</a:t>
            </a:r>
            <a:endParaRPr lang="es-CO" sz="2000" b="1" dirty="0">
              <a:solidFill>
                <a:schemeClr val="bg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2B7FD85-0E07-24CA-205A-86BCDCE1FC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537" y="1981200"/>
            <a:ext cx="5571596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96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D471B20-9AC8-4673-A287-D4128D919320}"/>
              </a:ext>
            </a:extLst>
          </p:cNvPr>
          <p:cNvSpPr txBox="1"/>
          <p:nvPr/>
        </p:nvSpPr>
        <p:spPr>
          <a:xfrm>
            <a:off x="761999" y="3735765"/>
            <a:ext cx="90011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DELITO DE UTILIZACIÓN DE ASUNTO SOMETIDO A SECRETO O RESERVA.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10358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D18ABFA-13B6-7BA5-898A-0F4E409C29B2}"/>
              </a:ext>
            </a:extLst>
          </p:cNvPr>
          <p:cNvSpPr txBox="1"/>
          <p:nvPr/>
        </p:nvSpPr>
        <p:spPr>
          <a:xfrm>
            <a:off x="4301067" y="609600"/>
            <a:ext cx="761153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DEFINICIÓN:</a:t>
            </a:r>
          </a:p>
          <a:p>
            <a:r>
              <a:rPr lang="es-ES" sz="2000" b="1" dirty="0">
                <a:solidFill>
                  <a:schemeClr val="bg1"/>
                </a:solidFill>
              </a:rPr>
              <a:t> </a:t>
            </a:r>
          </a:p>
          <a:p>
            <a:r>
              <a:rPr lang="es-ES" sz="2000" b="1" dirty="0">
                <a:solidFill>
                  <a:schemeClr val="bg1"/>
                </a:solidFill>
              </a:rPr>
              <a:t>ART.419 C.P.: “ EL SERVIDOR PÚBLICO QUE UTILICE EN PROVECHO PROPIO O AJENO, DESCUBRIMIENTO CIENTÍFICO, U OTRA INFORMACIÓN O DATOS LLEGADOS A SU CONOCIMIENTO POR RAZÓN DE SUS FUNCIONES Y QUE DEBAN PERMANECER EN SECRETO O RESERVA, INCURRIRÁ EN MULTA Y PÉRDIDA DEL EMPLEO O CARGO PÚBLICO, SIEMPRE QUE LA CONDUCTA NO CONSTITUYA OTRO DELITO SANCIONADO CON PENA MAYOR”.</a:t>
            </a:r>
          </a:p>
          <a:p>
            <a:endParaRPr lang="es-ES" sz="2000" b="1" dirty="0">
              <a:solidFill>
                <a:schemeClr val="bg1"/>
              </a:solidFill>
            </a:endParaRPr>
          </a:p>
          <a:p>
            <a:r>
              <a:rPr lang="es-ES" sz="2000" b="1" dirty="0">
                <a:solidFill>
                  <a:schemeClr val="bg1"/>
                </a:solidFill>
              </a:rPr>
              <a:t>ART. 463 C.P. : ESPIONAJE 4 A 12 AÑOS DE PRISIÓN.</a:t>
            </a:r>
            <a:endParaRPr lang="es-CO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170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D471B20-9AC8-4673-A287-D4128D919320}"/>
              </a:ext>
            </a:extLst>
          </p:cNvPr>
          <p:cNvSpPr txBox="1"/>
          <p:nvPr/>
        </p:nvSpPr>
        <p:spPr>
          <a:xfrm>
            <a:off x="761999" y="3735765"/>
            <a:ext cx="90011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DELITO DE UTILIZACIÓN INDEBIDA DE INFORMACIÓN PRIVILEGIADA.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90464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AA05291A-AFD1-95EE-59FD-7341972EE5B5}"/>
              </a:ext>
            </a:extLst>
          </p:cNvPr>
          <p:cNvSpPr txBox="1"/>
          <p:nvPr/>
        </p:nvSpPr>
        <p:spPr>
          <a:xfrm>
            <a:off x="4069505" y="743125"/>
            <a:ext cx="769419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DEFINICIÓN: ART. 420 C.P.</a:t>
            </a:r>
          </a:p>
          <a:p>
            <a:endParaRPr lang="es-ES" sz="2400" b="1" dirty="0">
              <a:solidFill>
                <a:schemeClr val="bg1"/>
              </a:solidFill>
            </a:endParaRPr>
          </a:p>
          <a:p>
            <a:r>
              <a:rPr lang="es-ES" sz="2000" b="1" dirty="0">
                <a:solidFill>
                  <a:schemeClr val="bg1"/>
                </a:solidFill>
              </a:rPr>
              <a:t>“ EL SERVIDOR PÚBLICO QUE COMO EMPLEADO O DIRECTIVO  O MIEMBRO DE UNA JUNTA U ÓRGANO DE ADMINISTRACIÓN DE CUALQUIER ENTIDAD PÚBLICA, QUE HAGA USO INDEBIDO DE INFORMACIÓN QUE HAYA CONOCIDO POR RAZÓN O CON OCASIÓN DE SUS FUNCIONES Y QUE NO SEA OBJETO DE CONOCIMIENTO PÚBLICO, CON EL FIN DE OBTENER PROVECHO PARA SÍ O PARA UN TERCERO, SEA ÉSTE PERSONA NATURAL O JURÍDICA, INCURRIRÁ EN MULTA Y PÉRDIDA DEL EMPLEO O CARGO PÚBLICO”.</a:t>
            </a:r>
          </a:p>
          <a:p>
            <a:endParaRPr lang="es-ES" sz="2000" b="1" dirty="0">
              <a:solidFill>
                <a:schemeClr val="bg1"/>
              </a:solidFill>
            </a:endParaRPr>
          </a:p>
          <a:p>
            <a:r>
              <a:rPr lang="es-ES" sz="2000" b="1" dirty="0">
                <a:solidFill>
                  <a:schemeClr val="bg1"/>
                </a:solidFill>
              </a:rPr>
              <a:t>ANTES TENÍA PRISIÓN DE 5 A 8 AÑOS (1288/09).</a:t>
            </a:r>
          </a:p>
          <a:p>
            <a:r>
              <a:rPr lang="es-ES" sz="2000" b="1" dirty="0">
                <a:solidFill>
                  <a:schemeClr val="bg1"/>
                </a:solidFill>
              </a:rPr>
              <a:t>DECLARADA INEXEQUIBLE.</a:t>
            </a:r>
          </a:p>
        </p:txBody>
      </p:sp>
    </p:spTree>
    <p:extLst>
      <p:ext uri="{BB962C8B-B14F-4D97-AF65-F5344CB8AC3E}">
        <p14:creationId xmlns:p14="http://schemas.microsoft.com/office/powerpoint/2010/main" val="34415941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A03FB02-6F60-6695-9F9F-2ED5A5661394}"/>
              </a:ext>
            </a:extLst>
          </p:cNvPr>
          <p:cNvSpPr txBox="1"/>
          <p:nvPr/>
        </p:nvSpPr>
        <p:spPr>
          <a:xfrm>
            <a:off x="821267" y="626533"/>
            <a:ext cx="760306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SERVIDORES PÚBLICOS:</a:t>
            </a:r>
          </a:p>
          <a:p>
            <a:pPr marL="457200" indent="-457200">
              <a:buAutoNum type="arabicPeriod"/>
            </a:pPr>
            <a:r>
              <a:rPr lang="es-ES" sz="2000" b="1" dirty="0">
                <a:solidFill>
                  <a:schemeClr val="bg1"/>
                </a:solidFill>
              </a:rPr>
              <a:t>EMPLEADOS.</a:t>
            </a:r>
          </a:p>
          <a:p>
            <a:pPr marL="457200" indent="-457200">
              <a:buAutoNum type="arabicPeriod"/>
            </a:pPr>
            <a:r>
              <a:rPr lang="es-ES" sz="2000" b="1" dirty="0">
                <a:solidFill>
                  <a:schemeClr val="bg1"/>
                </a:solidFill>
              </a:rPr>
              <a:t>DIRECTIVOS O</a:t>
            </a:r>
          </a:p>
          <a:p>
            <a:pPr marL="457200" indent="-457200">
              <a:buAutoNum type="arabicPeriod"/>
            </a:pPr>
            <a:r>
              <a:rPr lang="es-ES" sz="2000" b="1" dirty="0">
                <a:solidFill>
                  <a:schemeClr val="bg1"/>
                </a:solidFill>
              </a:rPr>
              <a:t>MIEMBROS DE UNA JUNTA U ÓRGANO DE ADMINISTRACIÓN DE CUALQUIER ENTIDAD PÚBLICA.</a:t>
            </a:r>
          </a:p>
          <a:p>
            <a:pPr marL="457200" indent="-457200">
              <a:buAutoNum type="arabicPeriod"/>
            </a:pPr>
            <a:endParaRPr lang="es-ES" sz="2000" b="1" dirty="0">
              <a:solidFill>
                <a:schemeClr val="bg1"/>
              </a:solidFill>
            </a:endParaRPr>
          </a:p>
          <a:p>
            <a:r>
              <a:rPr lang="es-ES" sz="2000" b="1" dirty="0">
                <a:solidFill>
                  <a:schemeClr val="bg1"/>
                </a:solidFill>
              </a:rPr>
              <a:t>NO SE CONFUNDA CON EL ART. 418: REVELACIÓN DE SECRETO.</a:t>
            </a:r>
          </a:p>
          <a:p>
            <a:r>
              <a:rPr lang="es-ES" sz="2000" b="1" dirty="0">
                <a:solidFill>
                  <a:schemeClr val="bg1"/>
                </a:solidFill>
              </a:rPr>
              <a:t>“ DÉ A CONOCER DOCUMENTO O NOTICIA QUE DEBA MANTENER EN SECRETO O RESERVA. ÉSTE SI TIENE PRISIÓN: 1 A 3 AÑOS.</a:t>
            </a:r>
            <a:endParaRPr lang="es-CO" sz="2000" b="1" dirty="0">
              <a:solidFill>
                <a:schemeClr val="bg1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245778D-D493-F528-2930-DDBE17E76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1993" y="3642843"/>
            <a:ext cx="4249208" cy="2173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6015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D471B20-9AC8-4673-A287-D4128D919320}"/>
              </a:ext>
            </a:extLst>
          </p:cNvPr>
          <p:cNvSpPr txBox="1"/>
          <p:nvPr/>
        </p:nvSpPr>
        <p:spPr>
          <a:xfrm>
            <a:off x="761999" y="3735765"/>
            <a:ext cx="90011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 LA CELEBRACIÓN INDEBIDA DE CONTRATOS: </a:t>
            </a:r>
            <a:r>
              <a:rPr lang="es-ES" sz="4000" b="1" dirty="0">
                <a:solidFill>
                  <a:prstClr val="white"/>
                </a:solidFill>
                <a:latin typeface="Calibri" panose="020F0502020204030204"/>
              </a:rPr>
              <a:t>TRE</a:t>
            </a: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 DELITOS.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23958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AA05291A-AFD1-95EE-59FD-7341972EE5B5}"/>
              </a:ext>
            </a:extLst>
          </p:cNvPr>
          <p:cNvSpPr txBox="1"/>
          <p:nvPr/>
        </p:nvSpPr>
        <p:spPr>
          <a:xfrm>
            <a:off x="4069505" y="743125"/>
            <a:ext cx="769419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DEFINICIÓN: ART. 408 C.P. VIOLACIÓN DEL RÉGIMEN LEGAL O CONSTITUCIONAL DE INHABILIDADES O INCOMPATIBILIDADES.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 EL SERVIDOR PÚBLICO QUE EN EJERCICIO DE SUS FUNCIONES  INTERVENGA EN LA TRAMITACIÓN, APROBACIÓN O CELEBRACIÓN DE UN CONTRATO CON VIOLACIÓN AL RÉGIMEN LEGAL O A LO DISPUESTO EN NORMAS CONSTITUCIONALES, SOBRE INHABILIDADES O INCOMPATIBILIDADES, INCURRIRÁ EN PRISIÓN DE 4 A 12 AÑOS, MULTA DE 50 A 200 SMLM E INHABILTACIÓN PARA EL EJERCICIO DE DERECHOS Y FUNCIONES PÚBLICAS DE 5 A 12 AÑOS”.</a:t>
            </a:r>
          </a:p>
        </p:txBody>
      </p:sp>
    </p:spTree>
    <p:extLst>
      <p:ext uri="{BB962C8B-B14F-4D97-AF65-F5344CB8AC3E}">
        <p14:creationId xmlns:p14="http://schemas.microsoft.com/office/powerpoint/2010/main" val="38072043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AA05291A-AFD1-95EE-59FD-7341972EE5B5}"/>
              </a:ext>
            </a:extLst>
          </p:cNvPr>
          <p:cNvSpPr txBox="1"/>
          <p:nvPr/>
        </p:nvSpPr>
        <p:spPr>
          <a:xfrm>
            <a:off x="4069505" y="743125"/>
            <a:ext cx="769419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DEFINICIÓN: ART. 409 C.P. INTERÉS INDEBIDO EN LA CELEBRACIÓN DE CONTRATOS.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 EL SERVIDOR PÚBLICO QUE SE INTERESE EN PROVECHO PROPIO O DE UN TERCERO, EN CUALQUIER CLASE DE CONTRATO U OPERACIÓN EN QUE DEBA INTERVENIR POR RAZÓN DE SU CARGO O DE SUS FUNCIONES, INCURRIRÁ EN PRISIÓN DE 4 A 12 AÑOS, MULTA DE 50 A 200 SMLM E INHABILITACIÓN PARA EL EJERCICIO DE DERECHOS Y FUNCIONES PÚBLICAS DE 5 A 12 AÑOS”.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048E047-B59C-F0FD-C460-CE7B18DACB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908" y="4041245"/>
            <a:ext cx="3747292" cy="184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5948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AA05291A-AFD1-95EE-59FD-7341972EE5B5}"/>
              </a:ext>
            </a:extLst>
          </p:cNvPr>
          <p:cNvSpPr txBox="1"/>
          <p:nvPr/>
        </p:nvSpPr>
        <p:spPr>
          <a:xfrm>
            <a:off x="4069505" y="743125"/>
            <a:ext cx="769419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IMPLICA LA ACTUACIÓN DEL SERVIDOR PÚBLICO CON MIRAS A LA OBTENCIÓN DE UN DETERMINADO RESULTADO QUE BENEFICIE AL PROPIO SERVIDOR O A UN TERCERO.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000" b="1" dirty="0">
              <a:solidFill>
                <a:prstClr val="white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INTERÉS DEL SERVIDOR DEBE SER INDEBIDO.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000" b="1" dirty="0">
              <a:solidFill>
                <a:prstClr val="white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dirty="0">
                <a:solidFill>
                  <a:prstClr val="white"/>
                </a:solidFill>
                <a:latin typeface="Calibri" panose="020F0502020204030204"/>
              </a:rPr>
              <a:t>INTERÉS QUE SE EXTERIORIZA POR EL SERVIDOR EN DESCONOCIMIENTO DE SU DEBER DE IMPARCIALIDAD EN LA GESTIÓN CONTRACTUAL.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dirty="0">
                <a:solidFill>
                  <a:prstClr val="white"/>
                </a:solidFill>
                <a:latin typeface="Calibri" panose="020F0502020204030204"/>
              </a:rPr>
              <a:t>EL PROVECHO DEBE SER NECESARIAMENTE, ECONÓMICO.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85254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AA05291A-AFD1-95EE-59FD-7341972EE5B5}"/>
              </a:ext>
            </a:extLst>
          </p:cNvPr>
          <p:cNvSpPr txBox="1"/>
          <p:nvPr/>
        </p:nvSpPr>
        <p:spPr>
          <a:xfrm>
            <a:off x="4069505" y="743125"/>
            <a:ext cx="769419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DEFINICIÓN: ART. 410 C.P. CONTRATO SIN CUMPLIMIENTO DE REQUISITOS LEGALES.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 EL SERVIDOR PÚBLICO QUE POR RAZÓN DEL EJERCICIO DE SUS FUNCIONES TRAMITE CONTRATO SIN OBSERVANCIA DE LOS REQUISITOS LEGALES ESENCIALES O LOS CELEBRE O LIQUIDE  SIN VERIFICAR EL CUMPLIMIENTO DE LOS MISMOS, INCURRIRÁ EN PRISIÓN DE 4 A 12 AÑOS, MULTA DE 50 A 200 SMLM E INHABILITACIÓN PARA EL EJERCICIO DE DERECHOS Y FUNCIONES PÚBLICAS DE 5 A 12 AÑOS”.</a:t>
            </a:r>
          </a:p>
        </p:txBody>
      </p:sp>
    </p:spTree>
    <p:extLst>
      <p:ext uri="{BB962C8B-B14F-4D97-AF65-F5344CB8AC3E}">
        <p14:creationId xmlns:p14="http://schemas.microsoft.com/office/powerpoint/2010/main" val="10396198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D7FCB23-36AC-431A-BEAB-63B3D665AE03}"/>
              </a:ext>
            </a:extLst>
          </p:cNvPr>
          <p:cNvSpPr txBox="1"/>
          <p:nvPr/>
        </p:nvSpPr>
        <p:spPr>
          <a:xfrm>
            <a:off x="3152775" y="478215"/>
            <a:ext cx="78676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SUBSUNCIÓN DE DELITOS:</a:t>
            </a:r>
          </a:p>
          <a:p>
            <a:endParaRPr lang="es-ES" sz="2400" b="1" dirty="0">
              <a:solidFill>
                <a:schemeClr val="bg1"/>
              </a:solidFill>
            </a:endParaRPr>
          </a:p>
          <a:p>
            <a:r>
              <a:rPr lang="es-ES" sz="2400" b="1" dirty="0">
                <a:solidFill>
                  <a:schemeClr val="bg1"/>
                </a:solidFill>
              </a:rPr>
              <a:t>LEYES AJENAS A LA NORMA PENAL.</a:t>
            </a:r>
          </a:p>
          <a:p>
            <a:endParaRPr lang="es-ES" sz="2400" b="1" dirty="0">
              <a:solidFill>
                <a:schemeClr val="bg1"/>
              </a:solidFill>
            </a:endParaRPr>
          </a:p>
          <a:p>
            <a:r>
              <a:rPr lang="es-ES" sz="2400" b="1" dirty="0">
                <a:solidFill>
                  <a:schemeClr val="bg1"/>
                </a:solidFill>
              </a:rPr>
              <a:t>LEY 190 DE 1995: DELITOS CONTRA LA ADMINISTRACIÓN PÚBLICA</a:t>
            </a:r>
            <a:endParaRPr lang="es-CO" sz="2400" b="1" dirty="0">
              <a:solidFill>
                <a:schemeClr val="bg1"/>
              </a:solidFill>
            </a:endParaRPr>
          </a:p>
        </p:txBody>
      </p:sp>
      <p:sp>
        <p:nvSpPr>
          <p:cNvPr id="3" name="Flecha: hacia abajo 2">
            <a:extLst>
              <a:ext uri="{FF2B5EF4-FFF2-40B4-BE49-F238E27FC236}">
                <a16:creationId xmlns:a16="http://schemas.microsoft.com/office/drawing/2014/main" id="{99A4F8DC-03BA-1B97-947E-4FC258C466B0}"/>
              </a:ext>
            </a:extLst>
          </p:cNvPr>
          <p:cNvSpPr/>
          <p:nvPr/>
        </p:nvSpPr>
        <p:spPr>
          <a:xfrm>
            <a:off x="3725333" y="2904067"/>
            <a:ext cx="745067" cy="389466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19FA882-FFFA-7189-DA25-207B794AA32F}"/>
              </a:ext>
            </a:extLst>
          </p:cNvPr>
          <p:cNvSpPr txBox="1"/>
          <p:nvPr/>
        </p:nvSpPr>
        <p:spPr>
          <a:xfrm>
            <a:off x="541867" y="3547533"/>
            <a:ext cx="11176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INTERÉS ILÍCITO EN LA CELEBRACIÓN DE CONTRATOS: DISMINUYE PENA PECUANIARIA ENTRE 10 Y 50 SMLM.</a:t>
            </a:r>
          </a:p>
          <a:p>
            <a:r>
              <a:rPr lang="es-ES" sz="2000" b="1" dirty="0">
                <a:solidFill>
                  <a:schemeClr val="bg1"/>
                </a:solidFill>
              </a:rPr>
              <a:t>SE MANTIENE LA PRISIÓN Y LA INHABILIDAD.</a:t>
            </a:r>
          </a:p>
          <a:p>
            <a:endParaRPr lang="es-ES" sz="2000" b="1" dirty="0">
              <a:solidFill>
                <a:schemeClr val="bg1"/>
              </a:solidFill>
            </a:endParaRPr>
          </a:p>
          <a:p>
            <a:r>
              <a:rPr lang="es-ES" sz="2000" b="1" dirty="0">
                <a:solidFill>
                  <a:schemeClr val="bg1"/>
                </a:solidFill>
              </a:rPr>
              <a:t>CONCURSO CON EL DELITO DE CELEBRACIÓN INDEBIDA DE CONTRATOS, VIGENTE EN EL C.P.</a:t>
            </a:r>
            <a:endParaRPr lang="es-CO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6778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D471B20-9AC8-4673-A287-D4128D919320}"/>
              </a:ext>
            </a:extLst>
          </p:cNvPr>
          <p:cNvSpPr txBox="1"/>
          <p:nvPr/>
        </p:nvSpPr>
        <p:spPr>
          <a:xfrm>
            <a:off x="761999" y="3735765"/>
            <a:ext cx="90011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 TRÁFICO DE INFLUENCIAS.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72386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E33130D-C303-7DF4-828B-F7908F14EDCA}"/>
              </a:ext>
            </a:extLst>
          </p:cNvPr>
          <p:cNvSpPr txBox="1"/>
          <p:nvPr/>
        </p:nvSpPr>
        <p:spPr>
          <a:xfrm>
            <a:off x="3276600" y="795867"/>
            <a:ext cx="8525933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DEFINICIÓN: ART 411 C.P.:</a:t>
            </a:r>
          </a:p>
          <a:p>
            <a:endParaRPr lang="es-ES" sz="2400" b="1" dirty="0">
              <a:solidFill>
                <a:schemeClr val="bg1"/>
              </a:solidFill>
            </a:endParaRPr>
          </a:p>
          <a:p>
            <a:r>
              <a:rPr lang="es-ES" sz="2000" b="1" dirty="0">
                <a:solidFill>
                  <a:schemeClr val="bg1"/>
                </a:solidFill>
              </a:rPr>
              <a:t>“ EL SERVIDOR PÚBLICO QUE UTILICE INDEBIDAMENTE, EN PROVECHO PROPIO O DE UN TERCERO, INFLUENCIAS DERIVADAS DEL EJERCICIO DEL CARGO O DE LA FUNCIÓN, CON EL FIN DE OBTENER CUALQUIER BENEFICIO DE PARTE DE SERVIDOR PÚBLICO EN ASUNTO EN QUE ESTE SE ENCUENTRE CONOCIENDO O HAYA DE CONOCER, INCURRIRÁ EN PRISIÓN DE 4 A 8 AÑOS, MULTA DE 100 A 200 SMLM E INHABILITACIÓN PARA EL EJERCICIO DE DERECHOS Y FUNCIONES PÚBLICAS DE 5 A 8 AÑOS.</a:t>
            </a:r>
          </a:p>
          <a:p>
            <a:endParaRPr lang="es-ES" sz="2000" b="1" dirty="0">
              <a:solidFill>
                <a:schemeClr val="bg1"/>
              </a:solidFill>
            </a:endParaRPr>
          </a:p>
          <a:p>
            <a:r>
              <a:rPr lang="es-ES" sz="2000" b="1" dirty="0">
                <a:solidFill>
                  <a:schemeClr val="bg1"/>
                </a:solidFill>
              </a:rPr>
              <a:t>SUJETO CALIFICADO: SERVIDOR PÚBLICO.</a:t>
            </a:r>
          </a:p>
          <a:p>
            <a:r>
              <a:rPr lang="es-ES" sz="2000" b="1" dirty="0">
                <a:solidFill>
                  <a:schemeClr val="bg1"/>
                </a:solidFill>
              </a:rPr>
              <a:t>INTERVENCIÓN DE OTRO SERVIDOR PÚBLICO DESTINATARIO DE LA CONDUCTA PREPONDERANTE DEL INFLUENCIADOR.</a:t>
            </a:r>
          </a:p>
          <a:p>
            <a:r>
              <a:rPr lang="es-ES" sz="2000" b="1" dirty="0">
                <a:solidFill>
                  <a:schemeClr val="bg1"/>
                </a:solidFill>
              </a:rPr>
              <a:t>INFLUENCIA REAL Y CIERTA: ES DECIR QUE EXISTA PODER O AUTORIDAD EN CUYA INTERVENCIÓN SE PUEDA OBTENER UNA VENTAJA.</a:t>
            </a:r>
          </a:p>
          <a:p>
            <a:r>
              <a:rPr lang="es-ES" sz="2000" b="1" dirty="0">
                <a:solidFill>
                  <a:schemeClr val="bg1"/>
                </a:solidFill>
              </a:rPr>
              <a:t>NO REQUIERE REMUNERACIÓN O LUCRO: BASTA LA UTILIZACIÓN DE LA INFLUENCIA INDEBIDA.</a:t>
            </a:r>
            <a:endParaRPr lang="es-CO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5667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E33130D-C303-7DF4-828B-F7908F14EDCA}"/>
              </a:ext>
            </a:extLst>
          </p:cNvPr>
          <p:cNvSpPr txBox="1"/>
          <p:nvPr/>
        </p:nvSpPr>
        <p:spPr>
          <a:xfrm>
            <a:off x="3276600" y="795867"/>
            <a:ext cx="8525933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DEFINICIÓN: ART 411 A. C.P.: TRÁFICO DE INFLUENCIAS DE PARTICULAR.</a:t>
            </a:r>
          </a:p>
          <a:p>
            <a:endParaRPr lang="es-ES" sz="2400" b="1" dirty="0">
              <a:solidFill>
                <a:schemeClr val="bg1"/>
              </a:solidFill>
            </a:endParaRPr>
          </a:p>
          <a:p>
            <a:r>
              <a:rPr lang="es-ES" sz="2000" b="1" dirty="0">
                <a:solidFill>
                  <a:schemeClr val="bg1"/>
                </a:solidFill>
              </a:rPr>
              <a:t>“ EL PARTICULAR QUE EJERZA INDEBIDAMENTE INFLUENCIAS SOBRE UN SERVIDOR PÚBLICO EN ASUNTO QUE ESTE SE ENCUENTRE CONOCIENDO O HAYA DE CONOCER, CON EL FIN DE OBTENER CUALQUIER BENEFICIO ECONÓMICO, INCURRIRÁ EN PRISIÓN DE 4 A 8 AÑOS Y MULTA DE 100 A 200 SMLM.</a:t>
            </a:r>
            <a:endParaRPr lang="es-CO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4545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D471B20-9AC8-4673-A287-D4128D919320}"/>
              </a:ext>
            </a:extLst>
          </p:cNvPr>
          <p:cNvSpPr txBox="1"/>
          <p:nvPr/>
        </p:nvSpPr>
        <p:spPr>
          <a:xfrm>
            <a:off x="761999" y="3735765"/>
            <a:ext cx="90011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 ENRIQUECIMIENTO ILÍCITO.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15032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E33130D-C303-7DF4-828B-F7908F14EDCA}"/>
              </a:ext>
            </a:extLst>
          </p:cNvPr>
          <p:cNvSpPr txBox="1"/>
          <p:nvPr/>
        </p:nvSpPr>
        <p:spPr>
          <a:xfrm>
            <a:off x="3276600" y="795867"/>
            <a:ext cx="8525933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DEFINICIÓN: ART 412. C.P. MODIFICADO POR LA LEY 1474/2011, ART. 29: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 EL SERVIDOR PÚBLICO, O QUIEN HAYA DESEMPEÑADO FUNCIONES PÚBLICAS, QUE DURANTE SU VINCULACIÓN CON LA ADMINISTRACIÓN O DENTRO DE LOS 5 AÑOS POSTERIORES A SU DESVINCULACIÓN, OBTENGA, PARA SÍ O PARA OTRO, INCREMENTO PATRIMONIAL INJUSTIFICADO, INCURRIRÁ, SIEMPRE QUE LA CONDUCTA NO CONSTITUYA OTRO DELITO EN PRISIÓN DE 9 A 15 AÑOS, MULTA EQUIVALENTE AL DOBLE DEL VALOR DEL ENRIQUECIMIENTO, SIN QUE SUPERE AL EQUIVALENTE DE 50.000 SMLM, E INHABILITACIÓN PARA EL EJERCICIO DE DERECHOS Y FUNCIONES PÚBLICAS DE 96 A 180 MESES”.</a:t>
            </a:r>
            <a:endParaRPr kumimoji="0" lang="es-CO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93839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E33130D-C303-7DF4-828B-F7908F14EDCA}"/>
              </a:ext>
            </a:extLst>
          </p:cNvPr>
          <p:cNvSpPr txBox="1"/>
          <p:nvPr/>
        </p:nvSpPr>
        <p:spPr>
          <a:xfrm>
            <a:off x="3276600" y="795867"/>
            <a:ext cx="852593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PARA SU CONFIGURACIÓN NO ES INDISPENSABLE ESTABLECER EL MONTO DEL INCREMENTO PATRIMONIAL.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000" b="1" dirty="0">
              <a:solidFill>
                <a:prstClr val="white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ART. 327 C.P.: SE SANCIONA A QUIEN OBTENGA INCREMENTO PATRIMONIAL NO JUSTIFICADO DERIVADO DE ACTIVIDADES DELICTIVAS.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000" b="1" dirty="0">
              <a:solidFill>
                <a:prstClr val="white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CONCURRIR CON: PECULADO.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dirty="0">
                <a:solidFill>
                  <a:prstClr val="white"/>
                </a:solidFill>
                <a:latin typeface="Calibri" panose="020F0502020204030204"/>
              </a:rPr>
              <a:t>CONCUSIÓN.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CELEBRACIÓN INDEBIDA DE CONTRATOS.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dirty="0">
                <a:solidFill>
                  <a:prstClr val="white"/>
                </a:solidFill>
                <a:latin typeface="Calibri" panose="020F0502020204030204"/>
              </a:rPr>
              <a:t>TRÁFICO DE INFLUENCIAS.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COHECHO.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dirty="0">
                <a:solidFill>
                  <a:prstClr val="white"/>
                </a:solidFill>
                <a:latin typeface="Calibri" panose="020F0502020204030204"/>
              </a:rPr>
              <a:t>PREVARICATO.</a:t>
            </a:r>
            <a:endParaRPr kumimoji="0" lang="es-CO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161704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1BDD7A5-B32C-4EB6-A993-10AA51A65299}"/>
              </a:ext>
            </a:extLst>
          </p:cNvPr>
          <p:cNvSpPr txBox="1"/>
          <p:nvPr/>
        </p:nvSpPr>
        <p:spPr>
          <a:xfrm>
            <a:off x="209549" y="3914775"/>
            <a:ext cx="681990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Helvetica" panose="020B0604020202020204" pitchFamily="34" charset="0"/>
                <a:cs typeface="Aharoni" panose="02010803020104030203" pitchFamily="2" charset="-79"/>
              </a:rPr>
              <a:t>Agradecemos su atención</a:t>
            </a:r>
          </a:p>
          <a:p>
            <a:endParaRPr lang="es-ES" sz="36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Helvetica" panose="020B0604020202020204" pitchFamily="34" charset="0"/>
              <a:cs typeface="Aharoni" panose="02010803020104030203" pitchFamily="2" charset="-79"/>
            </a:endParaRPr>
          </a:p>
          <a:p>
            <a:endParaRPr lang="es-ES" sz="36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Helvetica" panose="020B0604020202020204" pitchFamily="34" charset="0"/>
              <a:cs typeface="Aharoni" panose="02010803020104030203" pitchFamily="2" charset="-79"/>
            </a:endParaRPr>
          </a:p>
          <a:p>
            <a:r>
              <a:rPr lang="es-ES" sz="1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Helvetica" panose="020B0604020202020204" pitchFamily="34" charset="0"/>
                <a:cs typeface="Arial" panose="020B0604020202020204" pitchFamily="34" charset="0"/>
              </a:rPr>
              <a:t>NUEVA ESCUELA POPULAR Y OBRERA</a:t>
            </a:r>
          </a:p>
          <a:p>
            <a:r>
              <a:rPr lang="es-ES" sz="1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Helvetica" panose="020B0604020202020204" pitchFamily="34" charset="0"/>
                <a:cs typeface="Arial" panose="020B0604020202020204" pitchFamily="34" charset="0"/>
              </a:rPr>
              <a:t>NEPO.</a:t>
            </a:r>
          </a:p>
        </p:txBody>
      </p:sp>
    </p:spTree>
    <p:extLst>
      <p:ext uri="{BB962C8B-B14F-4D97-AF65-F5344CB8AC3E}">
        <p14:creationId xmlns:p14="http://schemas.microsoft.com/office/powerpoint/2010/main" val="37350601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933</TotalTime>
  <Words>3089</Words>
  <Application>Microsoft Office PowerPoint</Application>
  <PresentationFormat>Panorámica</PresentationFormat>
  <Paragraphs>266</Paragraphs>
  <Slides>50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50</vt:i4>
      </vt:variant>
    </vt:vector>
  </HeadingPairs>
  <TitlesOfParts>
    <vt:vector size="56" baseType="lpstr">
      <vt:lpstr>Arial</vt:lpstr>
      <vt:lpstr>Calibri</vt:lpstr>
      <vt:lpstr>Calibri Light</vt:lpstr>
      <vt:lpstr>Helvetica</vt:lpstr>
      <vt:lpstr>Poppins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Orjuela Acuña Armando</dc:creator>
  <cp:lastModifiedBy>Usuario</cp:lastModifiedBy>
  <cp:revision>14</cp:revision>
  <dcterms:created xsi:type="dcterms:W3CDTF">2022-02-17T20:10:11Z</dcterms:created>
  <dcterms:modified xsi:type="dcterms:W3CDTF">2024-01-24T22:23:49Z</dcterms:modified>
</cp:coreProperties>
</file>