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108"/>
  </p:notesMasterIdLst>
  <p:handoutMasterIdLst>
    <p:handoutMasterId r:id="rId109"/>
  </p:handoutMasterIdLst>
  <p:sldIdLst>
    <p:sldId id="307" r:id="rId2"/>
    <p:sldId id="298" r:id="rId3"/>
    <p:sldId id="291" r:id="rId4"/>
    <p:sldId id="343" r:id="rId5"/>
    <p:sldId id="337" r:id="rId6"/>
    <p:sldId id="338" r:id="rId7"/>
    <p:sldId id="339" r:id="rId8"/>
    <p:sldId id="278" r:id="rId9"/>
    <p:sldId id="342" r:id="rId10"/>
    <p:sldId id="344" r:id="rId11"/>
    <p:sldId id="345" r:id="rId12"/>
    <p:sldId id="348" r:id="rId13"/>
    <p:sldId id="346" r:id="rId14"/>
    <p:sldId id="347" r:id="rId15"/>
    <p:sldId id="349" r:id="rId16"/>
    <p:sldId id="369" r:id="rId17"/>
    <p:sldId id="378" r:id="rId18"/>
    <p:sldId id="370" r:id="rId19"/>
    <p:sldId id="371" r:id="rId20"/>
    <p:sldId id="377" r:id="rId21"/>
    <p:sldId id="372" r:id="rId22"/>
    <p:sldId id="350" r:id="rId23"/>
    <p:sldId id="373" r:id="rId24"/>
    <p:sldId id="374" r:id="rId25"/>
    <p:sldId id="375" r:id="rId26"/>
    <p:sldId id="376" r:id="rId27"/>
    <p:sldId id="340" r:id="rId28"/>
    <p:sldId id="341" r:id="rId29"/>
    <p:sldId id="379" r:id="rId30"/>
    <p:sldId id="380" r:id="rId31"/>
    <p:sldId id="351" r:id="rId32"/>
    <p:sldId id="261" r:id="rId33"/>
    <p:sldId id="264" r:id="rId34"/>
    <p:sldId id="267" r:id="rId35"/>
    <p:sldId id="273" r:id="rId36"/>
    <p:sldId id="280" r:id="rId37"/>
    <p:sldId id="268" r:id="rId38"/>
    <p:sldId id="263" r:id="rId39"/>
    <p:sldId id="283" r:id="rId40"/>
    <p:sldId id="279" r:id="rId41"/>
    <p:sldId id="285" r:id="rId42"/>
    <p:sldId id="314" r:id="rId43"/>
    <p:sldId id="300" r:id="rId44"/>
    <p:sldId id="284" r:id="rId45"/>
    <p:sldId id="301" r:id="rId46"/>
    <p:sldId id="302" r:id="rId47"/>
    <p:sldId id="303" r:id="rId48"/>
    <p:sldId id="352" r:id="rId49"/>
    <p:sldId id="269" r:id="rId50"/>
    <p:sldId id="354" r:id="rId51"/>
    <p:sldId id="355" r:id="rId52"/>
    <p:sldId id="356" r:id="rId53"/>
    <p:sldId id="357" r:id="rId54"/>
    <p:sldId id="358" r:id="rId55"/>
    <p:sldId id="365" r:id="rId56"/>
    <p:sldId id="366" r:id="rId57"/>
    <p:sldId id="367" r:id="rId58"/>
    <p:sldId id="368" r:id="rId59"/>
    <p:sldId id="270" r:id="rId60"/>
    <p:sldId id="272" r:id="rId61"/>
    <p:sldId id="274" r:id="rId62"/>
    <p:sldId id="359" r:id="rId63"/>
    <p:sldId id="290" r:id="rId64"/>
    <p:sldId id="322" r:id="rId65"/>
    <p:sldId id="323" r:id="rId66"/>
    <p:sldId id="324" r:id="rId67"/>
    <p:sldId id="325" r:id="rId68"/>
    <p:sldId id="381" r:id="rId69"/>
    <p:sldId id="382" r:id="rId70"/>
    <p:sldId id="383" r:id="rId71"/>
    <p:sldId id="387" r:id="rId72"/>
    <p:sldId id="384" r:id="rId73"/>
    <p:sldId id="385" r:id="rId74"/>
    <p:sldId id="388" r:id="rId75"/>
    <p:sldId id="389" r:id="rId76"/>
    <p:sldId id="390" r:id="rId77"/>
    <p:sldId id="391" r:id="rId78"/>
    <p:sldId id="392" r:id="rId79"/>
    <p:sldId id="393" r:id="rId80"/>
    <p:sldId id="394" r:id="rId81"/>
    <p:sldId id="404" r:id="rId82"/>
    <p:sldId id="266" r:id="rId83"/>
    <p:sldId id="395" r:id="rId84"/>
    <p:sldId id="396" r:id="rId85"/>
    <p:sldId id="397" r:id="rId86"/>
    <p:sldId id="398" r:id="rId87"/>
    <p:sldId id="399" r:id="rId88"/>
    <p:sldId id="401" r:id="rId89"/>
    <p:sldId id="400" r:id="rId90"/>
    <p:sldId id="402" r:id="rId91"/>
    <p:sldId id="403" r:id="rId92"/>
    <p:sldId id="292" r:id="rId93"/>
    <p:sldId id="328" r:id="rId94"/>
    <p:sldId id="329" r:id="rId95"/>
    <p:sldId id="327" r:id="rId96"/>
    <p:sldId id="313" r:id="rId97"/>
    <p:sldId id="336" r:id="rId98"/>
    <p:sldId id="315" r:id="rId99"/>
    <p:sldId id="316" r:id="rId100"/>
    <p:sldId id="331" r:id="rId101"/>
    <p:sldId id="332" r:id="rId102"/>
    <p:sldId id="333" r:id="rId103"/>
    <p:sldId id="334" r:id="rId104"/>
    <p:sldId id="406" r:id="rId105"/>
    <p:sldId id="407" r:id="rId106"/>
    <p:sldId id="308" r:id="rId10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66" d="100"/>
          <a:sy n="66" d="100"/>
        </p:scale>
        <p:origin x="592" y="32"/>
      </p:cViewPr>
      <p:guideLst/>
    </p:cSldViewPr>
  </p:slideViewPr>
  <p:notesTextViewPr>
    <p:cViewPr>
      <p:scale>
        <a:sx n="1" d="1"/>
        <a:sy n="1" d="1"/>
      </p:scale>
      <p:origin x="0" y="0"/>
    </p:cViewPr>
  </p:notesTextViewPr>
  <p:notesViewPr>
    <p:cSldViewPr snapToGrid="0">
      <p:cViewPr varScale="1">
        <p:scale>
          <a:sx n="123" d="100"/>
          <a:sy n="123" d="100"/>
        </p:scale>
        <p:origin x="4974"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handoutMaster" Target="handoutMasters/handout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diagrams/_rels/data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rawing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ABCF68-B79D-45D5-8843-0FC5D7BBCA05}" type="doc">
      <dgm:prSet loTypeId="urn:microsoft.com/office/officeart/2005/8/layout/hProcess11" loCatId="process" qsTypeId="urn:microsoft.com/office/officeart/2005/8/quickstyle/simple1" qsCatId="simple" csTypeId="urn:microsoft.com/office/officeart/2005/8/colors/accent6_3" csCatId="accent6"/>
      <dgm:spPr/>
      <dgm:t>
        <a:bodyPr/>
        <a:lstStyle/>
        <a:p>
          <a:endParaRPr lang="es-CO"/>
        </a:p>
      </dgm:t>
    </dgm:pt>
    <dgm:pt modelId="{20C185F7-E613-43C2-AAFF-C5FEE44392A3}">
      <dgm:prSet/>
      <dgm:spPr/>
      <dgm:t>
        <a:bodyPr/>
        <a:lstStyle/>
        <a:p>
          <a:r>
            <a:rPr lang="es-MX"/>
            <a:t>Ley 13 de 1984: Los  empleados públicos  en Gral. </a:t>
          </a:r>
          <a:endParaRPr lang="es-CO"/>
        </a:p>
      </dgm:t>
    </dgm:pt>
    <dgm:pt modelId="{DDFFDB91-0E0F-4728-8AE5-B5DAC9280AF0}" type="parTrans" cxnId="{2B4F5D3B-6982-4EAC-B993-35AFC5D250BE}">
      <dgm:prSet/>
      <dgm:spPr/>
      <dgm:t>
        <a:bodyPr/>
        <a:lstStyle/>
        <a:p>
          <a:endParaRPr lang="es-CO"/>
        </a:p>
      </dgm:t>
    </dgm:pt>
    <dgm:pt modelId="{3873D7B1-5B3D-4F82-AB23-4D1B6C8696F6}" type="sibTrans" cxnId="{2B4F5D3B-6982-4EAC-B993-35AFC5D250BE}">
      <dgm:prSet/>
      <dgm:spPr/>
      <dgm:t>
        <a:bodyPr/>
        <a:lstStyle/>
        <a:p>
          <a:endParaRPr lang="es-CO"/>
        </a:p>
      </dgm:t>
    </dgm:pt>
    <dgm:pt modelId="{4B38BF35-39A0-40ED-BF23-4B4586BCF8F3}">
      <dgm:prSet/>
      <dgm:spPr/>
      <dgm:t>
        <a:bodyPr/>
        <a:lstStyle/>
        <a:p>
          <a:r>
            <a:rPr lang="es-MX"/>
            <a:t>Decreto 250 de 1970: Ministerio Publico</a:t>
          </a:r>
          <a:endParaRPr lang="es-CO"/>
        </a:p>
      </dgm:t>
    </dgm:pt>
    <dgm:pt modelId="{E57071BC-6455-4DCD-A143-14361C942758}" type="parTrans" cxnId="{04B72FEB-83C9-4AF3-8D59-515529BEB395}">
      <dgm:prSet/>
      <dgm:spPr/>
      <dgm:t>
        <a:bodyPr/>
        <a:lstStyle/>
        <a:p>
          <a:endParaRPr lang="es-CO"/>
        </a:p>
      </dgm:t>
    </dgm:pt>
    <dgm:pt modelId="{A8920743-4A65-4585-911B-0BD3A4F39A85}" type="sibTrans" cxnId="{04B72FEB-83C9-4AF3-8D59-515529BEB395}">
      <dgm:prSet/>
      <dgm:spPr/>
      <dgm:t>
        <a:bodyPr/>
        <a:lstStyle/>
        <a:p>
          <a:endParaRPr lang="es-CO"/>
        </a:p>
      </dgm:t>
    </dgm:pt>
    <dgm:pt modelId="{AD962AB7-A50C-494D-93B3-5BD8082C0D48}">
      <dgm:prSet/>
      <dgm:spPr/>
      <dgm:t>
        <a:bodyPr/>
        <a:lstStyle/>
        <a:p>
          <a:r>
            <a:rPr lang="es-MX"/>
            <a:t>Por remisión del art. 39 deL D.L.  521 de 1971, la Ley 49 de 1987 en su artículo 10 posibilitó que los empleados de los municipios tuvieran su propio régimen disciplinario </a:t>
          </a:r>
          <a:endParaRPr lang="es-CO"/>
        </a:p>
      </dgm:t>
    </dgm:pt>
    <dgm:pt modelId="{2052AE8F-FFC9-4380-AA1C-F1D8F157B9D2}" type="parTrans" cxnId="{32782748-6D2A-4A81-8ABC-53971322727B}">
      <dgm:prSet/>
      <dgm:spPr/>
      <dgm:t>
        <a:bodyPr/>
        <a:lstStyle/>
        <a:p>
          <a:endParaRPr lang="es-CO"/>
        </a:p>
      </dgm:t>
    </dgm:pt>
    <dgm:pt modelId="{5C5F77E7-B67C-447D-955D-41F4C3AE621A}" type="sibTrans" cxnId="{32782748-6D2A-4A81-8ABC-53971322727B}">
      <dgm:prSet/>
      <dgm:spPr/>
      <dgm:t>
        <a:bodyPr/>
        <a:lstStyle/>
        <a:p>
          <a:endParaRPr lang="es-CO"/>
        </a:p>
      </dgm:t>
    </dgm:pt>
    <dgm:pt modelId="{31DC0666-6ED3-43D0-A598-277F113B2526}" type="pres">
      <dgm:prSet presAssocID="{EAABCF68-B79D-45D5-8843-0FC5D7BBCA05}" presName="Name0" presStyleCnt="0">
        <dgm:presLayoutVars>
          <dgm:dir/>
          <dgm:resizeHandles val="exact"/>
        </dgm:presLayoutVars>
      </dgm:prSet>
      <dgm:spPr/>
    </dgm:pt>
    <dgm:pt modelId="{A8D49CBB-A67B-4E4E-A390-A0C0C6DC22D6}" type="pres">
      <dgm:prSet presAssocID="{EAABCF68-B79D-45D5-8843-0FC5D7BBCA05}" presName="arrow" presStyleLbl="bgShp" presStyleIdx="0" presStyleCnt="1"/>
      <dgm:spPr/>
    </dgm:pt>
    <dgm:pt modelId="{57F5D631-F93D-4AD2-8242-5AFAEBA4EC49}" type="pres">
      <dgm:prSet presAssocID="{EAABCF68-B79D-45D5-8843-0FC5D7BBCA05}" presName="points" presStyleCnt="0"/>
      <dgm:spPr/>
    </dgm:pt>
    <dgm:pt modelId="{7E3AA0C0-B914-45F9-8A73-248AA36BECD7}" type="pres">
      <dgm:prSet presAssocID="{20C185F7-E613-43C2-AAFF-C5FEE44392A3}" presName="compositeA" presStyleCnt="0"/>
      <dgm:spPr/>
    </dgm:pt>
    <dgm:pt modelId="{06EBBA9A-5FE2-41BF-990B-D5380B45C260}" type="pres">
      <dgm:prSet presAssocID="{20C185F7-E613-43C2-AAFF-C5FEE44392A3}" presName="textA" presStyleLbl="revTx" presStyleIdx="0" presStyleCnt="3">
        <dgm:presLayoutVars>
          <dgm:bulletEnabled val="1"/>
        </dgm:presLayoutVars>
      </dgm:prSet>
      <dgm:spPr/>
    </dgm:pt>
    <dgm:pt modelId="{B90060D3-DDB0-4EFA-8C52-B0006083971F}" type="pres">
      <dgm:prSet presAssocID="{20C185F7-E613-43C2-AAFF-C5FEE44392A3}" presName="circleA" presStyleLbl="node1" presStyleIdx="0" presStyleCnt="3"/>
      <dgm:spPr/>
    </dgm:pt>
    <dgm:pt modelId="{451293E9-7A5C-464B-8BA8-39964681506F}" type="pres">
      <dgm:prSet presAssocID="{20C185F7-E613-43C2-AAFF-C5FEE44392A3}" presName="spaceA" presStyleCnt="0"/>
      <dgm:spPr/>
    </dgm:pt>
    <dgm:pt modelId="{E435B0B5-0A19-4978-9D11-10D124EB8EAE}" type="pres">
      <dgm:prSet presAssocID="{3873D7B1-5B3D-4F82-AB23-4D1B6C8696F6}" presName="space" presStyleCnt="0"/>
      <dgm:spPr/>
    </dgm:pt>
    <dgm:pt modelId="{549A78D2-F547-4A41-BE54-9F667BDAD364}" type="pres">
      <dgm:prSet presAssocID="{4B38BF35-39A0-40ED-BF23-4B4586BCF8F3}" presName="compositeB" presStyleCnt="0"/>
      <dgm:spPr/>
    </dgm:pt>
    <dgm:pt modelId="{8666DB62-BCDC-4C39-8321-444B110AB9D3}" type="pres">
      <dgm:prSet presAssocID="{4B38BF35-39A0-40ED-BF23-4B4586BCF8F3}" presName="textB" presStyleLbl="revTx" presStyleIdx="1" presStyleCnt="3">
        <dgm:presLayoutVars>
          <dgm:bulletEnabled val="1"/>
        </dgm:presLayoutVars>
      </dgm:prSet>
      <dgm:spPr/>
    </dgm:pt>
    <dgm:pt modelId="{AEDCBCAA-D54D-4089-8FE2-A910D753CB1D}" type="pres">
      <dgm:prSet presAssocID="{4B38BF35-39A0-40ED-BF23-4B4586BCF8F3}" presName="circleB" presStyleLbl="node1" presStyleIdx="1" presStyleCnt="3"/>
      <dgm:spPr/>
    </dgm:pt>
    <dgm:pt modelId="{23A87CDC-5A77-4B92-A1E1-9435A87301F3}" type="pres">
      <dgm:prSet presAssocID="{4B38BF35-39A0-40ED-BF23-4B4586BCF8F3}" presName="spaceB" presStyleCnt="0"/>
      <dgm:spPr/>
    </dgm:pt>
    <dgm:pt modelId="{095FB6C7-821B-4449-8F3B-E84E63A78D76}" type="pres">
      <dgm:prSet presAssocID="{A8920743-4A65-4585-911B-0BD3A4F39A85}" presName="space" presStyleCnt="0"/>
      <dgm:spPr/>
    </dgm:pt>
    <dgm:pt modelId="{988C3867-F89F-4B14-8ED4-B960CBE62B61}" type="pres">
      <dgm:prSet presAssocID="{AD962AB7-A50C-494D-93B3-5BD8082C0D48}" presName="compositeA" presStyleCnt="0"/>
      <dgm:spPr/>
    </dgm:pt>
    <dgm:pt modelId="{3371E6EA-7DF5-48D6-96A9-F311F0BFC7F5}" type="pres">
      <dgm:prSet presAssocID="{AD962AB7-A50C-494D-93B3-5BD8082C0D48}" presName="textA" presStyleLbl="revTx" presStyleIdx="2" presStyleCnt="3">
        <dgm:presLayoutVars>
          <dgm:bulletEnabled val="1"/>
        </dgm:presLayoutVars>
      </dgm:prSet>
      <dgm:spPr/>
    </dgm:pt>
    <dgm:pt modelId="{49C83215-3942-41BC-80D1-1233E8F6C2A0}" type="pres">
      <dgm:prSet presAssocID="{AD962AB7-A50C-494D-93B3-5BD8082C0D48}" presName="circleA" presStyleLbl="node1" presStyleIdx="2" presStyleCnt="3"/>
      <dgm:spPr/>
    </dgm:pt>
    <dgm:pt modelId="{AB6923F7-1DF1-46B0-A5EB-578A9E8BAE86}" type="pres">
      <dgm:prSet presAssocID="{AD962AB7-A50C-494D-93B3-5BD8082C0D48}" presName="spaceA" presStyleCnt="0"/>
      <dgm:spPr/>
    </dgm:pt>
  </dgm:ptLst>
  <dgm:cxnLst>
    <dgm:cxn modelId="{C40ECF2F-F204-4472-80FF-A537E7931257}" type="presOf" srcId="{4B38BF35-39A0-40ED-BF23-4B4586BCF8F3}" destId="{8666DB62-BCDC-4C39-8321-444B110AB9D3}" srcOrd="0" destOrd="0" presId="urn:microsoft.com/office/officeart/2005/8/layout/hProcess11"/>
    <dgm:cxn modelId="{2B4F5D3B-6982-4EAC-B993-35AFC5D250BE}" srcId="{EAABCF68-B79D-45D5-8843-0FC5D7BBCA05}" destId="{20C185F7-E613-43C2-AAFF-C5FEE44392A3}" srcOrd="0" destOrd="0" parTransId="{DDFFDB91-0E0F-4728-8AE5-B5DAC9280AF0}" sibTransId="{3873D7B1-5B3D-4F82-AB23-4D1B6C8696F6}"/>
    <dgm:cxn modelId="{32782748-6D2A-4A81-8ABC-53971322727B}" srcId="{EAABCF68-B79D-45D5-8843-0FC5D7BBCA05}" destId="{AD962AB7-A50C-494D-93B3-5BD8082C0D48}" srcOrd="2" destOrd="0" parTransId="{2052AE8F-FFC9-4380-AA1C-F1D8F157B9D2}" sibTransId="{5C5F77E7-B67C-447D-955D-41F4C3AE621A}"/>
    <dgm:cxn modelId="{C9FC6C7D-13DB-444B-89EE-A3AE36618422}" type="presOf" srcId="{20C185F7-E613-43C2-AAFF-C5FEE44392A3}" destId="{06EBBA9A-5FE2-41BF-990B-D5380B45C260}" srcOrd="0" destOrd="0" presId="urn:microsoft.com/office/officeart/2005/8/layout/hProcess11"/>
    <dgm:cxn modelId="{B41F09DF-E4BA-4A7D-986F-3717A410427B}" type="presOf" srcId="{EAABCF68-B79D-45D5-8843-0FC5D7BBCA05}" destId="{31DC0666-6ED3-43D0-A598-277F113B2526}" srcOrd="0" destOrd="0" presId="urn:microsoft.com/office/officeart/2005/8/layout/hProcess11"/>
    <dgm:cxn modelId="{04B72FEB-83C9-4AF3-8D59-515529BEB395}" srcId="{EAABCF68-B79D-45D5-8843-0FC5D7BBCA05}" destId="{4B38BF35-39A0-40ED-BF23-4B4586BCF8F3}" srcOrd="1" destOrd="0" parTransId="{E57071BC-6455-4DCD-A143-14361C942758}" sibTransId="{A8920743-4A65-4585-911B-0BD3A4F39A85}"/>
    <dgm:cxn modelId="{2C1E79F0-9BAB-4055-927B-90DEF9EADA0B}" type="presOf" srcId="{AD962AB7-A50C-494D-93B3-5BD8082C0D48}" destId="{3371E6EA-7DF5-48D6-96A9-F311F0BFC7F5}" srcOrd="0" destOrd="0" presId="urn:microsoft.com/office/officeart/2005/8/layout/hProcess11"/>
    <dgm:cxn modelId="{7E959862-048F-4CA7-B397-CAC706D7EB54}" type="presParOf" srcId="{31DC0666-6ED3-43D0-A598-277F113B2526}" destId="{A8D49CBB-A67B-4E4E-A390-A0C0C6DC22D6}" srcOrd="0" destOrd="0" presId="urn:microsoft.com/office/officeart/2005/8/layout/hProcess11"/>
    <dgm:cxn modelId="{B01152FB-9279-4DC9-9364-6E34A3CEFEE6}" type="presParOf" srcId="{31DC0666-6ED3-43D0-A598-277F113B2526}" destId="{57F5D631-F93D-4AD2-8242-5AFAEBA4EC49}" srcOrd="1" destOrd="0" presId="urn:microsoft.com/office/officeart/2005/8/layout/hProcess11"/>
    <dgm:cxn modelId="{ED95E18E-4406-4DE0-B5CB-936074BC51FF}" type="presParOf" srcId="{57F5D631-F93D-4AD2-8242-5AFAEBA4EC49}" destId="{7E3AA0C0-B914-45F9-8A73-248AA36BECD7}" srcOrd="0" destOrd="0" presId="urn:microsoft.com/office/officeart/2005/8/layout/hProcess11"/>
    <dgm:cxn modelId="{19433A79-7197-45AE-923F-1697039F94DC}" type="presParOf" srcId="{7E3AA0C0-B914-45F9-8A73-248AA36BECD7}" destId="{06EBBA9A-5FE2-41BF-990B-D5380B45C260}" srcOrd="0" destOrd="0" presId="urn:microsoft.com/office/officeart/2005/8/layout/hProcess11"/>
    <dgm:cxn modelId="{86288E49-D57A-4B6D-B10C-07E9D2386B8F}" type="presParOf" srcId="{7E3AA0C0-B914-45F9-8A73-248AA36BECD7}" destId="{B90060D3-DDB0-4EFA-8C52-B0006083971F}" srcOrd="1" destOrd="0" presId="urn:microsoft.com/office/officeart/2005/8/layout/hProcess11"/>
    <dgm:cxn modelId="{1F04898A-BA19-49CF-AE75-2BA51CDDAE51}" type="presParOf" srcId="{7E3AA0C0-B914-45F9-8A73-248AA36BECD7}" destId="{451293E9-7A5C-464B-8BA8-39964681506F}" srcOrd="2" destOrd="0" presId="urn:microsoft.com/office/officeart/2005/8/layout/hProcess11"/>
    <dgm:cxn modelId="{C243E1A6-E2DF-4C53-BA19-B3329246F590}" type="presParOf" srcId="{57F5D631-F93D-4AD2-8242-5AFAEBA4EC49}" destId="{E435B0B5-0A19-4978-9D11-10D124EB8EAE}" srcOrd="1" destOrd="0" presId="urn:microsoft.com/office/officeart/2005/8/layout/hProcess11"/>
    <dgm:cxn modelId="{172D640B-599B-48B3-B46D-A71CC4F477BC}" type="presParOf" srcId="{57F5D631-F93D-4AD2-8242-5AFAEBA4EC49}" destId="{549A78D2-F547-4A41-BE54-9F667BDAD364}" srcOrd="2" destOrd="0" presId="urn:microsoft.com/office/officeart/2005/8/layout/hProcess11"/>
    <dgm:cxn modelId="{706CC0F0-0C6B-4880-83D9-7A1DB179BEA2}" type="presParOf" srcId="{549A78D2-F547-4A41-BE54-9F667BDAD364}" destId="{8666DB62-BCDC-4C39-8321-444B110AB9D3}" srcOrd="0" destOrd="0" presId="urn:microsoft.com/office/officeart/2005/8/layout/hProcess11"/>
    <dgm:cxn modelId="{D92FB4E6-236E-48AD-AA0A-1572518BE692}" type="presParOf" srcId="{549A78D2-F547-4A41-BE54-9F667BDAD364}" destId="{AEDCBCAA-D54D-4089-8FE2-A910D753CB1D}" srcOrd="1" destOrd="0" presId="urn:microsoft.com/office/officeart/2005/8/layout/hProcess11"/>
    <dgm:cxn modelId="{5CA5A272-49FA-44A2-B901-3E459DBA129C}" type="presParOf" srcId="{549A78D2-F547-4A41-BE54-9F667BDAD364}" destId="{23A87CDC-5A77-4B92-A1E1-9435A87301F3}" srcOrd="2" destOrd="0" presId="urn:microsoft.com/office/officeart/2005/8/layout/hProcess11"/>
    <dgm:cxn modelId="{2A067E3D-C573-4BF8-A5C9-7ABAF89489A2}" type="presParOf" srcId="{57F5D631-F93D-4AD2-8242-5AFAEBA4EC49}" destId="{095FB6C7-821B-4449-8F3B-E84E63A78D76}" srcOrd="3" destOrd="0" presId="urn:microsoft.com/office/officeart/2005/8/layout/hProcess11"/>
    <dgm:cxn modelId="{3E04F759-92B4-4AF5-B84E-48DDCACD689F}" type="presParOf" srcId="{57F5D631-F93D-4AD2-8242-5AFAEBA4EC49}" destId="{988C3867-F89F-4B14-8ED4-B960CBE62B61}" srcOrd="4" destOrd="0" presId="urn:microsoft.com/office/officeart/2005/8/layout/hProcess11"/>
    <dgm:cxn modelId="{8964E79C-1857-476E-816E-788378EF0E93}" type="presParOf" srcId="{988C3867-F89F-4B14-8ED4-B960CBE62B61}" destId="{3371E6EA-7DF5-48D6-96A9-F311F0BFC7F5}" srcOrd="0" destOrd="0" presId="urn:microsoft.com/office/officeart/2005/8/layout/hProcess11"/>
    <dgm:cxn modelId="{4B34299D-34F2-4471-A904-2F3D293F4084}" type="presParOf" srcId="{988C3867-F89F-4B14-8ED4-B960CBE62B61}" destId="{49C83215-3942-41BC-80D1-1233E8F6C2A0}" srcOrd="1" destOrd="0" presId="urn:microsoft.com/office/officeart/2005/8/layout/hProcess11"/>
    <dgm:cxn modelId="{B6500F7F-AA60-4868-A82B-0396E0D75071}" type="presParOf" srcId="{988C3867-F89F-4B14-8ED4-B960CBE62B61}" destId="{AB6923F7-1DF1-46B0-A5EB-578A9E8BAE86}"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3EAD6D-EE0A-4CD0-A377-CE56A0F95425}" type="doc">
      <dgm:prSet loTypeId="urn:microsoft.com/office/officeart/2005/8/layout/venn3" loCatId="relationship" qsTypeId="urn:microsoft.com/office/officeart/2005/8/quickstyle/simple5" qsCatId="simple" csTypeId="urn:microsoft.com/office/officeart/2005/8/colors/colorful4" csCatId="colorful"/>
      <dgm:spPr/>
      <dgm:t>
        <a:bodyPr/>
        <a:lstStyle/>
        <a:p>
          <a:endParaRPr lang="es-CO"/>
        </a:p>
      </dgm:t>
    </dgm:pt>
    <dgm:pt modelId="{9E33A329-4292-4ABD-9332-FDA7A58F4E60}">
      <dgm:prSet/>
      <dgm:spPr/>
      <dgm:t>
        <a:bodyPr/>
        <a:lstStyle/>
        <a:p>
          <a:r>
            <a:rPr lang="es-MX"/>
            <a:t>Adoptó el Código Disciplinario Único</a:t>
          </a:r>
          <a:endParaRPr lang="es-CO"/>
        </a:p>
      </dgm:t>
    </dgm:pt>
    <dgm:pt modelId="{9453C339-4CFB-4A1C-9A96-F2AB3CF212ED}" type="parTrans" cxnId="{BCC09E5C-1CAD-4760-B52A-422A01205E6C}">
      <dgm:prSet/>
      <dgm:spPr/>
      <dgm:t>
        <a:bodyPr/>
        <a:lstStyle/>
        <a:p>
          <a:endParaRPr lang="es-CO"/>
        </a:p>
      </dgm:t>
    </dgm:pt>
    <dgm:pt modelId="{99331C66-8F9E-4BD4-953D-C17143E0EFD5}" type="sibTrans" cxnId="{BCC09E5C-1CAD-4760-B52A-422A01205E6C}">
      <dgm:prSet/>
      <dgm:spPr/>
      <dgm:t>
        <a:bodyPr/>
        <a:lstStyle/>
        <a:p>
          <a:endParaRPr lang="es-CO"/>
        </a:p>
      </dgm:t>
    </dgm:pt>
    <dgm:pt modelId="{14589DDE-347F-475B-BF46-DAE9C060B688}">
      <dgm:prSet/>
      <dgm:spPr/>
      <dgm:t>
        <a:bodyPr/>
        <a:lstStyle/>
        <a:p>
          <a:r>
            <a:rPr lang="es-MX"/>
            <a:t>Reguló el proceso disciplinario, a partir de los principios rectores que la rigen.</a:t>
          </a:r>
          <a:endParaRPr lang="es-CO"/>
        </a:p>
      </dgm:t>
    </dgm:pt>
    <dgm:pt modelId="{2D70957D-6E5B-4F84-8CCB-204C15FFA76F}" type="parTrans" cxnId="{396DF78F-8C5F-4803-B0E4-EC01C8BCD189}">
      <dgm:prSet/>
      <dgm:spPr/>
      <dgm:t>
        <a:bodyPr/>
        <a:lstStyle/>
        <a:p>
          <a:endParaRPr lang="es-CO"/>
        </a:p>
      </dgm:t>
    </dgm:pt>
    <dgm:pt modelId="{55E7EB25-2305-4EBF-9A46-8F59B2B2B7D1}" type="sibTrans" cxnId="{396DF78F-8C5F-4803-B0E4-EC01C8BCD189}">
      <dgm:prSet/>
      <dgm:spPr/>
      <dgm:t>
        <a:bodyPr/>
        <a:lstStyle/>
        <a:p>
          <a:endParaRPr lang="es-CO"/>
        </a:p>
      </dgm:t>
    </dgm:pt>
    <dgm:pt modelId="{2FA6465C-CB01-490C-A2B7-6A093807C533}">
      <dgm:prSet/>
      <dgm:spPr/>
      <dgm:t>
        <a:bodyPr/>
        <a:lstStyle/>
        <a:p>
          <a:r>
            <a:rPr lang="es-MX"/>
            <a:t>-Los derechos de los servidores públicos</a:t>
          </a:r>
          <a:endParaRPr lang="es-CO"/>
        </a:p>
      </dgm:t>
    </dgm:pt>
    <dgm:pt modelId="{CC45F35D-F5D8-4EDA-9DAA-F52FACBFA45E}" type="parTrans" cxnId="{DF964B09-35E9-4B97-821A-6A8E4024F75F}">
      <dgm:prSet/>
      <dgm:spPr/>
      <dgm:t>
        <a:bodyPr/>
        <a:lstStyle/>
        <a:p>
          <a:endParaRPr lang="es-CO"/>
        </a:p>
      </dgm:t>
    </dgm:pt>
    <dgm:pt modelId="{33CE4B58-45ED-4041-9736-756CBC4944F4}" type="sibTrans" cxnId="{DF964B09-35E9-4B97-821A-6A8E4024F75F}">
      <dgm:prSet/>
      <dgm:spPr/>
      <dgm:t>
        <a:bodyPr/>
        <a:lstStyle/>
        <a:p>
          <a:endParaRPr lang="es-CO"/>
        </a:p>
      </dgm:t>
    </dgm:pt>
    <dgm:pt modelId="{74E36F30-0A10-4965-B348-7A4B0EA5DEE7}">
      <dgm:prSet/>
      <dgm:spPr/>
      <dgm:t>
        <a:bodyPr/>
        <a:lstStyle/>
        <a:p>
          <a:r>
            <a:rPr lang="es-MX"/>
            <a:t>-Deberes y prohibiciones, inhabilidades, incompatibilidades, conflicto de interés, el régimen de faltas y sanciones </a:t>
          </a:r>
          <a:endParaRPr lang="es-CO"/>
        </a:p>
      </dgm:t>
    </dgm:pt>
    <dgm:pt modelId="{DC14A973-79D8-47D3-8375-4FCC24BE4DE2}" type="parTrans" cxnId="{A4D49DE9-73A1-446C-A1DC-8FDC3BC06E2C}">
      <dgm:prSet/>
      <dgm:spPr/>
      <dgm:t>
        <a:bodyPr/>
        <a:lstStyle/>
        <a:p>
          <a:endParaRPr lang="es-CO"/>
        </a:p>
      </dgm:t>
    </dgm:pt>
    <dgm:pt modelId="{3FB0FF12-8614-4F54-9E60-3AC8A8DC8D68}" type="sibTrans" cxnId="{A4D49DE9-73A1-446C-A1DC-8FDC3BC06E2C}">
      <dgm:prSet/>
      <dgm:spPr/>
      <dgm:t>
        <a:bodyPr/>
        <a:lstStyle/>
        <a:p>
          <a:endParaRPr lang="es-CO"/>
        </a:p>
      </dgm:t>
    </dgm:pt>
    <dgm:pt modelId="{11AADC59-2D58-4F9C-B69B-FDAF34BACEC2}">
      <dgm:prSet/>
      <dgm:spPr/>
      <dgm:t>
        <a:bodyPr/>
        <a:lstStyle/>
        <a:p>
          <a:r>
            <a:rPr lang="es-MX"/>
            <a:t>-Caducidad y prescripción, nulidades, recursos </a:t>
          </a:r>
          <a:endParaRPr lang="es-CO"/>
        </a:p>
      </dgm:t>
    </dgm:pt>
    <dgm:pt modelId="{AC960E16-2CD3-4D26-8C41-B806DEE9F8A7}" type="parTrans" cxnId="{73BF00F0-7DD8-4680-AD48-D7EDD29CD695}">
      <dgm:prSet/>
      <dgm:spPr/>
      <dgm:t>
        <a:bodyPr/>
        <a:lstStyle/>
        <a:p>
          <a:endParaRPr lang="es-CO"/>
        </a:p>
      </dgm:t>
    </dgm:pt>
    <dgm:pt modelId="{F5A15AFC-4F0D-4BF7-9155-925802ACDF28}" type="sibTrans" cxnId="{73BF00F0-7DD8-4680-AD48-D7EDD29CD695}">
      <dgm:prSet/>
      <dgm:spPr/>
      <dgm:t>
        <a:bodyPr/>
        <a:lstStyle/>
        <a:p>
          <a:endParaRPr lang="es-CO"/>
        </a:p>
      </dgm:t>
    </dgm:pt>
    <dgm:pt modelId="{6BF7E7D6-07CE-41FD-A2BF-565E627345A8}">
      <dgm:prSet/>
      <dgm:spPr/>
      <dgm:t>
        <a:bodyPr/>
        <a:lstStyle/>
        <a:p>
          <a:r>
            <a:rPr lang="es-MX"/>
            <a:t>-Procedimiento disciplinario y sus garantías y los efectos de la imposición de una sanción  de este carácter. </a:t>
          </a:r>
          <a:endParaRPr lang="es-CO"/>
        </a:p>
      </dgm:t>
    </dgm:pt>
    <dgm:pt modelId="{3256EFCE-9DC5-4EE7-8D1A-FCFD6BE7553E}" type="parTrans" cxnId="{4A229F26-7FD6-476D-A92E-61C27C43A2CE}">
      <dgm:prSet/>
      <dgm:spPr/>
      <dgm:t>
        <a:bodyPr/>
        <a:lstStyle/>
        <a:p>
          <a:endParaRPr lang="es-CO"/>
        </a:p>
      </dgm:t>
    </dgm:pt>
    <dgm:pt modelId="{529B18BC-BB5D-4614-BC3C-DCD8C3D9C476}" type="sibTrans" cxnId="{4A229F26-7FD6-476D-A92E-61C27C43A2CE}">
      <dgm:prSet/>
      <dgm:spPr/>
      <dgm:t>
        <a:bodyPr/>
        <a:lstStyle/>
        <a:p>
          <a:endParaRPr lang="es-CO"/>
        </a:p>
      </dgm:t>
    </dgm:pt>
    <dgm:pt modelId="{2EDB3616-3FD7-4563-B433-02670E7E4697}" type="pres">
      <dgm:prSet presAssocID="{D43EAD6D-EE0A-4CD0-A377-CE56A0F95425}" presName="Name0" presStyleCnt="0">
        <dgm:presLayoutVars>
          <dgm:dir/>
          <dgm:resizeHandles val="exact"/>
        </dgm:presLayoutVars>
      </dgm:prSet>
      <dgm:spPr/>
    </dgm:pt>
    <dgm:pt modelId="{7CDE8103-48AF-4803-9612-EA591B670833}" type="pres">
      <dgm:prSet presAssocID="{9E33A329-4292-4ABD-9332-FDA7A58F4E60}" presName="Name5" presStyleLbl="vennNode1" presStyleIdx="0" presStyleCnt="6">
        <dgm:presLayoutVars>
          <dgm:bulletEnabled val="1"/>
        </dgm:presLayoutVars>
      </dgm:prSet>
      <dgm:spPr/>
    </dgm:pt>
    <dgm:pt modelId="{8DAF6B37-4545-4B18-AB03-B4AA1F0311FD}" type="pres">
      <dgm:prSet presAssocID="{99331C66-8F9E-4BD4-953D-C17143E0EFD5}" presName="space" presStyleCnt="0"/>
      <dgm:spPr/>
    </dgm:pt>
    <dgm:pt modelId="{537EB863-FF89-48C1-86F2-065BB8A72849}" type="pres">
      <dgm:prSet presAssocID="{14589DDE-347F-475B-BF46-DAE9C060B688}" presName="Name5" presStyleLbl="vennNode1" presStyleIdx="1" presStyleCnt="6">
        <dgm:presLayoutVars>
          <dgm:bulletEnabled val="1"/>
        </dgm:presLayoutVars>
      </dgm:prSet>
      <dgm:spPr/>
    </dgm:pt>
    <dgm:pt modelId="{1109669C-ADBC-4A2B-AE5E-97F7F7FDE465}" type="pres">
      <dgm:prSet presAssocID="{55E7EB25-2305-4EBF-9A46-8F59B2B2B7D1}" presName="space" presStyleCnt="0"/>
      <dgm:spPr/>
    </dgm:pt>
    <dgm:pt modelId="{9ED7832D-BB29-4DB0-8ADA-F0F485BA9B4F}" type="pres">
      <dgm:prSet presAssocID="{2FA6465C-CB01-490C-A2B7-6A093807C533}" presName="Name5" presStyleLbl="vennNode1" presStyleIdx="2" presStyleCnt="6">
        <dgm:presLayoutVars>
          <dgm:bulletEnabled val="1"/>
        </dgm:presLayoutVars>
      </dgm:prSet>
      <dgm:spPr/>
    </dgm:pt>
    <dgm:pt modelId="{C8B4B8D9-6458-440C-84B2-337F710DFFAD}" type="pres">
      <dgm:prSet presAssocID="{33CE4B58-45ED-4041-9736-756CBC4944F4}" presName="space" presStyleCnt="0"/>
      <dgm:spPr/>
    </dgm:pt>
    <dgm:pt modelId="{05FCCA0C-245C-44F4-963A-80DF15538244}" type="pres">
      <dgm:prSet presAssocID="{74E36F30-0A10-4965-B348-7A4B0EA5DEE7}" presName="Name5" presStyleLbl="vennNode1" presStyleIdx="3" presStyleCnt="6">
        <dgm:presLayoutVars>
          <dgm:bulletEnabled val="1"/>
        </dgm:presLayoutVars>
      </dgm:prSet>
      <dgm:spPr/>
    </dgm:pt>
    <dgm:pt modelId="{6752AFA9-769C-4BDE-90E3-BE1590CA6DC1}" type="pres">
      <dgm:prSet presAssocID="{3FB0FF12-8614-4F54-9E60-3AC8A8DC8D68}" presName="space" presStyleCnt="0"/>
      <dgm:spPr/>
    </dgm:pt>
    <dgm:pt modelId="{B709A5AE-134C-42B1-BF3B-1AD981334C0F}" type="pres">
      <dgm:prSet presAssocID="{11AADC59-2D58-4F9C-B69B-FDAF34BACEC2}" presName="Name5" presStyleLbl="vennNode1" presStyleIdx="4" presStyleCnt="6">
        <dgm:presLayoutVars>
          <dgm:bulletEnabled val="1"/>
        </dgm:presLayoutVars>
      </dgm:prSet>
      <dgm:spPr/>
    </dgm:pt>
    <dgm:pt modelId="{DC9F88CE-F026-459A-BFB7-FEBFAD8350DF}" type="pres">
      <dgm:prSet presAssocID="{F5A15AFC-4F0D-4BF7-9155-925802ACDF28}" presName="space" presStyleCnt="0"/>
      <dgm:spPr/>
    </dgm:pt>
    <dgm:pt modelId="{49943F35-E10E-488B-B72C-901810D1DB15}" type="pres">
      <dgm:prSet presAssocID="{6BF7E7D6-07CE-41FD-A2BF-565E627345A8}" presName="Name5" presStyleLbl="vennNode1" presStyleIdx="5" presStyleCnt="6">
        <dgm:presLayoutVars>
          <dgm:bulletEnabled val="1"/>
        </dgm:presLayoutVars>
      </dgm:prSet>
      <dgm:spPr/>
    </dgm:pt>
  </dgm:ptLst>
  <dgm:cxnLst>
    <dgm:cxn modelId="{DF964B09-35E9-4B97-821A-6A8E4024F75F}" srcId="{D43EAD6D-EE0A-4CD0-A377-CE56A0F95425}" destId="{2FA6465C-CB01-490C-A2B7-6A093807C533}" srcOrd="2" destOrd="0" parTransId="{CC45F35D-F5D8-4EDA-9DAA-F52FACBFA45E}" sibTransId="{33CE4B58-45ED-4041-9736-756CBC4944F4}"/>
    <dgm:cxn modelId="{F46BC720-50F0-4C0C-A239-D10A3899794F}" type="presOf" srcId="{74E36F30-0A10-4965-B348-7A4B0EA5DEE7}" destId="{05FCCA0C-245C-44F4-963A-80DF15538244}" srcOrd="0" destOrd="0" presId="urn:microsoft.com/office/officeart/2005/8/layout/venn3"/>
    <dgm:cxn modelId="{4A229F26-7FD6-476D-A92E-61C27C43A2CE}" srcId="{D43EAD6D-EE0A-4CD0-A377-CE56A0F95425}" destId="{6BF7E7D6-07CE-41FD-A2BF-565E627345A8}" srcOrd="5" destOrd="0" parTransId="{3256EFCE-9DC5-4EE7-8D1A-FCFD6BE7553E}" sibTransId="{529B18BC-BB5D-4614-BC3C-DCD8C3D9C476}"/>
    <dgm:cxn modelId="{E207932B-66C7-452C-BFFC-3F7953FE81C1}" type="presOf" srcId="{9E33A329-4292-4ABD-9332-FDA7A58F4E60}" destId="{7CDE8103-48AF-4803-9612-EA591B670833}" srcOrd="0" destOrd="0" presId="urn:microsoft.com/office/officeart/2005/8/layout/venn3"/>
    <dgm:cxn modelId="{F8D99339-0E04-4BFB-8AAA-48DC406B940D}" type="presOf" srcId="{6BF7E7D6-07CE-41FD-A2BF-565E627345A8}" destId="{49943F35-E10E-488B-B72C-901810D1DB15}" srcOrd="0" destOrd="0" presId="urn:microsoft.com/office/officeart/2005/8/layout/venn3"/>
    <dgm:cxn modelId="{BCC09E5C-1CAD-4760-B52A-422A01205E6C}" srcId="{D43EAD6D-EE0A-4CD0-A377-CE56A0F95425}" destId="{9E33A329-4292-4ABD-9332-FDA7A58F4E60}" srcOrd="0" destOrd="0" parTransId="{9453C339-4CFB-4A1C-9A96-F2AB3CF212ED}" sibTransId="{99331C66-8F9E-4BD4-953D-C17143E0EFD5}"/>
    <dgm:cxn modelId="{396DF78F-8C5F-4803-B0E4-EC01C8BCD189}" srcId="{D43EAD6D-EE0A-4CD0-A377-CE56A0F95425}" destId="{14589DDE-347F-475B-BF46-DAE9C060B688}" srcOrd="1" destOrd="0" parTransId="{2D70957D-6E5B-4F84-8CCB-204C15FFA76F}" sibTransId="{55E7EB25-2305-4EBF-9A46-8F59B2B2B7D1}"/>
    <dgm:cxn modelId="{C0EEC897-2379-4016-AE5F-065D8CD3EAB6}" type="presOf" srcId="{2FA6465C-CB01-490C-A2B7-6A093807C533}" destId="{9ED7832D-BB29-4DB0-8ADA-F0F485BA9B4F}" srcOrd="0" destOrd="0" presId="urn:microsoft.com/office/officeart/2005/8/layout/venn3"/>
    <dgm:cxn modelId="{B82182B0-F1F2-44E5-A446-20801C7B3F77}" type="presOf" srcId="{14589DDE-347F-475B-BF46-DAE9C060B688}" destId="{537EB863-FF89-48C1-86F2-065BB8A72849}" srcOrd="0" destOrd="0" presId="urn:microsoft.com/office/officeart/2005/8/layout/venn3"/>
    <dgm:cxn modelId="{0510B7CC-910E-4F56-B6CC-CE2162E6CB42}" type="presOf" srcId="{11AADC59-2D58-4F9C-B69B-FDAF34BACEC2}" destId="{B709A5AE-134C-42B1-BF3B-1AD981334C0F}" srcOrd="0" destOrd="0" presId="urn:microsoft.com/office/officeart/2005/8/layout/venn3"/>
    <dgm:cxn modelId="{C90749D5-8AF0-4F82-9591-DB84D171FD7A}" type="presOf" srcId="{D43EAD6D-EE0A-4CD0-A377-CE56A0F95425}" destId="{2EDB3616-3FD7-4563-B433-02670E7E4697}" srcOrd="0" destOrd="0" presId="urn:microsoft.com/office/officeart/2005/8/layout/venn3"/>
    <dgm:cxn modelId="{A4D49DE9-73A1-446C-A1DC-8FDC3BC06E2C}" srcId="{D43EAD6D-EE0A-4CD0-A377-CE56A0F95425}" destId="{74E36F30-0A10-4965-B348-7A4B0EA5DEE7}" srcOrd="3" destOrd="0" parTransId="{DC14A973-79D8-47D3-8375-4FCC24BE4DE2}" sibTransId="{3FB0FF12-8614-4F54-9E60-3AC8A8DC8D68}"/>
    <dgm:cxn modelId="{73BF00F0-7DD8-4680-AD48-D7EDD29CD695}" srcId="{D43EAD6D-EE0A-4CD0-A377-CE56A0F95425}" destId="{11AADC59-2D58-4F9C-B69B-FDAF34BACEC2}" srcOrd="4" destOrd="0" parTransId="{AC960E16-2CD3-4D26-8C41-B806DEE9F8A7}" sibTransId="{F5A15AFC-4F0D-4BF7-9155-925802ACDF28}"/>
    <dgm:cxn modelId="{AFC805B4-8383-4E83-9659-32B75CCFBDFA}" type="presParOf" srcId="{2EDB3616-3FD7-4563-B433-02670E7E4697}" destId="{7CDE8103-48AF-4803-9612-EA591B670833}" srcOrd="0" destOrd="0" presId="urn:microsoft.com/office/officeart/2005/8/layout/venn3"/>
    <dgm:cxn modelId="{3372CF11-24F8-4DB8-B6C9-6CA6E827CAC0}" type="presParOf" srcId="{2EDB3616-3FD7-4563-B433-02670E7E4697}" destId="{8DAF6B37-4545-4B18-AB03-B4AA1F0311FD}" srcOrd="1" destOrd="0" presId="urn:microsoft.com/office/officeart/2005/8/layout/venn3"/>
    <dgm:cxn modelId="{FC6EAE76-E2D3-4792-A982-8CDE47B68D17}" type="presParOf" srcId="{2EDB3616-3FD7-4563-B433-02670E7E4697}" destId="{537EB863-FF89-48C1-86F2-065BB8A72849}" srcOrd="2" destOrd="0" presId="urn:microsoft.com/office/officeart/2005/8/layout/venn3"/>
    <dgm:cxn modelId="{178CD122-E136-4494-9074-BA27C4F8171B}" type="presParOf" srcId="{2EDB3616-3FD7-4563-B433-02670E7E4697}" destId="{1109669C-ADBC-4A2B-AE5E-97F7F7FDE465}" srcOrd="3" destOrd="0" presId="urn:microsoft.com/office/officeart/2005/8/layout/venn3"/>
    <dgm:cxn modelId="{C2F94189-B85F-4F61-B288-BC58A09A84D7}" type="presParOf" srcId="{2EDB3616-3FD7-4563-B433-02670E7E4697}" destId="{9ED7832D-BB29-4DB0-8ADA-F0F485BA9B4F}" srcOrd="4" destOrd="0" presId="urn:microsoft.com/office/officeart/2005/8/layout/venn3"/>
    <dgm:cxn modelId="{8063F140-BD0D-4AB7-A2B9-593DACD3AFE8}" type="presParOf" srcId="{2EDB3616-3FD7-4563-B433-02670E7E4697}" destId="{C8B4B8D9-6458-440C-84B2-337F710DFFAD}" srcOrd="5" destOrd="0" presId="urn:microsoft.com/office/officeart/2005/8/layout/venn3"/>
    <dgm:cxn modelId="{9E634C7C-6F67-43F2-A7D7-F3387E89B496}" type="presParOf" srcId="{2EDB3616-3FD7-4563-B433-02670E7E4697}" destId="{05FCCA0C-245C-44F4-963A-80DF15538244}" srcOrd="6" destOrd="0" presId="urn:microsoft.com/office/officeart/2005/8/layout/venn3"/>
    <dgm:cxn modelId="{43434ED3-0D94-49D2-9E2A-E5AD061305AB}" type="presParOf" srcId="{2EDB3616-3FD7-4563-B433-02670E7E4697}" destId="{6752AFA9-769C-4BDE-90E3-BE1590CA6DC1}" srcOrd="7" destOrd="0" presId="urn:microsoft.com/office/officeart/2005/8/layout/venn3"/>
    <dgm:cxn modelId="{EEB98DE7-667C-447D-A289-74F4941DFB10}" type="presParOf" srcId="{2EDB3616-3FD7-4563-B433-02670E7E4697}" destId="{B709A5AE-134C-42B1-BF3B-1AD981334C0F}" srcOrd="8" destOrd="0" presId="urn:microsoft.com/office/officeart/2005/8/layout/venn3"/>
    <dgm:cxn modelId="{A5E099E1-0AD4-44EE-94CA-A188800C2512}" type="presParOf" srcId="{2EDB3616-3FD7-4563-B433-02670E7E4697}" destId="{DC9F88CE-F026-459A-BFB7-FEBFAD8350DF}" srcOrd="9" destOrd="0" presId="urn:microsoft.com/office/officeart/2005/8/layout/venn3"/>
    <dgm:cxn modelId="{9B06D171-1441-4D1A-9F8C-77121C59CF12}" type="presParOf" srcId="{2EDB3616-3FD7-4563-B433-02670E7E4697}" destId="{49943F35-E10E-488B-B72C-901810D1DB15}" srcOrd="10"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579277-B54C-42E0-BF96-43EC72B7F7C0}" type="doc">
      <dgm:prSet loTypeId="urn:microsoft.com/office/officeart/2005/8/layout/hList1" loCatId="list" qsTypeId="urn:microsoft.com/office/officeart/2005/8/quickstyle/simple1" qsCatId="simple" csTypeId="urn:microsoft.com/office/officeart/2005/8/colors/accent6_5" csCatId="accent6"/>
      <dgm:spPr/>
      <dgm:t>
        <a:bodyPr/>
        <a:lstStyle/>
        <a:p>
          <a:endParaRPr lang="es-CO"/>
        </a:p>
      </dgm:t>
    </dgm:pt>
    <dgm:pt modelId="{52A2DB85-17EE-4FE8-BEC1-7D89C17D4776}">
      <dgm:prSet/>
      <dgm:spPr/>
      <dgm:t>
        <a:bodyPr/>
        <a:lstStyle/>
        <a:p>
          <a:r>
            <a:rPr lang="es-MX"/>
            <a:t>Vigencia: 28 de marzo de 2022- en los procesos  disciplinarios  que hayan iniciado bajo su vigencia y no se les haya preferido pliego de cargos a la entrada de vigencia de la Ley 1952 de 2019 (29 de marzo de 2022)</a:t>
          </a:r>
          <a:endParaRPr lang="es-CO"/>
        </a:p>
      </dgm:t>
    </dgm:pt>
    <dgm:pt modelId="{BAE615B7-07B6-4F47-BD53-AEDE8FA08177}" type="parTrans" cxnId="{7B1DF110-E5CA-4BFF-B0E2-94E64D4ECC8A}">
      <dgm:prSet/>
      <dgm:spPr/>
      <dgm:t>
        <a:bodyPr/>
        <a:lstStyle/>
        <a:p>
          <a:endParaRPr lang="es-CO"/>
        </a:p>
      </dgm:t>
    </dgm:pt>
    <dgm:pt modelId="{A6187AE2-F629-4F18-B6B7-02F9A917B21D}" type="sibTrans" cxnId="{7B1DF110-E5CA-4BFF-B0E2-94E64D4ECC8A}">
      <dgm:prSet/>
      <dgm:spPr/>
      <dgm:t>
        <a:bodyPr/>
        <a:lstStyle/>
        <a:p>
          <a:endParaRPr lang="es-CO"/>
        </a:p>
      </dgm:t>
    </dgm:pt>
    <dgm:pt modelId="{3FC75AE3-8BB5-4434-A1E1-84D7A9E38E10}" type="pres">
      <dgm:prSet presAssocID="{62579277-B54C-42E0-BF96-43EC72B7F7C0}" presName="Name0" presStyleCnt="0">
        <dgm:presLayoutVars>
          <dgm:dir/>
          <dgm:animLvl val="lvl"/>
          <dgm:resizeHandles val="exact"/>
        </dgm:presLayoutVars>
      </dgm:prSet>
      <dgm:spPr/>
    </dgm:pt>
    <dgm:pt modelId="{4340E15B-848A-4293-9349-5583BA407F92}" type="pres">
      <dgm:prSet presAssocID="{52A2DB85-17EE-4FE8-BEC1-7D89C17D4776}" presName="composite" presStyleCnt="0"/>
      <dgm:spPr/>
    </dgm:pt>
    <dgm:pt modelId="{AB5E02B2-07D1-4F94-8CBB-2C8CDFDEA933}" type="pres">
      <dgm:prSet presAssocID="{52A2DB85-17EE-4FE8-BEC1-7D89C17D4776}" presName="parTx" presStyleLbl="alignNode1" presStyleIdx="0" presStyleCnt="1">
        <dgm:presLayoutVars>
          <dgm:chMax val="0"/>
          <dgm:chPref val="0"/>
          <dgm:bulletEnabled val="1"/>
        </dgm:presLayoutVars>
      </dgm:prSet>
      <dgm:spPr/>
    </dgm:pt>
    <dgm:pt modelId="{EB2E135E-3253-4B40-B413-1B3219E6D62F}" type="pres">
      <dgm:prSet presAssocID="{52A2DB85-17EE-4FE8-BEC1-7D89C17D4776}" presName="desTx" presStyleLbl="alignAccFollowNode1" presStyleIdx="0" presStyleCnt="1">
        <dgm:presLayoutVars>
          <dgm:bulletEnabled val="1"/>
        </dgm:presLayoutVars>
      </dgm:prSet>
      <dgm:spPr/>
    </dgm:pt>
  </dgm:ptLst>
  <dgm:cxnLst>
    <dgm:cxn modelId="{7B1DF110-E5CA-4BFF-B0E2-94E64D4ECC8A}" srcId="{62579277-B54C-42E0-BF96-43EC72B7F7C0}" destId="{52A2DB85-17EE-4FE8-BEC1-7D89C17D4776}" srcOrd="0" destOrd="0" parTransId="{BAE615B7-07B6-4F47-BD53-AEDE8FA08177}" sibTransId="{A6187AE2-F629-4F18-B6B7-02F9A917B21D}"/>
    <dgm:cxn modelId="{748B2672-8225-461B-A1C6-6FE0BA6D8B22}" type="presOf" srcId="{52A2DB85-17EE-4FE8-BEC1-7D89C17D4776}" destId="{AB5E02B2-07D1-4F94-8CBB-2C8CDFDEA933}" srcOrd="0" destOrd="0" presId="urn:microsoft.com/office/officeart/2005/8/layout/hList1"/>
    <dgm:cxn modelId="{F536D3BC-ADC7-4B15-B5C0-9D181EED4ACB}" type="presOf" srcId="{62579277-B54C-42E0-BF96-43EC72B7F7C0}" destId="{3FC75AE3-8BB5-4434-A1E1-84D7A9E38E10}" srcOrd="0" destOrd="0" presId="urn:microsoft.com/office/officeart/2005/8/layout/hList1"/>
    <dgm:cxn modelId="{E5334098-6F5D-4A8B-AA2D-0C3F5E9E7C1B}" type="presParOf" srcId="{3FC75AE3-8BB5-4434-A1E1-84D7A9E38E10}" destId="{4340E15B-848A-4293-9349-5583BA407F92}" srcOrd="0" destOrd="0" presId="urn:microsoft.com/office/officeart/2005/8/layout/hList1"/>
    <dgm:cxn modelId="{ECFB02B6-D49E-452E-8E4D-AE4F302278DC}" type="presParOf" srcId="{4340E15B-848A-4293-9349-5583BA407F92}" destId="{AB5E02B2-07D1-4F94-8CBB-2C8CDFDEA933}" srcOrd="0" destOrd="0" presId="urn:microsoft.com/office/officeart/2005/8/layout/hList1"/>
    <dgm:cxn modelId="{991D3177-491E-4E81-966B-423D4ADBCD18}" type="presParOf" srcId="{4340E15B-848A-4293-9349-5583BA407F92}" destId="{EB2E135E-3253-4B40-B413-1B3219E6D62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F24E71-62E4-4042-A37C-1BB5CE1EE69B}" type="doc">
      <dgm:prSet loTypeId="urn:microsoft.com/office/officeart/2005/8/layout/vList6" loCatId="list" qsTypeId="urn:microsoft.com/office/officeart/2005/8/quickstyle/simple5" qsCatId="simple" csTypeId="urn:microsoft.com/office/officeart/2005/8/colors/accent6_4" csCatId="accent6"/>
      <dgm:spPr/>
      <dgm:t>
        <a:bodyPr/>
        <a:lstStyle/>
        <a:p>
          <a:endParaRPr lang="es-CO"/>
        </a:p>
      </dgm:t>
    </dgm:pt>
    <dgm:pt modelId="{A1F883E5-5B4B-4B60-9970-C4B8409C9EB6}">
      <dgm:prSet/>
      <dgm:spPr/>
      <dgm:t>
        <a:bodyPr/>
        <a:lstStyle/>
        <a:p>
          <a:r>
            <a:rPr lang="es-MX"/>
            <a:t>Por la cual se dictan normas orientadas a fortalecer los mecanismos de prevención, investigación y sanción de actos de corrupción y la efectividad del control de la gestión pública.</a:t>
          </a:r>
          <a:endParaRPr lang="es-CO"/>
        </a:p>
      </dgm:t>
    </dgm:pt>
    <dgm:pt modelId="{42693AB9-270B-4415-8494-7071134D0F8F}" type="parTrans" cxnId="{D3C974DC-53E1-4CC5-85D6-CB1222C773BF}">
      <dgm:prSet/>
      <dgm:spPr/>
      <dgm:t>
        <a:bodyPr/>
        <a:lstStyle/>
        <a:p>
          <a:endParaRPr lang="es-CO"/>
        </a:p>
      </dgm:t>
    </dgm:pt>
    <dgm:pt modelId="{F7891971-8ABE-40E2-BCE0-D1731AB6F36A}" type="sibTrans" cxnId="{D3C974DC-53E1-4CC5-85D6-CB1222C773BF}">
      <dgm:prSet/>
      <dgm:spPr/>
      <dgm:t>
        <a:bodyPr/>
        <a:lstStyle/>
        <a:p>
          <a:endParaRPr lang="es-CO"/>
        </a:p>
      </dgm:t>
    </dgm:pt>
    <dgm:pt modelId="{FB2245BD-776E-44FF-A1E0-006943754F74}" type="pres">
      <dgm:prSet presAssocID="{B1F24E71-62E4-4042-A37C-1BB5CE1EE69B}" presName="Name0" presStyleCnt="0">
        <dgm:presLayoutVars>
          <dgm:dir/>
          <dgm:animLvl val="lvl"/>
          <dgm:resizeHandles/>
        </dgm:presLayoutVars>
      </dgm:prSet>
      <dgm:spPr/>
    </dgm:pt>
    <dgm:pt modelId="{256E1E2F-5039-4AB2-B58D-85C6A73FDFBD}" type="pres">
      <dgm:prSet presAssocID="{A1F883E5-5B4B-4B60-9970-C4B8409C9EB6}" presName="linNode" presStyleCnt="0"/>
      <dgm:spPr/>
    </dgm:pt>
    <dgm:pt modelId="{6440721D-A645-482A-9770-6BDDC27BD257}" type="pres">
      <dgm:prSet presAssocID="{A1F883E5-5B4B-4B60-9970-C4B8409C9EB6}" presName="parentShp" presStyleLbl="node1" presStyleIdx="0" presStyleCnt="1">
        <dgm:presLayoutVars>
          <dgm:bulletEnabled val="1"/>
        </dgm:presLayoutVars>
      </dgm:prSet>
      <dgm:spPr/>
    </dgm:pt>
    <dgm:pt modelId="{1E4DE455-0C25-4578-8402-BD6995131427}" type="pres">
      <dgm:prSet presAssocID="{A1F883E5-5B4B-4B60-9970-C4B8409C9EB6}" presName="childShp" presStyleLbl="bgAccFollowNode1" presStyleIdx="0" presStyleCnt="1">
        <dgm:presLayoutVars>
          <dgm:bulletEnabled val="1"/>
        </dgm:presLayoutVars>
      </dgm:prSet>
      <dgm:spPr/>
    </dgm:pt>
  </dgm:ptLst>
  <dgm:cxnLst>
    <dgm:cxn modelId="{699F4F41-792E-483E-9157-9E6FF0358489}" type="presOf" srcId="{A1F883E5-5B4B-4B60-9970-C4B8409C9EB6}" destId="{6440721D-A645-482A-9770-6BDDC27BD257}" srcOrd="0" destOrd="0" presId="urn:microsoft.com/office/officeart/2005/8/layout/vList6"/>
    <dgm:cxn modelId="{2FAE5E57-ECF7-4400-AB8B-A9AD8FB73CF1}" type="presOf" srcId="{B1F24E71-62E4-4042-A37C-1BB5CE1EE69B}" destId="{FB2245BD-776E-44FF-A1E0-006943754F74}" srcOrd="0" destOrd="0" presId="urn:microsoft.com/office/officeart/2005/8/layout/vList6"/>
    <dgm:cxn modelId="{D3C974DC-53E1-4CC5-85D6-CB1222C773BF}" srcId="{B1F24E71-62E4-4042-A37C-1BB5CE1EE69B}" destId="{A1F883E5-5B4B-4B60-9970-C4B8409C9EB6}" srcOrd="0" destOrd="0" parTransId="{42693AB9-270B-4415-8494-7071134D0F8F}" sibTransId="{F7891971-8ABE-40E2-BCE0-D1731AB6F36A}"/>
    <dgm:cxn modelId="{C5C89A45-C099-45AC-A169-8F48EB7DB20F}" type="presParOf" srcId="{FB2245BD-776E-44FF-A1E0-006943754F74}" destId="{256E1E2F-5039-4AB2-B58D-85C6A73FDFBD}" srcOrd="0" destOrd="0" presId="urn:microsoft.com/office/officeart/2005/8/layout/vList6"/>
    <dgm:cxn modelId="{E4AF798C-AFE5-4491-8E80-5577DA3AFD49}" type="presParOf" srcId="{256E1E2F-5039-4AB2-B58D-85C6A73FDFBD}" destId="{6440721D-A645-482A-9770-6BDDC27BD257}" srcOrd="0" destOrd="0" presId="urn:microsoft.com/office/officeart/2005/8/layout/vList6"/>
    <dgm:cxn modelId="{69DFEFBD-654F-4065-908D-29B2C4DE49E3}" type="presParOf" srcId="{256E1E2F-5039-4AB2-B58D-85C6A73FDFBD}" destId="{1E4DE455-0C25-4578-8402-BD6995131427}"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F700A18-B958-48B3-87CD-4E9667107ABF}" type="doc">
      <dgm:prSet loTypeId="urn:microsoft.com/office/officeart/2005/8/layout/process4" loCatId="process" qsTypeId="urn:microsoft.com/office/officeart/2005/8/quickstyle/3d1" qsCatId="3D" csTypeId="urn:microsoft.com/office/officeart/2005/8/colors/colorful5" csCatId="colorful"/>
      <dgm:spPr/>
      <dgm:t>
        <a:bodyPr/>
        <a:lstStyle/>
        <a:p>
          <a:endParaRPr lang="es-CO"/>
        </a:p>
      </dgm:t>
    </dgm:pt>
    <dgm:pt modelId="{F23F7F46-8976-4828-B471-7B45800E75D9}">
      <dgm:prSet/>
      <dgm:spPr/>
      <dgm:t>
        <a:bodyPr/>
        <a:lstStyle/>
        <a:p>
          <a:r>
            <a:rPr lang="es-MX"/>
            <a:t>Sancionada el 28 de enero de 2019 entró a regir así:</a:t>
          </a:r>
          <a:endParaRPr lang="es-CO"/>
        </a:p>
      </dgm:t>
    </dgm:pt>
    <dgm:pt modelId="{4E49582A-1D14-4535-8F9D-DF832995EEC9}" type="parTrans" cxnId="{1065163A-DA1C-4B10-9830-DAAFE4E8158F}">
      <dgm:prSet/>
      <dgm:spPr/>
      <dgm:t>
        <a:bodyPr/>
        <a:lstStyle/>
        <a:p>
          <a:endParaRPr lang="es-CO"/>
        </a:p>
      </dgm:t>
    </dgm:pt>
    <dgm:pt modelId="{744CBCFD-8F45-4472-8B38-8BA7048C02CA}" type="sibTrans" cxnId="{1065163A-DA1C-4B10-9830-DAAFE4E8158F}">
      <dgm:prSet/>
      <dgm:spPr/>
      <dgm:t>
        <a:bodyPr/>
        <a:lstStyle/>
        <a:p>
          <a:endParaRPr lang="es-CO"/>
        </a:p>
      </dgm:t>
    </dgm:pt>
    <dgm:pt modelId="{1C947580-2483-4FD6-90D3-59B84DA01653}">
      <dgm:prSet/>
      <dgm:spPr/>
      <dgm:t>
        <a:bodyPr/>
        <a:lstStyle/>
        <a:p>
          <a:r>
            <a:rPr lang="es-CO"/>
            <a:t>En cuanto a los  funciones jurisdiccionales de la procuraduría: 29 de junio de 2021</a:t>
          </a:r>
        </a:p>
      </dgm:t>
    </dgm:pt>
    <dgm:pt modelId="{9AFE80EC-17E2-4E7F-9ACF-D3B43D2D2E19}" type="parTrans" cxnId="{8EC92FF8-6362-4993-A81A-73C9A7EE6F67}">
      <dgm:prSet/>
      <dgm:spPr/>
      <dgm:t>
        <a:bodyPr/>
        <a:lstStyle/>
        <a:p>
          <a:endParaRPr lang="es-CO"/>
        </a:p>
      </dgm:t>
    </dgm:pt>
    <dgm:pt modelId="{7A686766-196A-4893-A9CD-D717B0F3C9BC}" type="sibTrans" cxnId="{8EC92FF8-6362-4993-A81A-73C9A7EE6F67}">
      <dgm:prSet/>
      <dgm:spPr/>
      <dgm:t>
        <a:bodyPr/>
        <a:lstStyle/>
        <a:p>
          <a:endParaRPr lang="es-CO"/>
        </a:p>
      </dgm:t>
    </dgm:pt>
    <dgm:pt modelId="{9BE387B7-64FF-4822-B378-9CD3821898CB}">
      <dgm:prSet/>
      <dgm:spPr/>
      <dgm:t>
        <a:bodyPr/>
        <a:lstStyle/>
        <a:p>
          <a:r>
            <a:rPr lang="es-CO"/>
            <a:t>El resto del articulado a partir del  29 de marzo de 2022</a:t>
          </a:r>
        </a:p>
      </dgm:t>
    </dgm:pt>
    <dgm:pt modelId="{93FEC5F8-29FA-4A4E-BA02-D8F32B8284F6}" type="parTrans" cxnId="{1E35EDED-5D92-4BB8-92C5-D3647AD8839D}">
      <dgm:prSet/>
      <dgm:spPr/>
      <dgm:t>
        <a:bodyPr/>
        <a:lstStyle/>
        <a:p>
          <a:endParaRPr lang="es-CO"/>
        </a:p>
      </dgm:t>
    </dgm:pt>
    <dgm:pt modelId="{0FE53E07-AE98-4770-8E9D-ACB08AB7D505}" type="sibTrans" cxnId="{1E35EDED-5D92-4BB8-92C5-D3647AD8839D}">
      <dgm:prSet/>
      <dgm:spPr/>
      <dgm:t>
        <a:bodyPr/>
        <a:lstStyle/>
        <a:p>
          <a:endParaRPr lang="es-CO"/>
        </a:p>
      </dgm:t>
    </dgm:pt>
    <dgm:pt modelId="{9F8671E9-846C-43F1-994F-216FA4287ABA}">
      <dgm:prSet/>
      <dgm:spPr/>
      <dgm:t>
        <a:bodyPr/>
        <a:lstStyle/>
        <a:p>
          <a:r>
            <a:rPr lang="es-CO"/>
            <a:t>Con excepción del art 33 relacionado con la  prescripción en a acción disciplinaria que entró a regir  a partir de 29 de diciembre de 2023 (disposición del art  265 de la misma disposición </a:t>
          </a:r>
        </a:p>
      </dgm:t>
    </dgm:pt>
    <dgm:pt modelId="{7CA8CE16-46E4-4E37-B2E9-F13963445ED2}" type="parTrans" cxnId="{38CA8268-4500-430F-A877-B3314BD2AB37}">
      <dgm:prSet/>
      <dgm:spPr/>
      <dgm:t>
        <a:bodyPr/>
        <a:lstStyle/>
        <a:p>
          <a:endParaRPr lang="es-CO"/>
        </a:p>
      </dgm:t>
    </dgm:pt>
    <dgm:pt modelId="{64D56DB8-EF18-49C9-B404-7F9EE506E09E}" type="sibTrans" cxnId="{38CA8268-4500-430F-A877-B3314BD2AB37}">
      <dgm:prSet/>
      <dgm:spPr/>
      <dgm:t>
        <a:bodyPr/>
        <a:lstStyle/>
        <a:p>
          <a:endParaRPr lang="es-CO"/>
        </a:p>
      </dgm:t>
    </dgm:pt>
    <dgm:pt modelId="{A40B6572-5708-472B-BBE9-572C1392C745}" type="pres">
      <dgm:prSet presAssocID="{BF700A18-B958-48B3-87CD-4E9667107ABF}" presName="Name0" presStyleCnt="0">
        <dgm:presLayoutVars>
          <dgm:dir/>
          <dgm:animLvl val="lvl"/>
          <dgm:resizeHandles val="exact"/>
        </dgm:presLayoutVars>
      </dgm:prSet>
      <dgm:spPr/>
    </dgm:pt>
    <dgm:pt modelId="{B8356B8A-1A51-4DB0-A10D-DC97C70464F5}" type="pres">
      <dgm:prSet presAssocID="{9F8671E9-846C-43F1-994F-216FA4287ABA}" presName="boxAndChildren" presStyleCnt="0"/>
      <dgm:spPr/>
    </dgm:pt>
    <dgm:pt modelId="{30B897AC-0770-4E5A-84A4-00E104364A08}" type="pres">
      <dgm:prSet presAssocID="{9F8671E9-846C-43F1-994F-216FA4287ABA}" presName="parentTextBox" presStyleLbl="node1" presStyleIdx="0" presStyleCnt="4"/>
      <dgm:spPr/>
    </dgm:pt>
    <dgm:pt modelId="{348684FA-C5C8-4E06-8F62-FBE6334E9F41}" type="pres">
      <dgm:prSet presAssocID="{0FE53E07-AE98-4770-8E9D-ACB08AB7D505}" presName="sp" presStyleCnt="0"/>
      <dgm:spPr/>
    </dgm:pt>
    <dgm:pt modelId="{264B5D13-001D-49E5-B16B-F1C24CEA5A47}" type="pres">
      <dgm:prSet presAssocID="{9BE387B7-64FF-4822-B378-9CD3821898CB}" presName="arrowAndChildren" presStyleCnt="0"/>
      <dgm:spPr/>
    </dgm:pt>
    <dgm:pt modelId="{6A5D72E7-51A5-41A5-92D7-CF52DAE38A75}" type="pres">
      <dgm:prSet presAssocID="{9BE387B7-64FF-4822-B378-9CD3821898CB}" presName="parentTextArrow" presStyleLbl="node1" presStyleIdx="1" presStyleCnt="4"/>
      <dgm:spPr/>
    </dgm:pt>
    <dgm:pt modelId="{36D9A0C2-0ACD-4120-9CC6-D600B1600A99}" type="pres">
      <dgm:prSet presAssocID="{7A686766-196A-4893-A9CD-D717B0F3C9BC}" presName="sp" presStyleCnt="0"/>
      <dgm:spPr/>
    </dgm:pt>
    <dgm:pt modelId="{33A0890D-394E-4BDF-B3C1-57A53A9DAE93}" type="pres">
      <dgm:prSet presAssocID="{1C947580-2483-4FD6-90D3-59B84DA01653}" presName="arrowAndChildren" presStyleCnt="0"/>
      <dgm:spPr/>
    </dgm:pt>
    <dgm:pt modelId="{0C99CAE4-09F1-4A68-9E8D-7E3A4824E95B}" type="pres">
      <dgm:prSet presAssocID="{1C947580-2483-4FD6-90D3-59B84DA01653}" presName="parentTextArrow" presStyleLbl="node1" presStyleIdx="2" presStyleCnt="4"/>
      <dgm:spPr/>
    </dgm:pt>
    <dgm:pt modelId="{A86A4FE0-C484-4EBD-82FC-602B2D6549DE}" type="pres">
      <dgm:prSet presAssocID="{744CBCFD-8F45-4472-8B38-8BA7048C02CA}" presName="sp" presStyleCnt="0"/>
      <dgm:spPr/>
    </dgm:pt>
    <dgm:pt modelId="{27C1AE24-83CA-4B33-9A5E-1CA0E995DD3F}" type="pres">
      <dgm:prSet presAssocID="{F23F7F46-8976-4828-B471-7B45800E75D9}" presName="arrowAndChildren" presStyleCnt="0"/>
      <dgm:spPr/>
    </dgm:pt>
    <dgm:pt modelId="{036DFFD9-CD4C-4EE5-857F-F5EA765D2BE2}" type="pres">
      <dgm:prSet presAssocID="{F23F7F46-8976-4828-B471-7B45800E75D9}" presName="parentTextArrow" presStyleLbl="node1" presStyleIdx="3" presStyleCnt="4"/>
      <dgm:spPr/>
    </dgm:pt>
  </dgm:ptLst>
  <dgm:cxnLst>
    <dgm:cxn modelId="{1065163A-DA1C-4B10-9830-DAAFE4E8158F}" srcId="{BF700A18-B958-48B3-87CD-4E9667107ABF}" destId="{F23F7F46-8976-4828-B471-7B45800E75D9}" srcOrd="0" destOrd="0" parTransId="{4E49582A-1D14-4535-8F9D-DF832995EEC9}" sibTransId="{744CBCFD-8F45-4472-8B38-8BA7048C02CA}"/>
    <dgm:cxn modelId="{38CA8268-4500-430F-A877-B3314BD2AB37}" srcId="{BF700A18-B958-48B3-87CD-4E9667107ABF}" destId="{9F8671E9-846C-43F1-994F-216FA4287ABA}" srcOrd="3" destOrd="0" parTransId="{7CA8CE16-46E4-4E37-B2E9-F13963445ED2}" sibTransId="{64D56DB8-EF18-49C9-B404-7F9EE506E09E}"/>
    <dgm:cxn modelId="{DE70C856-2C49-4599-9140-58F9178F19E0}" type="presOf" srcId="{BF700A18-B958-48B3-87CD-4E9667107ABF}" destId="{A40B6572-5708-472B-BBE9-572C1392C745}" srcOrd="0" destOrd="0" presId="urn:microsoft.com/office/officeart/2005/8/layout/process4"/>
    <dgm:cxn modelId="{A8082BC7-1AC2-4695-958D-13AA6A406C4D}" type="presOf" srcId="{9F8671E9-846C-43F1-994F-216FA4287ABA}" destId="{30B897AC-0770-4E5A-84A4-00E104364A08}" srcOrd="0" destOrd="0" presId="urn:microsoft.com/office/officeart/2005/8/layout/process4"/>
    <dgm:cxn modelId="{B78272C9-0BF1-4DA3-B6D9-46C7B2EDE3FA}" type="presOf" srcId="{F23F7F46-8976-4828-B471-7B45800E75D9}" destId="{036DFFD9-CD4C-4EE5-857F-F5EA765D2BE2}" srcOrd="0" destOrd="0" presId="urn:microsoft.com/office/officeart/2005/8/layout/process4"/>
    <dgm:cxn modelId="{1E35EDED-5D92-4BB8-92C5-D3647AD8839D}" srcId="{BF700A18-B958-48B3-87CD-4E9667107ABF}" destId="{9BE387B7-64FF-4822-B378-9CD3821898CB}" srcOrd="2" destOrd="0" parTransId="{93FEC5F8-29FA-4A4E-BA02-D8F32B8284F6}" sibTransId="{0FE53E07-AE98-4770-8E9D-ACB08AB7D505}"/>
    <dgm:cxn modelId="{3DAA2EF2-F478-4D4B-A9C1-9D400211A8D3}" type="presOf" srcId="{1C947580-2483-4FD6-90D3-59B84DA01653}" destId="{0C99CAE4-09F1-4A68-9E8D-7E3A4824E95B}" srcOrd="0" destOrd="0" presId="urn:microsoft.com/office/officeart/2005/8/layout/process4"/>
    <dgm:cxn modelId="{E52B21F8-7441-4B60-831D-878147A4D02D}" type="presOf" srcId="{9BE387B7-64FF-4822-B378-9CD3821898CB}" destId="{6A5D72E7-51A5-41A5-92D7-CF52DAE38A75}" srcOrd="0" destOrd="0" presId="urn:microsoft.com/office/officeart/2005/8/layout/process4"/>
    <dgm:cxn modelId="{8EC92FF8-6362-4993-A81A-73C9A7EE6F67}" srcId="{BF700A18-B958-48B3-87CD-4E9667107ABF}" destId="{1C947580-2483-4FD6-90D3-59B84DA01653}" srcOrd="1" destOrd="0" parTransId="{9AFE80EC-17E2-4E7F-9ACF-D3B43D2D2E19}" sibTransId="{7A686766-196A-4893-A9CD-D717B0F3C9BC}"/>
    <dgm:cxn modelId="{5F0B107E-BB51-423F-A6FF-E8F5D533CDA1}" type="presParOf" srcId="{A40B6572-5708-472B-BBE9-572C1392C745}" destId="{B8356B8A-1A51-4DB0-A10D-DC97C70464F5}" srcOrd="0" destOrd="0" presId="urn:microsoft.com/office/officeart/2005/8/layout/process4"/>
    <dgm:cxn modelId="{FE49AB5D-A69F-4ED3-B086-780008846E9B}" type="presParOf" srcId="{B8356B8A-1A51-4DB0-A10D-DC97C70464F5}" destId="{30B897AC-0770-4E5A-84A4-00E104364A08}" srcOrd="0" destOrd="0" presId="urn:microsoft.com/office/officeart/2005/8/layout/process4"/>
    <dgm:cxn modelId="{00CA6135-552D-45B0-A0BC-26B2DC24E6C1}" type="presParOf" srcId="{A40B6572-5708-472B-BBE9-572C1392C745}" destId="{348684FA-C5C8-4E06-8F62-FBE6334E9F41}" srcOrd="1" destOrd="0" presId="urn:microsoft.com/office/officeart/2005/8/layout/process4"/>
    <dgm:cxn modelId="{56B2C90A-BE2A-43BC-85EE-6F35E9F5ABA3}" type="presParOf" srcId="{A40B6572-5708-472B-BBE9-572C1392C745}" destId="{264B5D13-001D-49E5-B16B-F1C24CEA5A47}" srcOrd="2" destOrd="0" presId="urn:microsoft.com/office/officeart/2005/8/layout/process4"/>
    <dgm:cxn modelId="{D109F5EF-E11B-45FC-A187-41C24D4107D9}" type="presParOf" srcId="{264B5D13-001D-49E5-B16B-F1C24CEA5A47}" destId="{6A5D72E7-51A5-41A5-92D7-CF52DAE38A75}" srcOrd="0" destOrd="0" presId="urn:microsoft.com/office/officeart/2005/8/layout/process4"/>
    <dgm:cxn modelId="{CADD4214-70E1-4E22-A7D4-F40735DBBC6F}" type="presParOf" srcId="{A40B6572-5708-472B-BBE9-572C1392C745}" destId="{36D9A0C2-0ACD-4120-9CC6-D600B1600A99}" srcOrd="3" destOrd="0" presId="urn:microsoft.com/office/officeart/2005/8/layout/process4"/>
    <dgm:cxn modelId="{89C22201-5311-4679-A083-AE73F1DC1404}" type="presParOf" srcId="{A40B6572-5708-472B-BBE9-572C1392C745}" destId="{33A0890D-394E-4BDF-B3C1-57A53A9DAE93}" srcOrd="4" destOrd="0" presId="urn:microsoft.com/office/officeart/2005/8/layout/process4"/>
    <dgm:cxn modelId="{D770D062-CC81-4612-BD7C-544701D662BA}" type="presParOf" srcId="{33A0890D-394E-4BDF-B3C1-57A53A9DAE93}" destId="{0C99CAE4-09F1-4A68-9E8D-7E3A4824E95B}" srcOrd="0" destOrd="0" presId="urn:microsoft.com/office/officeart/2005/8/layout/process4"/>
    <dgm:cxn modelId="{D2D2C9F8-25A9-4A5A-9078-B9A89487F7B8}" type="presParOf" srcId="{A40B6572-5708-472B-BBE9-572C1392C745}" destId="{A86A4FE0-C484-4EBD-82FC-602B2D6549DE}" srcOrd="5" destOrd="0" presId="urn:microsoft.com/office/officeart/2005/8/layout/process4"/>
    <dgm:cxn modelId="{3A1008FA-41FD-48A7-AE9D-677034EDFFD5}" type="presParOf" srcId="{A40B6572-5708-472B-BBE9-572C1392C745}" destId="{27C1AE24-83CA-4B33-9A5E-1CA0E995DD3F}" srcOrd="6" destOrd="0" presId="urn:microsoft.com/office/officeart/2005/8/layout/process4"/>
    <dgm:cxn modelId="{123C5492-1A0F-4BF5-A821-34097548A4E5}" type="presParOf" srcId="{27C1AE24-83CA-4B33-9A5E-1CA0E995DD3F}" destId="{036DFFD9-CD4C-4EE5-857F-F5EA765D2BE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BC6B4D-3156-41C7-B5ED-922F8FBCED4F}" type="doc">
      <dgm:prSet loTypeId="urn:microsoft.com/office/officeart/2005/8/layout/vList2" loCatId="list" qsTypeId="urn:microsoft.com/office/officeart/2005/8/quickstyle/simple1" qsCatId="simple" csTypeId="urn:microsoft.com/office/officeart/2005/8/colors/accent4_4" csCatId="accent4"/>
      <dgm:spPr/>
      <dgm:t>
        <a:bodyPr/>
        <a:lstStyle/>
        <a:p>
          <a:endParaRPr lang="es-CO"/>
        </a:p>
      </dgm:t>
    </dgm:pt>
    <dgm:pt modelId="{672DB396-EBA4-497C-AF1F-0834E655EAF7}">
      <dgm:prSet/>
      <dgm:spPr/>
      <dgm:t>
        <a:bodyPr/>
        <a:lstStyle/>
        <a:p>
          <a:r>
            <a:rPr lang="es-MX"/>
            <a:t>En resumen </a:t>
          </a:r>
          <a:endParaRPr lang="es-CO"/>
        </a:p>
      </dgm:t>
    </dgm:pt>
    <dgm:pt modelId="{8E288B1F-E25C-4DD9-A4C4-CADD6657C13A}" type="parTrans" cxnId="{AAB5A058-D739-48FB-9CF2-0264BE3B1204}">
      <dgm:prSet/>
      <dgm:spPr/>
      <dgm:t>
        <a:bodyPr/>
        <a:lstStyle/>
        <a:p>
          <a:endParaRPr lang="es-CO"/>
        </a:p>
      </dgm:t>
    </dgm:pt>
    <dgm:pt modelId="{59E60E2F-B49C-40C9-9026-2F923C311189}" type="sibTrans" cxnId="{AAB5A058-D739-48FB-9CF2-0264BE3B1204}">
      <dgm:prSet/>
      <dgm:spPr/>
      <dgm:t>
        <a:bodyPr/>
        <a:lstStyle/>
        <a:p>
          <a:endParaRPr lang="es-CO"/>
        </a:p>
      </dgm:t>
    </dgm:pt>
    <dgm:pt modelId="{6C9F4DA7-5082-481E-BEF7-96ACCD53A488}" type="pres">
      <dgm:prSet presAssocID="{14BC6B4D-3156-41C7-B5ED-922F8FBCED4F}" presName="linear" presStyleCnt="0">
        <dgm:presLayoutVars>
          <dgm:animLvl val="lvl"/>
          <dgm:resizeHandles val="exact"/>
        </dgm:presLayoutVars>
      </dgm:prSet>
      <dgm:spPr/>
    </dgm:pt>
    <dgm:pt modelId="{3E152E0B-CF91-4074-8A21-39FAE5FF1381}" type="pres">
      <dgm:prSet presAssocID="{672DB396-EBA4-497C-AF1F-0834E655EAF7}" presName="parentText" presStyleLbl="node1" presStyleIdx="0" presStyleCnt="1">
        <dgm:presLayoutVars>
          <dgm:chMax val="0"/>
          <dgm:bulletEnabled val="1"/>
        </dgm:presLayoutVars>
      </dgm:prSet>
      <dgm:spPr/>
    </dgm:pt>
  </dgm:ptLst>
  <dgm:cxnLst>
    <dgm:cxn modelId="{CC07B93E-2C55-4377-A048-C28DA857D884}" type="presOf" srcId="{14BC6B4D-3156-41C7-B5ED-922F8FBCED4F}" destId="{6C9F4DA7-5082-481E-BEF7-96ACCD53A488}" srcOrd="0" destOrd="0" presId="urn:microsoft.com/office/officeart/2005/8/layout/vList2"/>
    <dgm:cxn modelId="{AAB5A058-D739-48FB-9CF2-0264BE3B1204}" srcId="{14BC6B4D-3156-41C7-B5ED-922F8FBCED4F}" destId="{672DB396-EBA4-497C-AF1F-0834E655EAF7}" srcOrd="0" destOrd="0" parTransId="{8E288B1F-E25C-4DD9-A4C4-CADD6657C13A}" sibTransId="{59E60E2F-B49C-40C9-9026-2F923C311189}"/>
    <dgm:cxn modelId="{0488C193-ED6D-4333-9B87-D0E10F2F05AE}" type="presOf" srcId="{672DB396-EBA4-497C-AF1F-0834E655EAF7}" destId="{3E152E0B-CF91-4074-8A21-39FAE5FF1381}" srcOrd="0" destOrd="0" presId="urn:microsoft.com/office/officeart/2005/8/layout/vList2"/>
    <dgm:cxn modelId="{46277CF0-35C7-498E-985D-98ED1FDBCC44}" type="presParOf" srcId="{6C9F4DA7-5082-481E-BEF7-96ACCD53A488}" destId="{3E152E0B-CF91-4074-8A21-39FAE5FF138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E202A21-C52D-4C26-B3BC-A8AE0577BAB3}" type="doc">
      <dgm:prSet loTypeId="urn:microsoft.com/office/officeart/2005/8/layout/hProcess9" loCatId="process" qsTypeId="urn:microsoft.com/office/officeart/2005/8/quickstyle/simple1" qsCatId="simple" csTypeId="urn:microsoft.com/office/officeart/2005/8/colors/colorful5" csCatId="colorful"/>
      <dgm:spPr/>
      <dgm:t>
        <a:bodyPr/>
        <a:lstStyle/>
        <a:p>
          <a:endParaRPr lang="es-CO"/>
        </a:p>
      </dgm:t>
    </dgm:pt>
    <dgm:pt modelId="{FF73D5AE-AF82-4B75-A17D-D90692AFFCCA}">
      <dgm:prSet/>
      <dgm:spPr/>
      <dgm:t>
        <a:bodyPr/>
        <a:lstStyle/>
        <a:p>
          <a:r>
            <a:rPr lang="es-MX"/>
            <a:t>Constitución de 1991</a:t>
          </a:r>
          <a:endParaRPr lang="es-CO"/>
        </a:p>
      </dgm:t>
    </dgm:pt>
    <dgm:pt modelId="{77725BE1-AD60-426F-8BDB-D421C8D108CC}" type="parTrans" cxnId="{7B69F3C9-E2B0-48EE-A82A-24EC5FE1AC3B}">
      <dgm:prSet/>
      <dgm:spPr/>
      <dgm:t>
        <a:bodyPr/>
        <a:lstStyle/>
        <a:p>
          <a:endParaRPr lang="es-CO"/>
        </a:p>
      </dgm:t>
    </dgm:pt>
    <dgm:pt modelId="{42C57240-10E9-4DAE-BCBA-70D7C25F667F}" type="sibTrans" cxnId="{7B69F3C9-E2B0-48EE-A82A-24EC5FE1AC3B}">
      <dgm:prSet/>
      <dgm:spPr/>
      <dgm:t>
        <a:bodyPr/>
        <a:lstStyle/>
        <a:p>
          <a:endParaRPr lang="es-CO"/>
        </a:p>
      </dgm:t>
    </dgm:pt>
    <dgm:pt modelId="{40155FA5-4E28-4C33-AD85-D7C71EF7BEC7}">
      <dgm:prSet/>
      <dgm:spPr/>
      <dgm:t>
        <a:bodyPr/>
        <a:lstStyle/>
        <a:p>
          <a:r>
            <a:rPr lang="es-MX"/>
            <a:t>Leyes: 200/95; 734/2002 adicionada por la L. 1471/2011; 1952/2019 , 2094/2021</a:t>
          </a:r>
          <a:endParaRPr lang="es-CO"/>
        </a:p>
      </dgm:t>
    </dgm:pt>
    <dgm:pt modelId="{D64CF8C3-FB1A-443D-9402-CB9218892322}" type="parTrans" cxnId="{2F27D88C-94C5-438E-A90D-CD4947FE3F55}">
      <dgm:prSet/>
      <dgm:spPr/>
      <dgm:t>
        <a:bodyPr/>
        <a:lstStyle/>
        <a:p>
          <a:endParaRPr lang="es-CO"/>
        </a:p>
      </dgm:t>
    </dgm:pt>
    <dgm:pt modelId="{2301E4A7-24D3-4587-ACA4-13C45F39501B}" type="sibTrans" cxnId="{2F27D88C-94C5-438E-A90D-CD4947FE3F55}">
      <dgm:prSet/>
      <dgm:spPr/>
      <dgm:t>
        <a:bodyPr/>
        <a:lstStyle/>
        <a:p>
          <a:endParaRPr lang="es-CO"/>
        </a:p>
      </dgm:t>
    </dgm:pt>
    <dgm:pt modelId="{275C3E10-012B-43FD-B096-DD8ACC10FE35}">
      <dgm:prSet/>
      <dgm:spPr/>
      <dgm:t>
        <a:bodyPr/>
        <a:lstStyle/>
        <a:p>
          <a:r>
            <a:rPr lang="es-MX"/>
            <a:t>Sentencias de las Altas Cortes que conforman la jurisprudencia</a:t>
          </a:r>
          <a:endParaRPr lang="es-CO"/>
        </a:p>
      </dgm:t>
    </dgm:pt>
    <dgm:pt modelId="{DB40CACD-40F7-4E5C-831A-26F3EA251179}" type="parTrans" cxnId="{845DAE7F-B5E3-42B9-9833-967F7BE6D65B}">
      <dgm:prSet/>
      <dgm:spPr/>
      <dgm:t>
        <a:bodyPr/>
        <a:lstStyle/>
        <a:p>
          <a:endParaRPr lang="es-CO"/>
        </a:p>
      </dgm:t>
    </dgm:pt>
    <dgm:pt modelId="{4747AB48-FAC3-4482-AB7B-6D49A24F5430}" type="sibTrans" cxnId="{845DAE7F-B5E3-42B9-9833-967F7BE6D65B}">
      <dgm:prSet/>
      <dgm:spPr/>
      <dgm:t>
        <a:bodyPr/>
        <a:lstStyle/>
        <a:p>
          <a:endParaRPr lang="es-CO"/>
        </a:p>
      </dgm:t>
    </dgm:pt>
    <dgm:pt modelId="{B482A44C-9E94-440E-8217-FB64F730FFD5}">
      <dgm:prSet/>
      <dgm:spPr/>
      <dgm:t>
        <a:bodyPr/>
        <a:lstStyle/>
        <a:p>
          <a:r>
            <a:rPr lang="es-MX"/>
            <a:t>Fallos disciplinarios expedidos por la PGN</a:t>
          </a:r>
          <a:endParaRPr lang="es-CO"/>
        </a:p>
      </dgm:t>
    </dgm:pt>
    <dgm:pt modelId="{30D3BB53-9C1D-4288-A63A-D2624057BE25}" type="parTrans" cxnId="{9A6D28EF-2C2B-4FD8-97E2-01430951CC61}">
      <dgm:prSet/>
      <dgm:spPr/>
      <dgm:t>
        <a:bodyPr/>
        <a:lstStyle/>
        <a:p>
          <a:endParaRPr lang="es-CO"/>
        </a:p>
      </dgm:t>
    </dgm:pt>
    <dgm:pt modelId="{E788FA41-3410-4BF6-8B60-7C501D417684}" type="sibTrans" cxnId="{9A6D28EF-2C2B-4FD8-97E2-01430951CC61}">
      <dgm:prSet/>
      <dgm:spPr/>
      <dgm:t>
        <a:bodyPr/>
        <a:lstStyle/>
        <a:p>
          <a:endParaRPr lang="es-CO"/>
        </a:p>
      </dgm:t>
    </dgm:pt>
    <dgm:pt modelId="{45751C1D-55C5-4342-B088-F009D9BC96FE}">
      <dgm:prSet/>
      <dgm:spPr/>
      <dgm:t>
        <a:bodyPr/>
        <a:lstStyle/>
        <a:p>
          <a:r>
            <a:rPr lang="es-MX"/>
            <a:t>Doctrina </a:t>
          </a:r>
          <a:endParaRPr lang="es-CO"/>
        </a:p>
      </dgm:t>
    </dgm:pt>
    <dgm:pt modelId="{7B1E4E8C-C296-4277-B9C6-44DC50DB3732}" type="parTrans" cxnId="{2E59E7CA-6454-46CB-B25B-8624092B3618}">
      <dgm:prSet/>
      <dgm:spPr/>
      <dgm:t>
        <a:bodyPr/>
        <a:lstStyle/>
        <a:p>
          <a:endParaRPr lang="es-CO"/>
        </a:p>
      </dgm:t>
    </dgm:pt>
    <dgm:pt modelId="{E0016B36-E764-463C-86E4-EE0BCAB9FF0E}" type="sibTrans" cxnId="{2E59E7CA-6454-46CB-B25B-8624092B3618}">
      <dgm:prSet/>
      <dgm:spPr/>
      <dgm:t>
        <a:bodyPr/>
        <a:lstStyle/>
        <a:p>
          <a:endParaRPr lang="es-CO"/>
        </a:p>
      </dgm:t>
    </dgm:pt>
    <dgm:pt modelId="{85A69AC9-AFD1-4092-A212-B87220272729}" type="pres">
      <dgm:prSet presAssocID="{9E202A21-C52D-4C26-B3BC-A8AE0577BAB3}" presName="CompostProcess" presStyleCnt="0">
        <dgm:presLayoutVars>
          <dgm:dir/>
          <dgm:resizeHandles val="exact"/>
        </dgm:presLayoutVars>
      </dgm:prSet>
      <dgm:spPr/>
    </dgm:pt>
    <dgm:pt modelId="{B553CD2F-DCE1-4E22-B5FA-1FC2D75AB9EE}" type="pres">
      <dgm:prSet presAssocID="{9E202A21-C52D-4C26-B3BC-A8AE0577BAB3}" presName="arrow" presStyleLbl="bgShp" presStyleIdx="0" presStyleCnt="1"/>
      <dgm:spPr/>
    </dgm:pt>
    <dgm:pt modelId="{5081040B-2979-4ED8-9987-560680DF2FB6}" type="pres">
      <dgm:prSet presAssocID="{9E202A21-C52D-4C26-B3BC-A8AE0577BAB3}" presName="linearProcess" presStyleCnt="0"/>
      <dgm:spPr/>
    </dgm:pt>
    <dgm:pt modelId="{63F08D4E-FD2E-42CF-9141-A2B82659EDA3}" type="pres">
      <dgm:prSet presAssocID="{FF73D5AE-AF82-4B75-A17D-D90692AFFCCA}" presName="textNode" presStyleLbl="node1" presStyleIdx="0" presStyleCnt="5">
        <dgm:presLayoutVars>
          <dgm:bulletEnabled val="1"/>
        </dgm:presLayoutVars>
      </dgm:prSet>
      <dgm:spPr/>
    </dgm:pt>
    <dgm:pt modelId="{7132051A-6841-454E-8511-C2D293C0A91B}" type="pres">
      <dgm:prSet presAssocID="{42C57240-10E9-4DAE-BCBA-70D7C25F667F}" presName="sibTrans" presStyleCnt="0"/>
      <dgm:spPr/>
    </dgm:pt>
    <dgm:pt modelId="{CC0AA4B4-0506-4512-A6BF-A48C1BE97009}" type="pres">
      <dgm:prSet presAssocID="{40155FA5-4E28-4C33-AD85-D7C71EF7BEC7}" presName="textNode" presStyleLbl="node1" presStyleIdx="1" presStyleCnt="5">
        <dgm:presLayoutVars>
          <dgm:bulletEnabled val="1"/>
        </dgm:presLayoutVars>
      </dgm:prSet>
      <dgm:spPr/>
    </dgm:pt>
    <dgm:pt modelId="{7EC51BD5-1067-4E71-9048-7A17328CDD3F}" type="pres">
      <dgm:prSet presAssocID="{2301E4A7-24D3-4587-ACA4-13C45F39501B}" presName="sibTrans" presStyleCnt="0"/>
      <dgm:spPr/>
    </dgm:pt>
    <dgm:pt modelId="{BDFEF740-DC38-47E6-85E0-6C967BD91931}" type="pres">
      <dgm:prSet presAssocID="{275C3E10-012B-43FD-B096-DD8ACC10FE35}" presName="textNode" presStyleLbl="node1" presStyleIdx="2" presStyleCnt="5">
        <dgm:presLayoutVars>
          <dgm:bulletEnabled val="1"/>
        </dgm:presLayoutVars>
      </dgm:prSet>
      <dgm:spPr/>
    </dgm:pt>
    <dgm:pt modelId="{88829028-4C2E-462B-B035-8E7061C8E407}" type="pres">
      <dgm:prSet presAssocID="{4747AB48-FAC3-4482-AB7B-6D49A24F5430}" presName="sibTrans" presStyleCnt="0"/>
      <dgm:spPr/>
    </dgm:pt>
    <dgm:pt modelId="{EE4EC7BE-6E13-4B29-9BEA-3D44F3975E4D}" type="pres">
      <dgm:prSet presAssocID="{B482A44C-9E94-440E-8217-FB64F730FFD5}" presName="textNode" presStyleLbl="node1" presStyleIdx="3" presStyleCnt="5">
        <dgm:presLayoutVars>
          <dgm:bulletEnabled val="1"/>
        </dgm:presLayoutVars>
      </dgm:prSet>
      <dgm:spPr/>
    </dgm:pt>
    <dgm:pt modelId="{23E36381-AEBB-494C-A06A-F924348D77B9}" type="pres">
      <dgm:prSet presAssocID="{E788FA41-3410-4BF6-8B60-7C501D417684}" presName="sibTrans" presStyleCnt="0"/>
      <dgm:spPr/>
    </dgm:pt>
    <dgm:pt modelId="{B7DC4DD7-7186-46AC-9B00-3A6925453938}" type="pres">
      <dgm:prSet presAssocID="{45751C1D-55C5-4342-B088-F009D9BC96FE}" presName="textNode" presStyleLbl="node1" presStyleIdx="4" presStyleCnt="5">
        <dgm:presLayoutVars>
          <dgm:bulletEnabled val="1"/>
        </dgm:presLayoutVars>
      </dgm:prSet>
      <dgm:spPr/>
    </dgm:pt>
  </dgm:ptLst>
  <dgm:cxnLst>
    <dgm:cxn modelId="{ED4F5C16-09A7-45DA-833D-A85D0D99EEF6}" type="presOf" srcId="{9E202A21-C52D-4C26-B3BC-A8AE0577BAB3}" destId="{85A69AC9-AFD1-4092-A212-B87220272729}" srcOrd="0" destOrd="0" presId="urn:microsoft.com/office/officeart/2005/8/layout/hProcess9"/>
    <dgm:cxn modelId="{9171591E-1A47-43E5-9AC8-88851EFAB15F}" type="presOf" srcId="{45751C1D-55C5-4342-B088-F009D9BC96FE}" destId="{B7DC4DD7-7186-46AC-9B00-3A6925453938}" srcOrd="0" destOrd="0" presId="urn:microsoft.com/office/officeart/2005/8/layout/hProcess9"/>
    <dgm:cxn modelId="{0D1AE63E-DFDE-4938-8D42-2A78DCB032FE}" type="presOf" srcId="{275C3E10-012B-43FD-B096-DD8ACC10FE35}" destId="{BDFEF740-DC38-47E6-85E0-6C967BD91931}" srcOrd="0" destOrd="0" presId="urn:microsoft.com/office/officeart/2005/8/layout/hProcess9"/>
    <dgm:cxn modelId="{FFADA73F-DBA8-4C30-9440-08C758BF533C}" type="presOf" srcId="{FF73D5AE-AF82-4B75-A17D-D90692AFFCCA}" destId="{63F08D4E-FD2E-42CF-9141-A2B82659EDA3}" srcOrd="0" destOrd="0" presId="urn:microsoft.com/office/officeart/2005/8/layout/hProcess9"/>
    <dgm:cxn modelId="{845DAE7F-B5E3-42B9-9833-967F7BE6D65B}" srcId="{9E202A21-C52D-4C26-B3BC-A8AE0577BAB3}" destId="{275C3E10-012B-43FD-B096-DD8ACC10FE35}" srcOrd="2" destOrd="0" parTransId="{DB40CACD-40F7-4E5C-831A-26F3EA251179}" sibTransId="{4747AB48-FAC3-4482-AB7B-6D49A24F5430}"/>
    <dgm:cxn modelId="{2F27D88C-94C5-438E-A90D-CD4947FE3F55}" srcId="{9E202A21-C52D-4C26-B3BC-A8AE0577BAB3}" destId="{40155FA5-4E28-4C33-AD85-D7C71EF7BEC7}" srcOrd="1" destOrd="0" parTransId="{D64CF8C3-FB1A-443D-9402-CB9218892322}" sibTransId="{2301E4A7-24D3-4587-ACA4-13C45F39501B}"/>
    <dgm:cxn modelId="{7B69F3C9-E2B0-48EE-A82A-24EC5FE1AC3B}" srcId="{9E202A21-C52D-4C26-B3BC-A8AE0577BAB3}" destId="{FF73D5AE-AF82-4B75-A17D-D90692AFFCCA}" srcOrd="0" destOrd="0" parTransId="{77725BE1-AD60-426F-8BDB-D421C8D108CC}" sibTransId="{42C57240-10E9-4DAE-BCBA-70D7C25F667F}"/>
    <dgm:cxn modelId="{2E59E7CA-6454-46CB-B25B-8624092B3618}" srcId="{9E202A21-C52D-4C26-B3BC-A8AE0577BAB3}" destId="{45751C1D-55C5-4342-B088-F009D9BC96FE}" srcOrd="4" destOrd="0" parTransId="{7B1E4E8C-C296-4277-B9C6-44DC50DB3732}" sibTransId="{E0016B36-E764-463C-86E4-EE0BCAB9FF0E}"/>
    <dgm:cxn modelId="{947C34E4-1CC5-4310-AA7F-EFF0BF29C8E4}" type="presOf" srcId="{B482A44C-9E94-440E-8217-FB64F730FFD5}" destId="{EE4EC7BE-6E13-4B29-9BEA-3D44F3975E4D}" srcOrd="0" destOrd="0" presId="urn:microsoft.com/office/officeart/2005/8/layout/hProcess9"/>
    <dgm:cxn modelId="{746D9DE4-D007-41CA-9442-F3262E785CAF}" type="presOf" srcId="{40155FA5-4E28-4C33-AD85-D7C71EF7BEC7}" destId="{CC0AA4B4-0506-4512-A6BF-A48C1BE97009}" srcOrd="0" destOrd="0" presId="urn:microsoft.com/office/officeart/2005/8/layout/hProcess9"/>
    <dgm:cxn modelId="{9A6D28EF-2C2B-4FD8-97E2-01430951CC61}" srcId="{9E202A21-C52D-4C26-B3BC-A8AE0577BAB3}" destId="{B482A44C-9E94-440E-8217-FB64F730FFD5}" srcOrd="3" destOrd="0" parTransId="{30D3BB53-9C1D-4288-A63A-D2624057BE25}" sibTransId="{E788FA41-3410-4BF6-8B60-7C501D417684}"/>
    <dgm:cxn modelId="{5EA5D1EC-5FCE-4573-8525-401429A5FDF9}" type="presParOf" srcId="{85A69AC9-AFD1-4092-A212-B87220272729}" destId="{B553CD2F-DCE1-4E22-B5FA-1FC2D75AB9EE}" srcOrd="0" destOrd="0" presId="urn:microsoft.com/office/officeart/2005/8/layout/hProcess9"/>
    <dgm:cxn modelId="{402E686F-0DBC-465E-998C-F06DEDF70831}" type="presParOf" srcId="{85A69AC9-AFD1-4092-A212-B87220272729}" destId="{5081040B-2979-4ED8-9987-560680DF2FB6}" srcOrd="1" destOrd="0" presId="urn:microsoft.com/office/officeart/2005/8/layout/hProcess9"/>
    <dgm:cxn modelId="{6F7E4D86-1155-43C4-AE51-02CB5F69F1E2}" type="presParOf" srcId="{5081040B-2979-4ED8-9987-560680DF2FB6}" destId="{63F08D4E-FD2E-42CF-9141-A2B82659EDA3}" srcOrd="0" destOrd="0" presId="urn:microsoft.com/office/officeart/2005/8/layout/hProcess9"/>
    <dgm:cxn modelId="{E6C7D769-FD3F-49C9-BD04-112477A5B12A}" type="presParOf" srcId="{5081040B-2979-4ED8-9987-560680DF2FB6}" destId="{7132051A-6841-454E-8511-C2D293C0A91B}" srcOrd="1" destOrd="0" presId="urn:microsoft.com/office/officeart/2005/8/layout/hProcess9"/>
    <dgm:cxn modelId="{8DC221A8-0D5F-4211-8AB9-1CD71E12BDBC}" type="presParOf" srcId="{5081040B-2979-4ED8-9987-560680DF2FB6}" destId="{CC0AA4B4-0506-4512-A6BF-A48C1BE97009}" srcOrd="2" destOrd="0" presId="urn:microsoft.com/office/officeart/2005/8/layout/hProcess9"/>
    <dgm:cxn modelId="{8F007C2E-92AF-4372-9239-6CEAB6D75C3D}" type="presParOf" srcId="{5081040B-2979-4ED8-9987-560680DF2FB6}" destId="{7EC51BD5-1067-4E71-9048-7A17328CDD3F}" srcOrd="3" destOrd="0" presId="urn:microsoft.com/office/officeart/2005/8/layout/hProcess9"/>
    <dgm:cxn modelId="{FF2932E3-3B67-49A5-BAB0-11A2E2E24649}" type="presParOf" srcId="{5081040B-2979-4ED8-9987-560680DF2FB6}" destId="{BDFEF740-DC38-47E6-85E0-6C967BD91931}" srcOrd="4" destOrd="0" presId="urn:microsoft.com/office/officeart/2005/8/layout/hProcess9"/>
    <dgm:cxn modelId="{6062AF2A-76F9-43F6-979E-8B642A3FEB93}" type="presParOf" srcId="{5081040B-2979-4ED8-9987-560680DF2FB6}" destId="{88829028-4C2E-462B-B035-8E7061C8E407}" srcOrd="5" destOrd="0" presId="urn:microsoft.com/office/officeart/2005/8/layout/hProcess9"/>
    <dgm:cxn modelId="{BCFE89A4-155F-4C2A-990F-4E68B2C9C4DE}" type="presParOf" srcId="{5081040B-2979-4ED8-9987-560680DF2FB6}" destId="{EE4EC7BE-6E13-4B29-9BEA-3D44F3975E4D}" srcOrd="6" destOrd="0" presId="urn:microsoft.com/office/officeart/2005/8/layout/hProcess9"/>
    <dgm:cxn modelId="{0549C659-140B-4AB2-A23C-80D1BC5C1760}" type="presParOf" srcId="{5081040B-2979-4ED8-9987-560680DF2FB6}" destId="{23E36381-AEBB-494C-A06A-F924348D77B9}" srcOrd="7" destOrd="0" presId="urn:microsoft.com/office/officeart/2005/8/layout/hProcess9"/>
    <dgm:cxn modelId="{0A4C9288-7A0D-4B14-AAEA-CD2786DC49B8}" type="presParOf" srcId="{5081040B-2979-4ED8-9987-560680DF2FB6}" destId="{B7DC4DD7-7186-46AC-9B00-3A6925453938}" srcOrd="8"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1A66772-F185-4D58-B8BB-E9370D7A7A2B}"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rtlCol="0"/>
        <a:lstStyle/>
        <a:p>
          <a:pPr rtl="0"/>
          <a:endParaRPr lang="en-US"/>
        </a:p>
      </dgm:t>
    </dgm:pt>
    <dgm:pt modelId="{40FC4FFE-8987-4A26-B7F4-8A516F18ADAE}">
      <dgm:prSet custT="1"/>
      <dgm:spPr/>
      <dgm:t>
        <a:bodyPr rtlCol="0"/>
        <a:lstStyle/>
        <a:p>
          <a:pPr rtl="0">
            <a:lnSpc>
              <a:spcPct val="100000"/>
            </a:lnSpc>
            <a:defRPr cap="all"/>
          </a:pPr>
          <a:r>
            <a:rPr lang="es" sz="3200" b="1" dirty="0"/>
            <a:t>tipicidad</a:t>
          </a:r>
        </a:p>
      </dgm:t>
    </dgm:pt>
    <dgm:pt modelId="{CAD7EF86-FB23-41F6-BF42-040B36DEFDB1}" type="parTrans" cxnId="{C7AD8469-3C68-4AF9-AB82-79B0043AA120}">
      <dgm:prSet/>
      <dgm:spPr/>
      <dgm:t>
        <a:bodyPr rtlCol="0"/>
        <a:lstStyle/>
        <a:p>
          <a:pPr rtl="0"/>
          <a:endParaRPr lang="en-US"/>
        </a:p>
      </dgm:t>
    </dgm:pt>
    <dgm:pt modelId="{5B62599A-5C9B-48E7-896E-EA782AC60C8B}" type="sibTrans" cxnId="{C7AD8469-3C68-4AF9-AB82-79B0043AA120}">
      <dgm:prSet/>
      <dgm:spPr/>
      <dgm:t>
        <a:bodyPr rtlCol="0"/>
        <a:lstStyle/>
        <a:p>
          <a:pPr rtl="0"/>
          <a:endParaRPr lang="en-US"/>
        </a:p>
      </dgm:t>
    </dgm:pt>
    <dgm:pt modelId="{49225C73-1633-42F1-AB3B-7CB183E5F8B8}">
      <dgm:prSet/>
      <dgm:spPr/>
      <dgm:t>
        <a:bodyPr rtlCol="0"/>
        <a:lstStyle/>
        <a:p>
          <a:pPr rtl="0">
            <a:lnSpc>
              <a:spcPct val="100000"/>
            </a:lnSpc>
            <a:defRPr cap="all"/>
          </a:pPr>
          <a:endParaRPr lang="es" dirty="0"/>
        </a:p>
      </dgm:t>
    </dgm:pt>
    <dgm:pt modelId="{1A0E2090-1D4F-438A-8766-B6030CE01ADD}" type="parTrans" cxnId="{A9154303-8225-4248-91DC-1B0156A35F07}">
      <dgm:prSet/>
      <dgm:spPr/>
      <dgm:t>
        <a:bodyPr rtlCol="0"/>
        <a:lstStyle/>
        <a:p>
          <a:pPr rtl="0"/>
          <a:endParaRPr lang="en-US"/>
        </a:p>
      </dgm:t>
    </dgm:pt>
    <dgm:pt modelId="{9646853A-8964-4519-A5B1-0B7D18B2983D}" type="sibTrans" cxnId="{A9154303-8225-4248-91DC-1B0156A35F07}">
      <dgm:prSet/>
      <dgm:spPr/>
      <dgm:t>
        <a:bodyPr rtlCol="0"/>
        <a:lstStyle/>
        <a:p>
          <a:pPr rtl="0"/>
          <a:endParaRPr lang="en-US"/>
        </a:p>
      </dgm:t>
    </dgm:pt>
    <dgm:pt modelId="{1C383F32-22E8-4F62-A3E0-BDC3D5F48992}">
      <dgm:prSet custT="1"/>
      <dgm:spPr/>
      <dgm:t>
        <a:bodyPr rtlCol="0"/>
        <a:lstStyle/>
        <a:p>
          <a:pPr rtl="0">
            <a:lnSpc>
              <a:spcPct val="100000"/>
            </a:lnSpc>
            <a:defRPr cap="all"/>
          </a:pPr>
          <a:r>
            <a:rPr lang="es" sz="3200" b="1" dirty="0"/>
            <a:t>CULPABILIDAD</a:t>
          </a:r>
        </a:p>
      </dgm:t>
    </dgm:pt>
    <dgm:pt modelId="{A7920A2F-3244-4159-AF04-6A1D38B7B317}" type="parTrans" cxnId="{C4CCE57E-E871-46D6-BAD5-880252C95D22}">
      <dgm:prSet/>
      <dgm:spPr/>
      <dgm:t>
        <a:bodyPr rtlCol="0"/>
        <a:lstStyle/>
        <a:p>
          <a:pPr rtl="0"/>
          <a:endParaRPr lang="en-US"/>
        </a:p>
      </dgm:t>
    </dgm:pt>
    <dgm:pt modelId="{8500F72A-2C6D-4FDF-9C1D-CA691380EB0B}" type="sibTrans" cxnId="{C4CCE57E-E871-46D6-BAD5-880252C95D22}">
      <dgm:prSet/>
      <dgm:spPr/>
      <dgm:t>
        <a:bodyPr rtlCol="0"/>
        <a:lstStyle/>
        <a:p>
          <a:pPr rtl="0"/>
          <a:endParaRPr lang="en-US"/>
        </a:p>
      </dgm:t>
    </dgm:pt>
    <dgm:pt modelId="{50B3CE7C-E10B-4E23-BD93-03664997C932}" type="pres">
      <dgm:prSet presAssocID="{01A66772-F185-4D58-B8BB-E9370D7A7A2B}" presName="root" presStyleCnt="0">
        <dgm:presLayoutVars>
          <dgm:dir/>
          <dgm:resizeHandles val="exact"/>
        </dgm:presLayoutVars>
      </dgm:prSet>
      <dgm:spPr/>
    </dgm:pt>
    <dgm:pt modelId="{DE9CE479-E4AE-4283-AEF1-10C1535B4324}" type="pres">
      <dgm:prSet presAssocID="{40FC4FFE-8987-4A26-B7F4-8A516F18ADAE}" presName="compNode" presStyleCnt="0"/>
      <dgm:spPr/>
    </dgm:pt>
    <dgm:pt modelId="{B59FCF02-CAD2-4D6F-9542-AD86711168CA}" type="pres">
      <dgm:prSet presAssocID="{40FC4FFE-8987-4A26-B7F4-8A516F18ADAE}" presName="iconBgRect" presStyleLbl="bgShp" presStyleIdx="0" presStyleCnt="3"/>
      <dgm:spPr/>
    </dgm:pt>
    <dgm:pt modelId="{7C175B98-93F4-4D7C-BB95-1514AB879CD5}" type="pres">
      <dgm:prSet presAssocID="{40FC4FFE-8987-4A26-B7F4-8A516F18ADAE}" presName="iconRect" presStyleLbl="node1" presStyleIdx="0" presStyleCnt="3" custScaleX="90717" custScaleY="133100" custLinFactNeighborY="1328"/>
      <dgm:spPr>
        <a:blipFill rotWithShape="1">
          <a:blip xmlns:r="http://schemas.openxmlformats.org/officeDocument/2006/relationships" r:embed="rId1"/>
          <a:srcRect/>
          <a:stretch>
            <a:fillRect l="-33000" r="-33000"/>
          </a:stretch>
        </a:blipFill>
        <a:ln>
          <a:noFill/>
        </a:ln>
      </dgm:spPr>
      <dgm:extLst>
        <a:ext uri="{E40237B7-FDA0-4F09-8148-C483321AD2D9}">
          <dgm14:cNvPr xmlns:dgm14="http://schemas.microsoft.com/office/drawing/2010/diagram" id="0" name="" descr="Bar graph with downward trend"/>
        </a:ext>
      </dgm:extLst>
    </dgm:pt>
    <dgm:pt modelId="{677A3090-5F01-43FD-9FA6-C0420AD80FD6}" type="pres">
      <dgm:prSet presAssocID="{40FC4FFE-8987-4A26-B7F4-8A516F18ADAE}" presName="spaceRect" presStyleCnt="0"/>
      <dgm:spPr/>
    </dgm:pt>
    <dgm:pt modelId="{127117FB-F8A7-4A20-A8A7-EC686DDC76D0}" type="pres">
      <dgm:prSet presAssocID="{40FC4FFE-8987-4A26-B7F4-8A516F18ADAE}" presName="textRect" presStyleLbl="revTx" presStyleIdx="0" presStyleCnt="3" custLinFactNeighborX="465">
        <dgm:presLayoutVars>
          <dgm:chMax val="1"/>
          <dgm:chPref val="1"/>
        </dgm:presLayoutVars>
      </dgm:prSet>
      <dgm:spPr/>
    </dgm:pt>
    <dgm:pt modelId="{FD1EED9C-83D3-41AD-A09B-D3B36354168F}" type="pres">
      <dgm:prSet presAssocID="{5B62599A-5C9B-48E7-896E-EA782AC60C8B}" presName="sibTrans" presStyleCnt="0"/>
      <dgm:spPr/>
    </dgm:pt>
    <dgm:pt modelId="{C998AB0A-577D-44AA-A068-F634DDE7BD47}" type="pres">
      <dgm:prSet presAssocID="{49225C73-1633-42F1-AB3B-7CB183E5F8B8}" presName="compNode" presStyleCnt="0"/>
      <dgm:spPr/>
    </dgm:pt>
    <dgm:pt modelId="{BCD8CDD9-0C56-4401-ADB1-8B48DAB2C96F}" type="pres">
      <dgm:prSet presAssocID="{49225C73-1633-42F1-AB3B-7CB183E5F8B8}" presName="iconBgRect" presStyleLbl="bgShp" presStyleIdx="1" presStyleCnt="3"/>
      <dgm:spPr/>
    </dgm:pt>
    <dgm:pt modelId="{DB4CA7C4-FCA1-4127-B20A-2A5C031A3CF4}" type="pres">
      <dgm:prSet presAssocID="{49225C73-1633-42F1-AB3B-7CB183E5F8B8}" presName="iconRect" presStyleLbl="node1" presStyleIdx="1" presStyleCnt="3"/>
      <dgm:spPr>
        <a:blipFill rotWithShape="1">
          <a:blip xmlns:r="http://schemas.openxmlformats.org/officeDocument/2006/relationships" r:embed="rId2"/>
          <a:srcRect/>
          <a:stretch>
            <a:fillRect l="-39000" r="-39000"/>
          </a:stretch>
        </a:blipFill>
        <a:ln>
          <a:noFill/>
        </a:ln>
      </dgm:spPr>
      <dgm:extLst>
        <a:ext uri="{E40237B7-FDA0-4F09-8148-C483321AD2D9}">
          <dgm14:cNvPr xmlns:dgm14="http://schemas.microsoft.com/office/drawing/2010/diagram" id="0" name="" descr="Presentation with bar chart"/>
        </a:ext>
      </dgm:extLst>
    </dgm:pt>
    <dgm:pt modelId="{9B0C8FBF-0BDD-48A5-967E-F3FE71659F6A}" type="pres">
      <dgm:prSet presAssocID="{49225C73-1633-42F1-AB3B-7CB183E5F8B8}" presName="spaceRect" presStyleCnt="0"/>
      <dgm:spPr/>
    </dgm:pt>
    <dgm:pt modelId="{7E6FE37A-5DB0-4899-9FCB-0CE39BC185F8}" type="pres">
      <dgm:prSet presAssocID="{49225C73-1633-42F1-AB3B-7CB183E5F8B8}" presName="textRect" presStyleLbl="revTx" presStyleIdx="1" presStyleCnt="3">
        <dgm:presLayoutVars>
          <dgm:chMax val="1"/>
          <dgm:chPref val="1"/>
        </dgm:presLayoutVars>
      </dgm:prSet>
      <dgm:spPr/>
    </dgm:pt>
    <dgm:pt modelId="{5A266296-0042-402F-92EF-D59AB148E92E}" type="pres">
      <dgm:prSet presAssocID="{9646853A-8964-4519-A5B1-0B7D18B2983D}" presName="sibTrans" presStyleCnt="0"/>
      <dgm:spPr/>
    </dgm:pt>
    <dgm:pt modelId="{ECFA770B-DE2C-4683-A038-58D0FE44BC27}" type="pres">
      <dgm:prSet presAssocID="{1C383F32-22E8-4F62-A3E0-BDC3D5F48992}" presName="compNode" presStyleCnt="0"/>
      <dgm:spPr/>
    </dgm:pt>
    <dgm:pt modelId="{FF93E135-77D6-48A0-8871-9BC93D705D06}" type="pres">
      <dgm:prSet presAssocID="{1C383F32-22E8-4F62-A3E0-BDC3D5F48992}" presName="iconBgRect" presStyleLbl="bgShp" presStyleIdx="2" presStyleCnt="3"/>
      <dgm:spPr/>
    </dgm:pt>
    <dgm:pt modelId="{39509775-983E-4110-B989-EE2CD6514BE0}" type="pres">
      <dgm:prSet presAssocID="{1C383F32-22E8-4F62-A3E0-BDC3D5F48992}" presName="iconRect" presStyleLbl="node1" presStyleIdx="2" presStyleCnt="3" custScaleX="105795" custScaleY="123765"/>
      <dgm:spPr>
        <a:blipFill rotWithShape="1">
          <a:blip xmlns:r="http://schemas.openxmlformats.org/officeDocument/2006/relationships" r:embed="rId3"/>
          <a:srcRect/>
          <a:stretch>
            <a:fillRect l="-50000" r="-50000"/>
          </a:stretch>
        </a:blipFill>
        <a:ln>
          <a:noFill/>
        </a:ln>
      </dgm:spPr>
    </dgm:pt>
    <dgm:pt modelId="{493B43B2-705C-4AE5-8A77-D8DEEDA1B5CF}" type="pres">
      <dgm:prSet presAssocID="{1C383F32-22E8-4F62-A3E0-BDC3D5F48992}" presName="spaceRect" presStyleCnt="0"/>
      <dgm:spPr/>
    </dgm:pt>
    <dgm:pt modelId="{1AEDC777-00B3-41D7-9AE1-23D741E941C3}" type="pres">
      <dgm:prSet presAssocID="{1C383F32-22E8-4F62-A3E0-BDC3D5F48992}" presName="textRect" presStyleLbl="revTx" presStyleIdx="2" presStyleCnt="3">
        <dgm:presLayoutVars>
          <dgm:chMax val="1"/>
          <dgm:chPref val="1"/>
        </dgm:presLayoutVars>
      </dgm:prSet>
      <dgm:spPr/>
    </dgm:pt>
  </dgm:ptLst>
  <dgm:cxnLst>
    <dgm:cxn modelId="{A9154303-8225-4248-91DC-1B0156A35F07}" srcId="{01A66772-F185-4D58-B8BB-E9370D7A7A2B}" destId="{49225C73-1633-42F1-AB3B-7CB183E5F8B8}" srcOrd="1" destOrd="0" parTransId="{1A0E2090-1D4F-438A-8766-B6030CE01ADD}" sibTransId="{9646853A-8964-4519-A5B1-0B7D18B2983D}"/>
    <dgm:cxn modelId="{7A710F69-5154-4855-ACF5-BC7C1BF85A80}" type="presOf" srcId="{49225C73-1633-42F1-AB3B-7CB183E5F8B8}" destId="{7E6FE37A-5DB0-4899-9FCB-0CE39BC185F8}" srcOrd="0" destOrd="0" presId="urn:microsoft.com/office/officeart/2018/5/layout/IconCircleLabelList"/>
    <dgm:cxn modelId="{C7AD8469-3C68-4AF9-AB82-79B0043AA120}" srcId="{01A66772-F185-4D58-B8BB-E9370D7A7A2B}" destId="{40FC4FFE-8987-4A26-B7F4-8A516F18ADAE}" srcOrd="0" destOrd="0" parTransId="{CAD7EF86-FB23-41F6-BF42-040B36DEFDB1}" sibTransId="{5B62599A-5C9B-48E7-896E-EA782AC60C8B}"/>
    <dgm:cxn modelId="{676D3A6A-6EA7-4483-BB12-0BD4A7D7AF9D}" type="presOf" srcId="{01A66772-F185-4D58-B8BB-E9370D7A7A2B}" destId="{50B3CE7C-E10B-4E23-BD93-03664997C932}" srcOrd="0" destOrd="0" presId="urn:microsoft.com/office/officeart/2018/5/layout/IconCircleLabelList"/>
    <dgm:cxn modelId="{1496FC70-DB8B-48D4-98DE-DD2856E389EE}" type="presOf" srcId="{1C383F32-22E8-4F62-A3E0-BDC3D5F48992}" destId="{1AEDC777-00B3-41D7-9AE1-23D741E941C3}" srcOrd="0" destOrd="0" presId="urn:microsoft.com/office/officeart/2018/5/layout/IconCircleLabelList"/>
    <dgm:cxn modelId="{C4CCE57E-E871-46D6-BAD5-880252C95D22}" srcId="{01A66772-F185-4D58-B8BB-E9370D7A7A2B}" destId="{1C383F32-22E8-4F62-A3E0-BDC3D5F48992}" srcOrd="2" destOrd="0" parTransId="{A7920A2F-3244-4159-AF04-6A1D38B7B317}" sibTransId="{8500F72A-2C6D-4FDF-9C1D-CA691380EB0B}"/>
    <dgm:cxn modelId="{355227E3-55E0-4343-BC8D-FC0EB1694F48}" type="presOf" srcId="{40FC4FFE-8987-4A26-B7F4-8A516F18ADAE}" destId="{127117FB-F8A7-4A20-A8A7-EC686DDC76D0}" srcOrd="0" destOrd="0" presId="urn:microsoft.com/office/officeart/2018/5/layout/IconCircleLabelList"/>
    <dgm:cxn modelId="{555498CB-3ED1-404E-A25F-EB243EFC5FB1}" type="presParOf" srcId="{50B3CE7C-E10B-4E23-BD93-03664997C932}" destId="{DE9CE479-E4AE-4283-AEF1-10C1535B4324}" srcOrd="0" destOrd="0" presId="urn:microsoft.com/office/officeart/2018/5/layout/IconCircleLabelList"/>
    <dgm:cxn modelId="{11F12D49-CD08-4D50-BD13-3ECBC3A476A4}" type="presParOf" srcId="{DE9CE479-E4AE-4283-AEF1-10C1535B4324}" destId="{B59FCF02-CAD2-4D6F-9542-AD86711168CA}" srcOrd="0" destOrd="0" presId="urn:microsoft.com/office/officeart/2018/5/layout/IconCircleLabelList"/>
    <dgm:cxn modelId="{F443A659-540B-487B-97F9-49219CF60D6B}" type="presParOf" srcId="{DE9CE479-E4AE-4283-AEF1-10C1535B4324}" destId="{7C175B98-93F4-4D7C-BB95-1514AB879CD5}" srcOrd="1" destOrd="0" presId="urn:microsoft.com/office/officeart/2018/5/layout/IconCircleLabelList"/>
    <dgm:cxn modelId="{A503D7AB-7D64-4163-93B5-1CEEDAE81823}" type="presParOf" srcId="{DE9CE479-E4AE-4283-AEF1-10C1535B4324}" destId="{677A3090-5F01-43FD-9FA6-C0420AD80FD6}" srcOrd="2" destOrd="0" presId="urn:microsoft.com/office/officeart/2018/5/layout/IconCircleLabelList"/>
    <dgm:cxn modelId="{780188ED-7DCE-45BB-B6AF-91BE48969612}" type="presParOf" srcId="{DE9CE479-E4AE-4283-AEF1-10C1535B4324}" destId="{127117FB-F8A7-4A20-A8A7-EC686DDC76D0}" srcOrd="3" destOrd="0" presId="urn:microsoft.com/office/officeart/2018/5/layout/IconCircleLabelList"/>
    <dgm:cxn modelId="{155719F8-A89B-4E96-BC49-C48BC717F480}" type="presParOf" srcId="{50B3CE7C-E10B-4E23-BD93-03664997C932}" destId="{FD1EED9C-83D3-41AD-A09B-D3B36354168F}" srcOrd="1" destOrd="0" presId="urn:microsoft.com/office/officeart/2018/5/layout/IconCircleLabelList"/>
    <dgm:cxn modelId="{2772E199-56B0-4310-A55E-67D00CA3E59E}" type="presParOf" srcId="{50B3CE7C-E10B-4E23-BD93-03664997C932}" destId="{C998AB0A-577D-44AA-A068-F634DDE7BD47}" srcOrd="2" destOrd="0" presId="urn:microsoft.com/office/officeart/2018/5/layout/IconCircleLabelList"/>
    <dgm:cxn modelId="{4E351D18-D97F-4B92-A608-2E9600B91C28}" type="presParOf" srcId="{C998AB0A-577D-44AA-A068-F634DDE7BD47}" destId="{BCD8CDD9-0C56-4401-ADB1-8B48DAB2C96F}" srcOrd="0" destOrd="0" presId="urn:microsoft.com/office/officeart/2018/5/layout/IconCircleLabelList"/>
    <dgm:cxn modelId="{B3DC724C-4569-4E9D-BD5A-49E4CD991FD0}" type="presParOf" srcId="{C998AB0A-577D-44AA-A068-F634DDE7BD47}" destId="{DB4CA7C4-FCA1-4127-B20A-2A5C031A3CF4}" srcOrd="1" destOrd="0" presId="urn:microsoft.com/office/officeart/2018/5/layout/IconCircleLabelList"/>
    <dgm:cxn modelId="{AD1AB552-CCE0-4911-BB9E-5D4A60B21F4F}" type="presParOf" srcId="{C998AB0A-577D-44AA-A068-F634DDE7BD47}" destId="{9B0C8FBF-0BDD-48A5-967E-F3FE71659F6A}" srcOrd="2" destOrd="0" presId="urn:microsoft.com/office/officeart/2018/5/layout/IconCircleLabelList"/>
    <dgm:cxn modelId="{8558F796-2D01-40FE-A21A-7530EEBC3BC3}" type="presParOf" srcId="{C998AB0A-577D-44AA-A068-F634DDE7BD47}" destId="{7E6FE37A-5DB0-4899-9FCB-0CE39BC185F8}" srcOrd="3" destOrd="0" presId="urn:microsoft.com/office/officeart/2018/5/layout/IconCircleLabelList"/>
    <dgm:cxn modelId="{1532E2BE-82E9-40A4-A6F7-40B60FC879AE}" type="presParOf" srcId="{50B3CE7C-E10B-4E23-BD93-03664997C932}" destId="{5A266296-0042-402F-92EF-D59AB148E92E}" srcOrd="3" destOrd="0" presId="urn:microsoft.com/office/officeart/2018/5/layout/IconCircleLabelList"/>
    <dgm:cxn modelId="{3A7F4DB9-1469-4F58-B633-24B7EEE084D1}" type="presParOf" srcId="{50B3CE7C-E10B-4E23-BD93-03664997C932}" destId="{ECFA770B-DE2C-4683-A038-58D0FE44BC27}" srcOrd="4" destOrd="0" presId="urn:microsoft.com/office/officeart/2018/5/layout/IconCircleLabelList"/>
    <dgm:cxn modelId="{91311827-CDAC-4BA8-B4A3-117AFD1CEE2D}" type="presParOf" srcId="{ECFA770B-DE2C-4683-A038-58D0FE44BC27}" destId="{FF93E135-77D6-48A0-8871-9BC93D705D06}" srcOrd="0" destOrd="0" presId="urn:microsoft.com/office/officeart/2018/5/layout/IconCircleLabelList"/>
    <dgm:cxn modelId="{83B7CA40-11B7-4507-8422-A40F02D469B2}" type="presParOf" srcId="{ECFA770B-DE2C-4683-A038-58D0FE44BC27}" destId="{39509775-983E-4110-B989-EE2CD6514BE0}" srcOrd="1" destOrd="0" presId="urn:microsoft.com/office/officeart/2018/5/layout/IconCircleLabelList"/>
    <dgm:cxn modelId="{A44BB251-01EB-4DEF-A28C-6D495183E4DC}" type="presParOf" srcId="{ECFA770B-DE2C-4683-A038-58D0FE44BC27}" destId="{493B43B2-705C-4AE5-8A77-D8DEEDA1B5CF}" srcOrd="2" destOrd="0" presId="urn:microsoft.com/office/officeart/2018/5/layout/IconCircleLabelList"/>
    <dgm:cxn modelId="{1EFA52DF-3C80-4DAA-BED6-AFE2F81796B2}" type="presParOf" srcId="{ECFA770B-DE2C-4683-A038-58D0FE44BC27}" destId="{1AEDC777-00B3-41D7-9AE1-23D741E941C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DF50109-008D-4D0F-A4EA-965F56724FEE}"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81AEDEFA-EAA6-44E1-9A12-EE7820019802}">
      <dgm:prSet/>
      <dgm:spPr/>
      <dgm:t>
        <a:bodyPr/>
        <a:lstStyle/>
        <a:p>
          <a:r>
            <a:rPr lang="es-MX"/>
            <a:t>La conducta del disciplinable será ilícita, cuando afecte sustancialmente el deber funcional sin justificación alguna.(Modificado por el artículo 2 de la Ley 2094 de 2021)</a:t>
          </a:r>
          <a:endParaRPr lang="en-US"/>
        </a:p>
      </dgm:t>
    </dgm:pt>
    <dgm:pt modelId="{91DABF13-60D7-4F4A-8D3B-0EC38ABC5D36}" type="parTrans" cxnId="{98E1134D-CC8F-4D76-9861-05F9D42CD92A}">
      <dgm:prSet/>
      <dgm:spPr/>
      <dgm:t>
        <a:bodyPr/>
        <a:lstStyle/>
        <a:p>
          <a:endParaRPr lang="en-US"/>
        </a:p>
      </dgm:t>
    </dgm:pt>
    <dgm:pt modelId="{A5A0B409-3BD5-442B-9C9E-286A443D8FF6}" type="sibTrans" cxnId="{98E1134D-CC8F-4D76-9861-05F9D42CD92A}">
      <dgm:prSet/>
      <dgm:spPr/>
      <dgm:t>
        <a:bodyPr/>
        <a:lstStyle/>
        <a:p>
          <a:endParaRPr lang="en-US"/>
        </a:p>
      </dgm:t>
    </dgm:pt>
    <dgm:pt modelId="{BA988DEF-71C0-4C93-A49F-3B5EB45757A1}">
      <dgm:prSet/>
      <dgm:spPr/>
      <dgm:t>
        <a:bodyPr/>
        <a:lstStyle/>
        <a:p>
          <a:r>
            <a:rPr lang="es-MX"/>
            <a:t>Es un elemento de la falta disciplinaria que se supera en el momento en el que se afecta o trasgrede un deber funcional de forma sustancial; esto es, en detrimento de la garantía de la función que se ejerce y de los principios que le son propios a esta.</a:t>
          </a:r>
          <a:endParaRPr lang="en-US"/>
        </a:p>
      </dgm:t>
    </dgm:pt>
    <dgm:pt modelId="{36D71B94-CF45-4075-A3CE-A214B08B987B}" type="parTrans" cxnId="{AF422B15-F0BC-425B-BEEA-DF2FF6350D1A}">
      <dgm:prSet/>
      <dgm:spPr/>
      <dgm:t>
        <a:bodyPr/>
        <a:lstStyle/>
        <a:p>
          <a:endParaRPr lang="en-US"/>
        </a:p>
      </dgm:t>
    </dgm:pt>
    <dgm:pt modelId="{A19596E9-807E-4488-93B0-651761B53A38}" type="sibTrans" cxnId="{AF422B15-F0BC-425B-BEEA-DF2FF6350D1A}">
      <dgm:prSet/>
      <dgm:spPr/>
      <dgm:t>
        <a:bodyPr/>
        <a:lstStyle/>
        <a:p>
          <a:endParaRPr lang="en-US"/>
        </a:p>
      </dgm:t>
    </dgm:pt>
    <dgm:pt modelId="{6ED51B21-06AD-497C-8D9B-22222F1BE3A8}" type="pres">
      <dgm:prSet presAssocID="{9DF50109-008D-4D0F-A4EA-965F56724FEE}" presName="hierChild1" presStyleCnt="0">
        <dgm:presLayoutVars>
          <dgm:chPref val="1"/>
          <dgm:dir/>
          <dgm:animOne val="branch"/>
          <dgm:animLvl val="lvl"/>
          <dgm:resizeHandles/>
        </dgm:presLayoutVars>
      </dgm:prSet>
      <dgm:spPr/>
    </dgm:pt>
    <dgm:pt modelId="{1707593A-703F-4FC0-BA15-895AE6884F06}" type="pres">
      <dgm:prSet presAssocID="{81AEDEFA-EAA6-44E1-9A12-EE7820019802}" presName="hierRoot1" presStyleCnt="0"/>
      <dgm:spPr/>
    </dgm:pt>
    <dgm:pt modelId="{4847E75B-3FBD-42C4-A1E5-083E21076E88}" type="pres">
      <dgm:prSet presAssocID="{81AEDEFA-EAA6-44E1-9A12-EE7820019802}" presName="composite" presStyleCnt="0"/>
      <dgm:spPr/>
    </dgm:pt>
    <dgm:pt modelId="{30D9AEED-D4B7-48AB-8A8A-0022DAF72BAB}" type="pres">
      <dgm:prSet presAssocID="{81AEDEFA-EAA6-44E1-9A12-EE7820019802}" presName="background" presStyleLbl="node0" presStyleIdx="0" presStyleCnt="2"/>
      <dgm:spPr/>
    </dgm:pt>
    <dgm:pt modelId="{ACA0A87D-8526-446C-AC10-EAA9C84CF361}" type="pres">
      <dgm:prSet presAssocID="{81AEDEFA-EAA6-44E1-9A12-EE7820019802}" presName="text" presStyleLbl="fgAcc0" presStyleIdx="0" presStyleCnt="2">
        <dgm:presLayoutVars>
          <dgm:chPref val="3"/>
        </dgm:presLayoutVars>
      </dgm:prSet>
      <dgm:spPr/>
    </dgm:pt>
    <dgm:pt modelId="{55C90183-F181-4E98-94F5-2CA9C76F5407}" type="pres">
      <dgm:prSet presAssocID="{81AEDEFA-EAA6-44E1-9A12-EE7820019802}" presName="hierChild2" presStyleCnt="0"/>
      <dgm:spPr/>
    </dgm:pt>
    <dgm:pt modelId="{E45DAADD-A412-49FE-84EB-3C84291ACAE7}" type="pres">
      <dgm:prSet presAssocID="{BA988DEF-71C0-4C93-A49F-3B5EB45757A1}" presName="hierRoot1" presStyleCnt="0"/>
      <dgm:spPr/>
    </dgm:pt>
    <dgm:pt modelId="{F7F63B22-0955-427D-9F06-678184D36985}" type="pres">
      <dgm:prSet presAssocID="{BA988DEF-71C0-4C93-A49F-3B5EB45757A1}" presName="composite" presStyleCnt="0"/>
      <dgm:spPr/>
    </dgm:pt>
    <dgm:pt modelId="{1C989188-C0C1-46DB-95A0-48D7918F1994}" type="pres">
      <dgm:prSet presAssocID="{BA988DEF-71C0-4C93-A49F-3B5EB45757A1}" presName="background" presStyleLbl="node0" presStyleIdx="1" presStyleCnt="2"/>
      <dgm:spPr/>
    </dgm:pt>
    <dgm:pt modelId="{01F11B9D-099C-455E-83C5-243AEA2A26DE}" type="pres">
      <dgm:prSet presAssocID="{BA988DEF-71C0-4C93-A49F-3B5EB45757A1}" presName="text" presStyleLbl="fgAcc0" presStyleIdx="1" presStyleCnt="2">
        <dgm:presLayoutVars>
          <dgm:chPref val="3"/>
        </dgm:presLayoutVars>
      </dgm:prSet>
      <dgm:spPr/>
    </dgm:pt>
    <dgm:pt modelId="{9D1C4992-C80E-4593-9715-107D39679242}" type="pres">
      <dgm:prSet presAssocID="{BA988DEF-71C0-4C93-A49F-3B5EB45757A1}" presName="hierChild2" presStyleCnt="0"/>
      <dgm:spPr/>
    </dgm:pt>
  </dgm:ptLst>
  <dgm:cxnLst>
    <dgm:cxn modelId="{AF422B15-F0BC-425B-BEEA-DF2FF6350D1A}" srcId="{9DF50109-008D-4D0F-A4EA-965F56724FEE}" destId="{BA988DEF-71C0-4C93-A49F-3B5EB45757A1}" srcOrd="1" destOrd="0" parTransId="{36D71B94-CF45-4075-A3CE-A214B08B987B}" sibTransId="{A19596E9-807E-4488-93B0-651761B53A38}"/>
    <dgm:cxn modelId="{709E2C62-A3CD-451B-8F54-3EBBD63065B1}" type="presOf" srcId="{9DF50109-008D-4D0F-A4EA-965F56724FEE}" destId="{6ED51B21-06AD-497C-8D9B-22222F1BE3A8}" srcOrd="0" destOrd="0" presId="urn:microsoft.com/office/officeart/2005/8/layout/hierarchy1"/>
    <dgm:cxn modelId="{98E1134D-CC8F-4D76-9861-05F9D42CD92A}" srcId="{9DF50109-008D-4D0F-A4EA-965F56724FEE}" destId="{81AEDEFA-EAA6-44E1-9A12-EE7820019802}" srcOrd="0" destOrd="0" parTransId="{91DABF13-60D7-4F4A-8D3B-0EC38ABC5D36}" sibTransId="{A5A0B409-3BD5-442B-9C9E-286A443D8FF6}"/>
    <dgm:cxn modelId="{D5A3D0CF-ACFF-4609-90F8-61EB288DF873}" type="presOf" srcId="{BA988DEF-71C0-4C93-A49F-3B5EB45757A1}" destId="{01F11B9D-099C-455E-83C5-243AEA2A26DE}" srcOrd="0" destOrd="0" presId="urn:microsoft.com/office/officeart/2005/8/layout/hierarchy1"/>
    <dgm:cxn modelId="{DE9A48E2-953B-4612-9FFB-1CA2E55A00DF}" type="presOf" srcId="{81AEDEFA-EAA6-44E1-9A12-EE7820019802}" destId="{ACA0A87D-8526-446C-AC10-EAA9C84CF361}" srcOrd="0" destOrd="0" presId="urn:microsoft.com/office/officeart/2005/8/layout/hierarchy1"/>
    <dgm:cxn modelId="{D3E61FEF-D170-4668-8830-B504E7B078DA}" type="presParOf" srcId="{6ED51B21-06AD-497C-8D9B-22222F1BE3A8}" destId="{1707593A-703F-4FC0-BA15-895AE6884F06}" srcOrd="0" destOrd="0" presId="urn:microsoft.com/office/officeart/2005/8/layout/hierarchy1"/>
    <dgm:cxn modelId="{823DED2C-AAB7-4652-A50F-FA8C670C6741}" type="presParOf" srcId="{1707593A-703F-4FC0-BA15-895AE6884F06}" destId="{4847E75B-3FBD-42C4-A1E5-083E21076E88}" srcOrd="0" destOrd="0" presId="urn:microsoft.com/office/officeart/2005/8/layout/hierarchy1"/>
    <dgm:cxn modelId="{F2EBF649-F281-498D-AF87-A4550DABBBBC}" type="presParOf" srcId="{4847E75B-3FBD-42C4-A1E5-083E21076E88}" destId="{30D9AEED-D4B7-48AB-8A8A-0022DAF72BAB}" srcOrd="0" destOrd="0" presId="urn:microsoft.com/office/officeart/2005/8/layout/hierarchy1"/>
    <dgm:cxn modelId="{C1F83332-8BD6-45A3-8098-B1DCBE1F0D4A}" type="presParOf" srcId="{4847E75B-3FBD-42C4-A1E5-083E21076E88}" destId="{ACA0A87D-8526-446C-AC10-EAA9C84CF361}" srcOrd="1" destOrd="0" presId="urn:microsoft.com/office/officeart/2005/8/layout/hierarchy1"/>
    <dgm:cxn modelId="{705D0F26-05D6-4138-A787-7CF45086C544}" type="presParOf" srcId="{1707593A-703F-4FC0-BA15-895AE6884F06}" destId="{55C90183-F181-4E98-94F5-2CA9C76F5407}" srcOrd="1" destOrd="0" presId="urn:microsoft.com/office/officeart/2005/8/layout/hierarchy1"/>
    <dgm:cxn modelId="{01E7E598-577D-4E7A-9239-A059999EDAA7}" type="presParOf" srcId="{6ED51B21-06AD-497C-8D9B-22222F1BE3A8}" destId="{E45DAADD-A412-49FE-84EB-3C84291ACAE7}" srcOrd="1" destOrd="0" presId="urn:microsoft.com/office/officeart/2005/8/layout/hierarchy1"/>
    <dgm:cxn modelId="{F68C9381-1F58-4DDB-9329-4CDA585A8B2E}" type="presParOf" srcId="{E45DAADD-A412-49FE-84EB-3C84291ACAE7}" destId="{F7F63B22-0955-427D-9F06-678184D36985}" srcOrd="0" destOrd="0" presId="urn:microsoft.com/office/officeart/2005/8/layout/hierarchy1"/>
    <dgm:cxn modelId="{D936867A-5F4E-4AC3-97CE-15B1433C9CD3}" type="presParOf" srcId="{F7F63B22-0955-427D-9F06-678184D36985}" destId="{1C989188-C0C1-46DB-95A0-48D7918F1994}" srcOrd="0" destOrd="0" presId="urn:microsoft.com/office/officeart/2005/8/layout/hierarchy1"/>
    <dgm:cxn modelId="{CF855B15-87F8-42FC-98DC-110F3D9B00B6}" type="presParOf" srcId="{F7F63B22-0955-427D-9F06-678184D36985}" destId="{01F11B9D-099C-455E-83C5-243AEA2A26DE}" srcOrd="1" destOrd="0" presId="urn:microsoft.com/office/officeart/2005/8/layout/hierarchy1"/>
    <dgm:cxn modelId="{38DA6526-9110-4BE2-8B36-D6A27FE561A7}" type="presParOf" srcId="{E45DAADD-A412-49FE-84EB-3C84291ACAE7}" destId="{9D1C4992-C80E-4593-9715-107D3967924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1159249-9D4D-43C0-8DC2-52B1A60CCAC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2161409B-4263-43B3-B783-E7DE94706BCC}">
      <dgm:prSet/>
      <dgm:spPr/>
      <dgm:t>
        <a:bodyPr/>
        <a:lstStyle/>
        <a:p>
          <a:r>
            <a:rPr lang="es-MX" b="1"/>
            <a:t>CULPA</a:t>
          </a:r>
          <a:r>
            <a:rPr lang="es-MX"/>
            <a:t>: Infracción al deber objetivo del cuidado funcional </a:t>
          </a:r>
          <a:endParaRPr lang="en-US"/>
        </a:p>
      </dgm:t>
    </dgm:pt>
    <dgm:pt modelId="{1463684A-A667-426C-8294-4216FEA9DC78}" type="parTrans" cxnId="{E741D444-04DE-4966-9517-8A1D5430E91C}">
      <dgm:prSet/>
      <dgm:spPr/>
      <dgm:t>
        <a:bodyPr/>
        <a:lstStyle/>
        <a:p>
          <a:endParaRPr lang="en-US"/>
        </a:p>
      </dgm:t>
    </dgm:pt>
    <dgm:pt modelId="{B7DA5E1A-9C7D-4A1C-908E-A23D833D250F}" type="sibTrans" cxnId="{E741D444-04DE-4966-9517-8A1D5430E91C}">
      <dgm:prSet/>
      <dgm:spPr/>
      <dgm:t>
        <a:bodyPr/>
        <a:lstStyle/>
        <a:p>
          <a:endParaRPr lang="en-US"/>
        </a:p>
      </dgm:t>
    </dgm:pt>
    <dgm:pt modelId="{86C5E322-96A8-4FF9-9748-69B6509027A2}">
      <dgm:prSet/>
      <dgm:spPr/>
      <dgm:t>
        <a:bodyPr/>
        <a:lstStyle/>
        <a:p>
          <a:r>
            <a:rPr lang="es-MX" b="1"/>
            <a:t>Gravísima: </a:t>
          </a:r>
          <a:r>
            <a:rPr lang="es-MX"/>
            <a:t>ignorancia supina, desatención elemental, Violación manifiesta de reglas de obligatorio cumplimiento</a:t>
          </a:r>
          <a:endParaRPr lang="en-US"/>
        </a:p>
      </dgm:t>
    </dgm:pt>
    <dgm:pt modelId="{17B333B4-07AD-4F1A-986A-170EA219BED2}" type="parTrans" cxnId="{A05A5FA8-9E08-44C5-8E11-A8D8328E065C}">
      <dgm:prSet/>
      <dgm:spPr/>
      <dgm:t>
        <a:bodyPr/>
        <a:lstStyle/>
        <a:p>
          <a:endParaRPr lang="en-US"/>
        </a:p>
      </dgm:t>
    </dgm:pt>
    <dgm:pt modelId="{F7104280-68F0-4D9F-B4FA-0F93801398AB}" type="sibTrans" cxnId="{A05A5FA8-9E08-44C5-8E11-A8D8328E065C}">
      <dgm:prSet/>
      <dgm:spPr/>
      <dgm:t>
        <a:bodyPr/>
        <a:lstStyle/>
        <a:p>
          <a:endParaRPr lang="en-US"/>
        </a:p>
      </dgm:t>
    </dgm:pt>
    <dgm:pt modelId="{E4CE2217-5854-41E4-973B-3FFAE1274D22}">
      <dgm:prSet/>
      <dgm:spPr/>
      <dgm:t>
        <a:bodyPr/>
        <a:lstStyle/>
        <a:p>
          <a:r>
            <a:rPr lang="es-MX" b="1"/>
            <a:t>Grave: </a:t>
          </a:r>
          <a:r>
            <a:rPr lang="es-MX"/>
            <a:t>Cuando incurre en falta disciplinaria por inobservancia del cuidado necesario que cualquier persona del común imprime a sus actuaciones.</a:t>
          </a:r>
          <a:endParaRPr lang="en-US"/>
        </a:p>
      </dgm:t>
    </dgm:pt>
    <dgm:pt modelId="{32C8ED33-5DA2-4179-BF6E-C418EF499416}" type="parTrans" cxnId="{772D566B-AE7B-4673-BB3C-6E70FC325704}">
      <dgm:prSet/>
      <dgm:spPr/>
      <dgm:t>
        <a:bodyPr/>
        <a:lstStyle/>
        <a:p>
          <a:endParaRPr lang="en-US"/>
        </a:p>
      </dgm:t>
    </dgm:pt>
    <dgm:pt modelId="{B2EAE1CC-5ABB-4D6E-9B86-CB62F0C5599F}" type="sibTrans" cxnId="{772D566B-AE7B-4673-BB3C-6E70FC325704}">
      <dgm:prSet/>
      <dgm:spPr/>
      <dgm:t>
        <a:bodyPr/>
        <a:lstStyle/>
        <a:p>
          <a:endParaRPr lang="en-US"/>
        </a:p>
      </dgm:t>
    </dgm:pt>
    <dgm:pt modelId="{3D886EAA-0F0C-4B84-8F52-B4182A0A19E5}">
      <dgm:prSet/>
      <dgm:spPr/>
      <dgm:t>
        <a:bodyPr/>
        <a:lstStyle/>
        <a:p>
          <a:r>
            <a:rPr lang="es-MX" b="1"/>
            <a:t>Leve: </a:t>
          </a:r>
          <a:r>
            <a:rPr lang="es-MX"/>
            <a:t>No es sancionable</a:t>
          </a:r>
          <a:r>
            <a:rPr lang="es-MX" b="1"/>
            <a:t> </a:t>
          </a:r>
          <a:endParaRPr lang="en-US"/>
        </a:p>
      </dgm:t>
    </dgm:pt>
    <dgm:pt modelId="{E9406B01-F4FA-4A0C-A5CC-3E3C53BDD876}" type="parTrans" cxnId="{1DDA05B2-AAD6-4A4A-BBAC-A7098C163D2B}">
      <dgm:prSet/>
      <dgm:spPr/>
      <dgm:t>
        <a:bodyPr/>
        <a:lstStyle/>
        <a:p>
          <a:endParaRPr lang="en-US"/>
        </a:p>
      </dgm:t>
    </dgm:pt>
    <dgm:pt modelId="{294FAD17-9F35-4136-B65D-F05F41DBAE0C}" type="sibTrans" cxnId="{1DDA05B2-AAD6-4A4A-BBAC-A7098C163D2B}">
      <dgm:prSet/>
      <dgm:spPr/>
      <dgm:t>
        <a:bodyPr/>
        <a:lstStyle/>
        <a:p>
          <a:endParaRPr lang="en-US"/>
        </a:p>
      </dgm:t>
    </dgm:pt>
    <dgm:pt modelId="{2226BA62-A572-4512-9A84-F4BB157559D1}" type="pres">
      <dgm:prSet presAssocID="{41159249-9D4D-43C0-8DC2-52B1A60CCAC9}" presName="linear" presStyleCnt="0">
        <dgm:presLayoutVars>
          <dgm:animLvl val="lvl"/>
          <dgm:resizeHandles val="exact"/>
        </dgm:presLayoutVars>
      </dgm:prSet>
      <dgm:spPr/>
    </dgm:pt>
    <dgm:pt modelId="{43DF1621-0357-459F-8A94-AD3D6A6E6A1F}" type="pres">
      <dgm:prSet presAssocID="{2161409B-4263-43B3-B783-E7DE94706BCC}" presName="parentText" presStyleLbl="node1" presStyleIdx="0" presStyleCnt="4">
        <dgm:presLayoutVars>
          <dgm:chMax val="0"/>
          <dgm:bulletEnabled val="1"/>
        </dgm:presLayoutVars>
      </dgm:prSet>
      <dgm:spPr/>
    </dgm:pt>
    <dgm:pt modelId="{16DD6F53-0116-429A-9401-A14E9C80F95E}" type="pres">
      <dgm:prSet presAssocID="{B7DA5E1A-9C7D-4A1C-908E-A23D833D250F}" presName="spacer" presStyleCnt="0"/>
      <dgm:spPr/>
    </dgm:pt>
    <dgm:pt modelId="{E27B39FA-9920-4713-87EC-87378609F071}" type="pres">
      <dgm:prSet presAssocID="{86C5E322-96A8-4FF9-9748-69B6509027A2}" presName="parentText" presStyleLbl="node1" presStyleIdx="1" presStyleCnt="4">
        <dgm:presLayoutVars>
          <dgm:chMax val="0"/>
          <dgm:bulletEnabled val="1"/>
        </dgm:presLayoutVars>
      </dgm:prSet>
      <dgm:spPr/>
    </dgm:pt>
    <dgm:pt modelId="{F04FC703-0F80-4163-A623-C67E410E7BBE}" type="pres">
      <dgm:prSet presAssocID="{F7104280-68F0-4D9F-B4FA-0F93801398AB}" presName="spacer" presStyleCnt="0"/>
      <dgm:spPr/>
    </dgm:pt>
    <dgm:pt modelId="{77377637-EAE7-4194-A7D6-DBF28C79B937}" type="pres">
      <dgm:prSet presAssocID="{E4CE2217-5854-41E4-973B-3FFAE1274D22}" presName="parentText" presStyleLbl="node1" presStyleIdx="2" presStyleCnt="4">
        <dgm:presLayoutVars>
          <dgm:chMax val="0"/>
          <dgm:bulletEnabled val="1"/>
        </dgm:presLayoutVars>
      </dgm:prSet>
      <dgm:spPr/>
    </dgm:pt>
    <dgm:pt modelId="{460EC064-E155-48C5-8B76-644F08CE3B68}" type="pres">
      <dgm:prSet presAssocID="{B2EAE1CC-5ABB-4D6E-9B86-CB62F0C5599F}" presName="spacer" presStyleCnt="0"/>
      <dgm:spPr/>
    </dgm:pt>
    <dgm:pt modelId="{37347287-FD7F-4BD6-A9DF-460FF49D7F1C}" type="pres">
      <dgm:prSet presAssocID="{3D886EAA-0F0C-4B84-8F52-B4182A0A19E5}" presName="parentText" presStyleLbl="node1" presStyleIdx="3" presStyleCnt="4">
        <dgm:presLayoutVars>
          <dgm:chMax val="0"/>
          <dgm:bulletEnabled val="1"/>
        </dgm:presLayoutVars>
      </dgm:prSet>
      <dgm:spPr/>
    </dgm:pt>
  </dgm:ptLst>
  <dgm:cxnLst>
    <dgm:cxn modelId="{E741D444-04DE-4966-9517-8A1D5430E91C}" srcId="{41159249-9D4D-43C0-8DC2-52B1A60CCAC9}" destId="{2161409B-4263-43B3-B783-E7DE94706BCC}" srcOrd="0" destOrd="0" parTransId="{1463684A-A667-426C-8294-4216FEA9DC78}" sibTransId="{B7DA5E1A-9C7D-4A1C-908E-A23D833D250F}"/>
    <dgm:cxn modelId="{4976D846-583D-47D6-9BF7-BE235CA11009}" type="presOf" srcId="{E4CE2217-5854-41E4-973B-3FFAE1274D22}" destId="{77377637-EAE7-4194-A7D6-DBF28C79B937}" srcOrd="0" destOrd="0" presId="urn:microsoft.com/office/officeart/2005/8/layout/vList2"/>
    <dgm:cxn modelId="{FCE7FB68-3E70-4156-B1BF-96CBEA495602}" type="presOf" srcId="{86C5E322-96A8-4FF9-9748-69B6509027A2}" destId="{E27B39FA-9920-4713-87EC-87378609F071}" srcOrd="0" destOrd="0" presId="urn:microsoft.com/office/officeart/2005/8/layout/vList2"/>
    <dgm:cxn modelId="{32CC6D4A-1678-431F-AF3C-42B771CFC76A}" type="presOf" srcId="{41159249-9D4D-43C0-8DC2-52B1A60CCAC9}" destId="{2226BA62-A572-4512-9A84-F4BB157559D1}" srcOrd="0" destOrd="0" presId="urn:microsoft.com/office/officeart/2005/8/layout/vList2"/>
    <dgm:cxn modelId="{772D566B-AE7B-4673-BB3C-6E70FC325704}" srcId="{41159249-9D4D-43C0-8DC2-52B1A60CCAC9}" destId="{E4CE2217-5854-41E4-973B-3FFAE1274D22}" srcOrd="2" destOrd="0" parTransId="{32C8ED33-5DA2-4179-BF6E-C418EF499416}" sibTransId="{B2EAE1CC-5ABB-4D6E-9B86-CB62F0C5599F}"/>
    <dgm:cxn modelId="{100C007B-CA99-4B1A-8B4A-093A51745959}" type="presOf" srcId="{2161409B-4263-43B3-B783-E7DE94706BCC}" destId="{43DF1621-0357-459F-8A94-AD3D6A6E6A1F}" srcOrd="0" destOrd="0" presId="urn:microsoft.com/office/officeart/2005/8/layout/vList2"/>
    <dgm:cxn modelId="{A05A5FA8-9E08-44C5-8E11-A8D8328E065C}" srcId="{41159249-9D4D-43C0-8DC2-52B1A60CCAC9}" destId="{86C5E322-96A8-4FF9-9748-69B6509027A2}" srcOrd="1" destOrd="0" parTransId="{17B333B4-07AD-4F1A-986A-170EA219BED2}" sibTransId="{F7104280-68F0-4D9F-B4FA-0F93801398AB}"/>
    <dgm:cxn modelId="{1DDA05B2-AAD6-4A4A-BBAC-A7098C163D2B}" srcId="{41159249-9D4D-43C0-8DC2-52B1A60CCAC9}" destId="{3D886EAA-0F0C-4B84-8F52-B4182A0A19E5}" srcOrd="3" destOrd="0" parTransId="{E9406B01-F4FA-4A0C-A5CC-3E3C53BDD876}" sibTransId="{294FAD17-9F35-4136-B65D-F05F41DBAE0C}"/>
    <dgm:cxn modelId="{F021B7B3-6B79-472B-BBE9-37AA2A87FB57}" type="presOf" srcId="{3D886EAA-0F0C-4B84-8F52-B4182A0A19E5}" destId="{37347287-FD7F-4BD6-A9DF-460FF49D7F1C}" srcOrd="0" destOrd="0" presId="urn:microsoft.com/office/officeart/2005/8/layout/vList2"/>
    <dgm:cxn modelId="{C3E00969-DC43-42C9-B25B-AB6D408515BE}" type="presParOf" srcId="{2226BA62-A572-4512-9A84-F4BB157559D1}" destId="{43DF1621-0357-459F-8A94-AD3D6A6E6A1F}" srcOrd="0" destOrd="0" presId="urn:microsoft.com/office/officeart/2005/8/layout/vList2"/>
    <dgm:cxn modelId="{787E050A-99EA-48EE-90C4-9524A79A4B77}" type="presParOf" srcId="{2226BA62-A572-4512-9A84-F4BB157559D1}" destId="{16DD6F53-0116-429A-9401-A14E9C80F95E}" srcOrd="1" destOrd="0" presId="urn:microsoft.com/office/officeart/2005/8/layout/vList2"/>
    <dgm:cxn modelId="{D5E3813B-341D-4A2D-8E7A-C8F49E72593F}" type="presParOf" srcId="{2226BA62-A572-4512-9A84-F4BB157559D1}" destId="{E27B39FA-9920-4713-87EC-87378609F071}" srcOrd="2" destOrd="0" presId="urn:microsoft.com/office/officeart/2005/8/layout/vList2"/>
    <dgm:cxn modelId="{77298734-3D3F-4903-BADD-494C166602C6}" type="presParOf" srcId="{2226BA62-A572-4512-9A84-F4BB157559D1}" destId="{F04FC703-0F80-4163-A623-C67E410E7BBE}" srcOrd="3" destOrd="0" presId="urn:microsoft.com/office/officeart/2005/8/layout/vList2"/>
    <dgm:cxn modelId="{DDDB8A80-2034-4570-B5C5-31D4AF90F1D3}" type="presParOf" srcId="{2226BA62-A572-4512-9A84-F4BB157559D1}" destId="{77377637-EAE7-4194-A7D6-DBF28C79B937}" srcOrd="4" destOrd="0" presId="urn:microsoft.com/office/officeart/2005/8/layout/vList2"/>
    <dgm:cxn modelId="{343DEE89-FEE8-4C58-B6EC-EFE896411E5E}" type="presParOf" srcId="{2226BA62-A572-4512-9A84-F4BB157559D1}" destId="{460EC064-E155-48C5-8B76-644F08CE3B68}" srcOrd="5" destOrd="0" presId="urn:microsoft.com/office/officeart/2005/8/layout/vList2"/>
    <dgm:cxn modelId="{71E0B1C8-6439-4FEA-97DA-04C486D7C90C}" type="presParOf" srcId="{2226BA62-A572-4512-9A84-F4BB157559D1}" destId="{37347287-FD7F-4BD6-A9DF-460FF49D7F1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C2DFDDC-4753-4C84-B0C8-3B17CF83F4F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DA800644-88EF-4A64-8BC2-C3047CF6B4F5}">
      <dgm:prSet/>
      <dgm:spPr/>
      <dgm:t>
        <a:bodyPr/>
        <a:lstStyle/>
        <a:p>
          <a:r>
            <a:rPr lang="es-MX"/>
            <a:t>Inimputabilidad : Excluye la capacidad para ser culpable </a:t>
          </a:r>
          <a:endParaRPr lang="en-US"/>
        </a:p>
      </dgm:t>
    </dgm:pt>
    <dgm:pt modelId="{82C555EC-1E90-4DD9-9A7F-84A0B2FAE1D2}" type="parTrans" cxnId="{DDB7F768-3975-4734-84AB-4FDACE9A8FBA}">
      <dgm:prSet/>
      <dgm:spPr/>
      <dgm:t>
        <a:bodyPr/>
        <a:lstStyle/>
        <a:p>
          <a:endParaRPr lang="en-US"/>
        </a:p>
      </dgm:t>
    </dgm:pt>
    <dgm:pt modelId="{604D91C3-0BD2-4D86-BC6A-2896238B2BDD}" type="sibTrans" cxnId="{DDB7F768-3975-4734-84AB-4FDACE9A8FBA}">
      <dgm:prSet/>
      <dgm:spPr/>
      <dgm:t>
        <a:bodyPr/>
        <a:lstStyle/>
        <a:p>
          <a:endParaRPr lang="en-US"/>
        </a:p>
      </dgm:t>
    </dgm:pt>
    <dgm:pt modelId="{057002CA-F7FA-4002-BBDE-7EC1180B5144}">
      <dgm:prSet/>
      <dgm:spPr/>
      <dgm:t>
        <a:bodyPr/>
        <a:lstStyle/>
        <a:p>
          <a:r>
            <a:rPr lang="es-MX"/>
            <a:t>Miedo insuperable: Excluye la exigibilidad de otra conducta </a:t>
          </a:r>
          <a:endParaRPr lang="en-US"/>
        </a:p>
      </dgm:t>
    </dgm:pt>
    <dgm:pt modelId="{F34C9331-9D4D-4847-8171-FC69D445A6B0}" type="parTrans" cxnId="{C10D7328-6AB7-46E0-A7FF-6C3C32FF327E}">
      <dgm:prSet/>
      <dgm:spPr/>
      <dgm:t>
        <a:bodyPr/>
        <a:lstStyle/>
        <a:p>
          <a:endParaRPr lang="en-US"/>
        </a:p>
      </dgm:t>
    </dgm:pt>
    <dgm:pt modelId="{54AC318A-C616-4CC5-8704-F681BB8179F2}" type="sibTrans" cxnId="{C10D7328-6AB7-46E0-A7FF-6C3C32FF327E}">
      <dgm:prSet/>
      <dgm:spPr/>
      <dgm:t>
        <a:bodyPr/>
        <a:lstStyle/>
        <a:p>
          <a:endParaRPr lang="en-US"/>
        </a:p>
      </dgm:t>
    </dgm:pt>
    <dgm:pt modelId="{F3A4114A-F568-44E4-ADBE-8FB5521DB3B5}">
      <dgm:prSet/>
      <dgm:spPr/>
      <dgm:t>
        <a:bodyPr/>
        <a:lstStyle/>
        <a:p>
          <a:r>
            <a:rPr lang="es-MX"/>
            <a:t>Insuperable coacción ajena: Excluye la exigibilidad de otra conducta</a:t>
          </a:r>
          <a:endParaRPr lang="en-US"/>
        </a:p>
      </dgm:t>
    </dgm:pt>
    <dgm:pt modelId="{D021CD1A-5C52-48CF-BC15-FA440AEB80B0}" type="parTrans" cxnId="{F4818AE2-6F4A-440B-A4B2-11E183866BC3}">
      <dgm:prSet/>
      <dgm:spPr/>
      <dgm:t>
        <a:bodyPr/>
        <a:lstStyle/>
        <a:p>
          <a:endParaRPr lang="en-US"/>
        </a:p>
      </dgm:t>
    </dgm:pt>
    <dgm:pt modelId="{75B065E9-60D1-4113-90FB-740515ABE47F}" type="sibTrans" cxnId="{F4818AE2-6F4A-440B-A4B2-11E183866BC3}">
      <dgm:prSet/>
      <dgm:spPr/>
      <dgm:t>
        <a:bodyPr/>
        <a:lstStyle/>
        <a:p>
          <a:endParaRPr lang="en-US"/>
        </a:p>
      </dgm:t>
    </dgm:pt>
    <dgm:pt modelId="{E881436C-8528-47E9-805D-2331FAF8918D}">
      <dgm:prSet/>
      <dgm:spPr/>
      <dgm:t>
        <a:bodyPr/>
        <a:lstStyle/>
        <a:p>
          <a:r>
            <a:rPr lang="es-MX" dirty="0"/>
            <a:t>Error de hecho y de derecho</a:t>
          </a:r>
          <a:endParaRPr lang="en-US" dirty="0"/>
        </a:p>
      </dgm:t>
    </dgm:pt>
    <dgm:pt modelId="{FCF02F93-D35D-412F-81DB-D1960E889832}" type="parTrans" cxnId="{23259A82-9870-4D17-BEE3-5F4FBB590BCC}">
      <dgm:prSet/>
      <dgm:spPr/>
      <dgm:t>
        <a:bodyPr/>
        <a:lstStyle/>
        <a:p>
          <a:endParaRPr lang="en-US"/>
        </a:p>
      </dgm:t>
    </dgm:pt>
    <dgm:pt modelId="{F6E216BB-992D-4FE5-93AC-3FA5E4DA5E50}" type="sibTrans" cxnId="{23259A82-9870-4D17-BEE3-5F4FBB590BCC}">
      <dgm:prSet/>
      <dgm:spPr/>
      <dgm:t>
        <a:bodyPr/>
        <a:lstStyle/>
        <a:p>
          <a:endParaRPr lang="en-US"/>
        </a:p>
      </dgm:t>
    </dgm:pt>
    <dgm:pt modelId="{AA8628C3-894C-4127-83B3-4E33F241DE6F}">
      <dgm:prSet/>
      <dgm:spPr/>
      <dgm:t>
        <a:bodyPr/>
        <a:lstStyle/>
        <a:p>
          <a:r>
            <a:rPr lang="es-MX" dirty="0"/>
            <a:t>Invencible- Vencible: </a:t>
          </a:r>
          <a:r>
            <a:rPr lang="es-MX" dirty="0" err="1"/>
            <a:t>Convisión</a:t>
          </a:r>
          <a:r>
            <a:rPr lang="es-MX" dirty="0"/>
            <a:t> errada e invencible   </a:t>
          </a:r>
          <a:endParaRPr lang="en-US" dirty="0"/>
        </a:p>
      </dgm:t>
    </dgm:pt>
    <dgm:pt modelId="{4B48FF11-37C5-4A54-863C-27FE8A9B162C}" type="parTrans" cxnId="{F7F69B63-367A-4941-B461-24B6D2E70930}">
      <dgm:prSet/>
      <dgm:spPr/>
      <dgm:t>
        <a:bodyPr/>
        <a:lstStyle/>
        <a:p>
          <a:endParaRPr lang="en-US"/>
        </a:p>
      </dgm:t>
    </dgm:pt>
    <dgm:pt modelId="{D3C5EC43-00C3-41C3-A5AB-7414A680DF28}" type="sibTrans" cxnId="{F7F69B63-367A-4941-B461-24B6D2E70930}">
      <dgm:prSet/>
      <dgm:spPr/>
      <dgm:t>
        <a:bodyPr/>
        <a:lstStyle/>
        <a:p>
          <a:endParaRPr lang="en-US"/>
        </a:p>
      </dgm:t>
    </dgm:pt>
    <dgm:pt modelId="{128DA14C-58C4-40AC-BBD3-B8E11A53FA80}">
      <dgm:prSet/>
      <dgm:spPr/>
      <dgm:t>
        <a:bodyPr/>
        <a:lstStyle/>
        <a:p>
          <a:r>
            <a:rPr lang="es-MX"/>
            <a:t>Excluye el dolo </a:t>
          </a:r>
          <a:endParaRPr lang="en-US"/>
        </a:p>
      </dgm:t>
    </dgm:pt>
    <dgm:pt modelId="{4A11102A-F8E8-46AF-B86C-239DF22A4534}" type="parTrans" cxnId="{C6C456F2-B9D8-4733-A22A-55215F4C733F}">
      <dgm:prSet/>
      <dgm:spPr/>
      <dgm:t>
        <a:bodyPr/>
        <a:lstStyle/>
        <a:p>
          <a:endParaRPr lang="en-US"/>
        </a:p>
      </dgm:t>
    </dgm:pt>
    <dgm:pt modelId="{117B0D75-1A67-4069-A3E5-5DA41BA5DF44}" type="sibTrans" cxnId="{C6C456F2-B9D8-4733-A22A-55215F4C733F}">
      <dgm:prSet/>
      <dgm:spPr/>
      <dgm:t>
        <a:bodyPr/>
        <a:lstStyle/>
        <a:p>
          <a:endParaRPr lang="en-US"/>
        </a:p>
      </dgm:t>
    </dgm:pt>
    <dgm:pt modelId="{1E052331-8868-4101-817A-3E67D51D77DD}" type="pres">
      <dgm:prSet presAssocID="{7C2DFDDC-4753-4C84-B0C8-3B17CF83F4F7}" presName="linear" presStyleCnt="0">
        <dgm:presLayoutVars>
          <dgm:animLvl val="lvl"/>
          <dgm:resizeHandles val="exact"/>
        </dgm:presLayoutVars>
      </dgm:prSet>
      <dgm:spPr/>
    </dgm:pt>
    <dgm:pt modelId="{3837D090-E491-4E92-B0B1-0A350E9AEA8A}" type="pres">
      <dgm:prSet presAssocID="{DA800644-88EF-4A64-8BC2-C3047CF6B4F5}" presName="parentText" presStyleLbl="node1" presStyleIdx="0" presStyleCnt="6">
        <dgm:presLayoutVars>
          <dgm:chMax val="0"/>
          <dgm:bulletEnabled val="1"/>
        </dgm:presLayoutVars>
      </dgm:prSet>
      <dgm:spPr/>
    </dgm:pt>
    <dgm:pt modelId="{03C86745-E9C6-407B-9AAF-786CDEDA51E3}" type="pres">
      <dgm:prSet presAssocID="{604D91C3-0BD2-4D86-BC6A-2896238B2BDD}" presName="spacer" presStyleCnt="0"/>
      <dgm:spPr/>
    </dgm:pt>
    <dgm:pt modelId="{F71BB7EF-F113-45B7-A3AC-B095F10067BF}" type="pres">
      <dgm:prSet presAssocID="{057002CA-F7FA-4002-BBDE-7EC1180B5144}" presName="parentText" presStyleLbl="node1" presStyleIdx="1" presStyleCnt="6">
        <dgm:presLayoutVars>
          <dgm:chMax val="0"/>
          <dgm:bulletEnabled val="1"/>
        </dgm:presLayoutVars>
      </dgm:prSet>
      <dgm:spPr/>
    </dgm:pt>
    <dgm:pt modelId="{0180975B-9CD2-4FED-9209-77A2AF45EF3F}" type="pres">
      <dgm:prSet presAssocID="{54AC318A-C616-4CC5-8704-F681BB8179F2}" presName="spacer" presStyleCnt="0"/>
      <dgm:spPr/>
    </dgm:pt>
    <dgm:pt modelId="{EB20E52F-BF43-4EFD-8FAC-63232BEE6218}" type="pres">
      <dgm:prSet presAssocID="{F3A4114A-F568-44E4-ADBE-8FB5521DB3B5}" presName="parentText" presStyleLbl="node1" presStyleIdx="2" presStyleCnt="6">
        <dgm:presLayoutVars>
          <dgm:chMax val="0"/>
          <dgm:bulletEnabled val="1"/>
        </dgm:presLayoutVars>
      </dgm:prSet>
      <dgm:spPr/>
    </dgm:pt>
    <dgm:pt modelId="{1CFCAA0B-115E-4E11-ADE5-665376873547}" type="pres">
      <dgm:prSet presAssocID="{75B065E9-60D1-4113-90FB-740515ABE47F}" presName="spacer" presStyleCnt="0"/>
      <dgm:spPr/>
    </dgm:pt>
    <dgm:pt modelId="{FC68411F-E8C2-4012-BE28-A6323B00E3F0}" type="pres">
      <dgm:prSet presAssocID="{E881436C-8528-47E9-805D-2331FAF8918D}" presName="parentText" presStyleLbl="node1" presStyleIdx="3" presStyleCnt="6">
        <dgm:presLayoutVars>
          <dgm:chMax val="0"/>
          <dgm:bulletEnabled val="1"/>
        </dgm:presLayoutVars>
      </dgm:prSet>
      <dgm:spPr/>
    </dgm:pt>
    <dgm:pt modelId="{3EFD1423-F66B-4869-8516-F0BD6266092F}" type="pres">
      <dgm:prSet presAssocID="{F6E216BB-992D-4FE5-93AC-3FA5E4DA5E50}" presName="spacer" presStyleCnt="0"/>
      <dgm:spPr/>
    </dgm:pt>
    <dgm:pt modelId="{1BF7BD0B-E57F-4492-A3DC-5828A15B87FD}" type="pres">
      <dgm:prSet presAssocID="{AA8628C3-894C-4127-83B3-4E33F241DE6F}" presName="parentText" presStyleLbl="node1" presStyleIdx="4" presStyleCnt="6">
        <dgm:presLayoutVars>
          <dgm:chMax val="0"/>
          <dgm:bulletEnabled val="1"/>
        </dgm:presLayoutVars>
      </dgm:prSet>
      <dgm:spPr/>
    </dgm:pt>
    <dgm:pt modelId="{10FBD2C7-8918-40ED-9ECD-B095A573AC19}" type="pres">
      <dgm:prSet presAssocID="{D3C5EC43-00C3-41C3-A5AB-7414A680DF28}" presName="spacer" presStyleCnt="0"/>
      <dgm:spPr/>
    </dgm:pt>
    <dgm:pt modelId="{276A76EC-08CB-41DE-A520-915DAB5066FB}" type="pres">
      <dgm:prSet presAssocID="{128DA14C-58C4-40AC-BBD3-B8E11A53FA80}" presName="parentText" presStyleLbl="node1" presStyleIdx="5" presStyleCnt="6">
        <dgm:presLayoutVars>
          <dgm:chMax val="0"/>
          <dgm:bulletEnabled val="1"/>
        </dgm:presLayoutVars>
      </dgm:prSet>
      <dgm:spPr/>
    </dgm:pt>
  </dgm:ptLst>
  <dgm:cxnLst>
    <dgm:cxn modelId="{06E40413-9B5F-4A91-BC7E-B7248D36DE29}" type="presOf" srcId="{E881436C-8528-47E9-805D-2331FAF8918D}" destId="{FC68411F-E8C2-4012-BE28-A6323B00E3F0}" srcOrd="0" destOrd="0" presId="urn:microsoft.com/office/officeart/2005/8/layout/vList2"/>
    <dgm:cxn modelId="{947E7515-2EE2-40B1-BFA1-2E10AD35EA64}" type="presOf" srcId="{128DA14C-58C4-40AC-BBD3-B8E11A53FA80}" destId="{276A76EC-08CB-41DE-A520-915DAB5066FB}" srcOrd="0" destOrd="0" presId="urn:microsoft.com/office/officeart/2005/8/layout/vList2"/>
    <dgm:cxn modelId="{C10D7328-6AB7-46E0-A7FF-6C3C32FF327E}" srcId="{7C2DFDDC-4753-4C84-B0C8-3B17CF83F4F7}" destId="{057002CA-F7FA-4002-BBDE-7EC1180B5144}" srcOrd="1" destOrd="0" parTransId="{F34C9331-9D4D-4847-8171-FC69D445A6B0}" sibTransId="{54AC318A-C616-4CC5-8704-F681BB8179F2}"/>
    <dgm:cxn modelId="{F7F69B63-367A-4941-B461-24B6D2E70930}" srcId="{7C2DFDDC-4753-4C84-B0C8-3B17CF83F4F7}" destId="{AA8628C3-894C-4127-83B3-4E33F241DE6F}" srcOrd="4" destOrd="0" parTransId="{4B48FF11-37C5-4A54-863C-27FE8A9B162C}" sibTransId="{D3C5EC43-00C3-41C3-A5AB-7414A680DF28}"/>
    <dgm:cxn modelId="{DDB7F768-3975-4734-84AB-4FDACE9A8FBA}" srcId="{7C2DFDDC-4753-4C84-B0C8-3B17CF83F4F7}" destId="{DA800644-88EF-4A64-8BC2-C3047CF6B4F5}" srcOrd="0" destOrd="0" parTransId="{82C555EC-1E90-4DD9-9A7F-84A0B2FAE1D2}" sibTransId="{604D91C3-0BD2-4D86-BC6A-2896238B2BDD}"/>
    <dgm:cxn modelId="{8E4C096E-F2F6-468D-8F93-EEBCE69A00EC}" type="presOf" srcId="{F3A4114A-F568-44E4-ADBE-8FB5521DB3B5}" destId="{EB20E52F-BF43-4EFD-8FAC-63232BEE6218}" srcOrd="0" destOrd="0" presId="urn:microsoft.com/office/officeart/2005/8/layout/vList2"/>
    <dgm:cxn modelId="{32E8A77D-E32D-4AD3-B807-6F6640D88A0B}" type="presOf" srcId="{AA8628C3-894C-4127-83B3-4E33F241DE6F}" destId="{1BF7BD0B-E57F-4492-A3DC-5828A15B87FD}" srcOrd="0" destOrd="0" presId="urn:microsoft.com/office/officeart/2005/8/layout/vList2"/>
    <dgm:cxn modelId="{23259A82-9870-4D17-BEE3-5F4FBB590BCC}" srcId="{7C2DFDDC-4753-4C84-B0C8-3B17CF83F4F7}" destId="{E881436C-8528-47E9-805D-2331FAF8918D}" srcOrd="3" destOrd="0" parTransId="{FCF02F93-D35D-412F-81DB-D1960E889832}" sibTransId="{F6E216BB-992D-4FE5-93AC-3FA5E4DA5E50}"/>
    <dgm:cxn modelId="{10274BA4-E536-4A04-AC97-60AC880BF7DE}" type="presOf" srcId="{DA800644-88EF-4A64-8BC2-C3047CF6B4F5}" destId="{3837D090-E491-4E92-B0B1-0A350E9AEA8A}" srcOrd="0" destOrd="0" presId="urn:microsoft.com/office/officeart/2005/8/layout/vList2"/>
    <dgm:cxn modelId="{1C8C3BBB-BE65-4A7D-BBE9-BFD264B3B3CF}" type="presOf" srcId="{7C2DFDDC-4753-4C84-B0C8-3B17CF83F4F7}" destId="{1E052331-8868-4101-817A-3E67D51D77DD}" srcOrd="0" destOrd="0" presId="urn:microsoft.com/office/officeart/2005/8/layout/vList2"/>
    <dgm:cxn modelId="{F4818AE2-6F4A-440B-A4B2-11E183866BC3}" srcId="{7C2DFDDC-4753-4C84-B0C8-3B17CF83F4F7}" destId="{F3A4114A-F568-44E4-ADBE-8FB5521DB3B5}" srcOrd="2" destOrd="0" parTransId="{D021CD1A-5C52-48CF-BC15-FA440AEB80B0}" sibTransId="{75B065E9-60D1-4113-90FB-740515ABE47F}"/>
    <dgm:cxn modelId="{C6C456F2-B9D8-4733-A22A-55215F4C733F}" srcId="{7C2DFDDC-4753-4C84-B0C8-3B17CF83F4F7}" destId="{128DA14C-58C4-40AC-BBD3-B8E11A53FA80}" srcOrd="5" destOrd="0" parTransId="{4A11102A-F8E8-46AF-B86C-239DF22A4534}" sibTransId="{117B0D75-1A67-4069-A3E5-5DA41BA5DF44}"/>
    <dgm:cxn modelId="{D0A45AFF-D8CD-4619-89D9-129BB568C95B}" type="presOf" srcId="{057002CA-F7FA-4002-BBDE-7EC1180B5144}" destId="{F71BB7EF-F113-45B7-A3AC-B095F10067BF}" srcOrd="0" destOrd="0" presId="urn:microsoft.com/office/officeart/2005/8/layout/vList2"/>
    <dgm:cxn modelId="{7C88134D-437D-4AD4-9F58-DAB1FA4B9ACD}" type="presParOf" srcId="{1E052331-8868-4101-817A-3E67D51D77DD}" destId="{3837D090-E491-4E92-B0B1-0A350E9AEA8A}" srcOrd="0" destOrd="0" presId="urn:microsoft.com/office/officeart/2005/8/layout/vList2"/>
    <dgm:cxn modelId="{ED1BD897-BEC7-400F-B23B-E786BB8BF94B}" type="presParOf" srcId="{1E052331-8868-4101-817A-3E67D51D77DD}" destId="{03C86745-E9C6-407B-9AAF-786CDEDA51E3}" srcOrd="1" destOrd="0" presId="urn:microsoft.com/office/officeart/2005/8/layout/vList2"/>
    <dgm:cxn modelId="{DA52F33A-7B5B-4E52-8B53-72D603865E78}" type="presParOf" srcId="{1E052331-8868-4101-817A-3E67D51D77DD}" destId="{F71BB7EF-F113-45B7-A3AC-B095F10067BF}" srcOrd="2" destOrd="0" presId="urn:microsoft.com/office/officeart/2005/8/layout/vList2"/>
    <dgm:cxn modelId="{0DDF5ADB-3F16-43BA-8711-7EB883D01302}" type="presParOf" srcId="{1E052331-8868-4101-817A-3E67D51D77DD}" destId="{0180975B-9CD2-4FED-9209-77A2AF45EF3F}" srcOrd="3" destOrd="0" presId="urn:microsoft.com/office/officeart/2005/8/layout/vList2"/>
    <dgm:cxn modelId="{F44DEAC1-545B-4A61-9746-D9EE3571B987}" type="presParOf" srcId="{1E052331-8868-4101-817A-3E67D51D77DD}" destId="{EB20E52F-BF43-4EFD-8FAC-63232BEE6218}" srcOrd="4" destOrd="0" presId="urn:microsoft.com/office/officeart/2005/8/layout/vList2"/>
    <dgm:cxn modelId="{64132CCB-6C9D-462F-AB9E-5F7A9B5B3F0D}" type="presParOf" srcId="{1E052331-8868-4101-817A-3E67D51D77DD}" destId="{1CFCAA0B-115E-4E11-ADE5-665376873547}" srcOrd="5" destOrd="0" presId="urn:microsoft.com/office/officeart/2005/8/layout/vList2"/>
    <dgm:cxn modelId="{7379A28E-0607-4BE9-B6B0-9EE139B07B36}" type="presParOf" srcId="{1E052331-8868-4101-817A-3E67D51D77DD}" destId="{FC68411F-E8C2-4012-BE28-A6323B00E3F0}" srcOrd="6" destOrd="0" presId="urn:microsoft.com/office/officeart/2005/8/layout/vList2"/>
    <dgm:cxn modelId="{E7EA3233-F25E-4F10-9B02-8A53AD3ED032}" type="presParOf" srcId="{1E052331-8868-4101-817A-3E67D51D77DD}" destId="{3EFD1423-F66B-4869-8516-F0BD6266092F}" srcOrd="7" destOrd="0" presId="urn:microsoft.com/office/officeart/2005/8/layout/vList2"/>
    <dgm:cxn modelId="{D34B912C-4FAF-4690-A97D-A00A3EDC09E4}" type="presParOf" srcId="{1E052331-8868-4101-817A-3E67D51D77DD}" destId="{1BF7BD0B-E57F-4492-A3DC-5828A15B87FD}" srcOrd="8" destOrd="0" presId="urn:microsoft.com/office/officeart/2005/8/layout/vList2"/>
    <dgm:cxn modelId="{1C1FD438-1AE8-4E7F-9586-288884664CF8}" type="presParOf" srcId="{1E052331-8868-4101-817A-3E67D51D77DD}" destId="{10FBD2C7-8918-40ED-9ECD-B095A573AC19}" srcOrd="9" destOrd="0" presId="urn:microsoft.com/office/officeart/2005/8/layout/vList2"/>
    <dgm:cxn modelId="{E8777D9F-0A06-48F5-A2B4-DA6364BC1EDE}" type="presParOf" srcId="{1E052331-8868-4101-817A-3E67D51D77DD}" destId="{276A76EC-08CB-41DE-A520-915DAB5066F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000C37A-004F-4D25-A878-468CC1379E4E}" type="doc">
      <dgm:prSet loTypeId="urn:microsoft.com/office/officeart/2016/7/layout/RepeatingBendingProcessNew" loCatId="process" qsTypeId="urn:microsoft.com/office/officeart/2005/8/quickstyle/simple1" qsCatId="simple" csTypeId="urn:microsoft.com/office/officeart/2005/8/colors/colorful5" csCatId="colorful" phldr="1"/>
      <dgm:spPr/>
      <dgm:t>
        <a:bodyPr/>
        <a:lstStyle/>
        <a:p>
          <a:endParaRPr lang="en-US"/>
        </a:p>
      </dgm:t>
    </dgm:pt>
    <dgm:pt modelId="{AFEA311F-04BE-47F2-8C7D-318E63CB10AA}">
      <dgm:prSet custT="1">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s-MX" sz="1600" b="0" dirty="0">
              <a:solidFill>
                <a:schemeClr val="tx1"/>
              </a:solidFill>
            </a:rPr>
            <a:t>No habrá lugar a responsabilidad disciplinaria cuando la conducta se realice: </a:t>
          </a:r>
          <a:endParaRPr lang="en-US" sz="1600" b="0" dirty="0">
            <a:solidFill>
              <a:schemeClr val="tx1"/>
            </a:solidFill>
          </a:endParaRPr>
        </a:p>
      </dgm:t>
    </dgm:pt>
    <dgm:pt modelId="{7FF52D6D-2BFA-43B3-BF3A-AFC928A1F493}" type="parTrans" cxnId="{26D534A8-7B13-4DB1-AD41-37C7C7D9EFAC}">
      <dgm:prSet/>
      <dgm:spPr/>
      <dgm:t>
        <a:bodyPr/>
        <a:lstStyle/>
        <a:p>
          <a:endParaRPr lang="en-US"/>
        </a:p>
      </dgm:t>
    </dgm:pt>
    <dgm:pt modelId="{43AA94BA-DE18-4341-9268-82E0E835AF47}" type="sibTrans" cxnId="{26D534A8-7B13-4DB1-AD41-37C7C7D9EFAC}">
      <dgm:prSet/>
      <dgm:spPr/>
      <dgm:t>
        <a:bodyPr/>
        <a:lstStyle/>
        <a:p>
          <a:endParaRPr lang="en-US"/>
        </a:p>
      </dgm:t>
    </dgm:pt>
    <dgm:pt modelId="{77655C03-4D25-4138-AF24-69C34C9E5D23}">
      <dgm:prSet>
        <dgm:style>
          <a:lnRef idx="1">
            <a:schemeClr val="accent6"/>
          </a:lnRef>
          <a:fillRef idx="2">
            <a:schemeClr val="accent6"/>
          </a:fillRef>
          <a:effectRef idx="1">
            <a:schemeClr val="accent6"/>
          </a:effectRef>
          <a:fontRef idx="minor">
            <a:schemeClr val="dk1"/>
          </a:fontRef>
        </dgm:style>
      </dgm:prSet>
      <dgm:spPr/>
      <dgm:t>
        <a:bodyPr/>
        <a:lstStyle/>
        <a:p>
          <a:r>
            <a:rPr lang="es-MX"/>
            <a:t>1. Por fuerza mayor. </a:t>
          </a:r>
          <a:endParaRPr lang="en-US"/>
        </a:p>
      </dgm:t>
    </dgm:pt>
    <dgm:pt modelId="{DACF34C4-7197-44F1-913E-B4D98EFDFED1}" type="parTrans" cxnId="{4E90536F-9D75-4D3E-ABC0-1A599282598F}">
      <dgm:prSet/>
      <dgm:spPr/>
      <dgm:t>
        <a:bodyPr/>
        <a:lstStyle/>
        <a:p>
          <a:endParaRPr lang="en-US"/>
        </a:p>
      </dgm:t>
    </dgm:pt>
    <dgm:pt modelId="{CDADFD99-B784-48AF-AF4F-073D7E0394AE}" type="sibTrans" cxnId="{4E90536F-9D75-4D3E-ABC0-1A599282598F}">
      <dgm:prSet/>
      <dgm:spPr/>
      <dgm:t>
        <a:bodyPr/>
        <a:lstStyle/>
        <a:p>
          <a:endParaRPr lang="en-US"/>
        </a:p>
      </dgm:t>
    </dgm:pt>
    <dgm:pt modelId="{17B5B9FA-AEF0-4B14-ABC7-13CDA5A03821}">
      <dgm:prSet>
        <dgm:style>
          <a:lnRef idx="0">
            <a:scrgbClr r="0" g="0" b="0"/>
          </a:lnRef>
          <a:fillRef idx="0">
            <a:scrgbClr r="0" g="0" b="0"/>
          </a:fillRef>
          <a:effectRef idx="0">
            <a:scrgbClr r="0" g="0" b="0"/>
          </a:effectRef>
          <a:fontRef idx="minor">
            <a:schemeClr val="lt1"/>
          </a:fontRef>
        </dgm:style>
      </dgm:prSet>
      <dgm: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dgm:spPr>
      <dgm:t>
        <a:bodyPr/>
        <a:lstStyle/>
        <a:p>
          <a:r>
            <a:rPr lang="es-MX">
              <a:solidFill>
                <a:schemeClr val="tx1"/>
              </a:solidFill>
            </a:rPr>
            <a:t>2. En caso fortuito. </a:t>
          </a:r>
          <a:endParaRPr lang="en-US">
            <a:solidFill>
              <a:schemeClr val="tx1"/>
            </a:solidFill>
          </a:endParaRPr>
        </a:p>
      </dgm:t>
    </dgm:pt>
    <dgm:pt modelId="{CE8AADE9-F11C-4F19-9048-3CBB40A3BAB1}" type="parTrans" cxnId="{F16D1CC3-4490-49B6-88A0-2871FD9C0F85}">
      <dgm:prSet/>
      <dgm:spPr/>
      <dgm:t>
        <a:bodyPr/>
        <a:lstStyle/>
        <a:p>
          <a:endParaRPr lang="en-US"/>
        </a:p>
      </dgm:t>
    </dgm:pt>
    <dgm:pt modelId="{0BB0ABFB-66D7-48B6-86E1-2BBC16A7E3C8}" type="sibTrans" cxnId="{F16D1CC3-4490-49B6-88A0-2871FD9C0F85}">
      <dgm:prSet/>
      <dgm:spPr/>
      <dgm:t>
        <a:bodyPr/>
        <a:lstStyle/>
        <a:p>
          <a:endParaRPr lang="en-US"/>
        </a:p>
      </dgm:t>
    </dgm:pt>
    <dgm:pt modelId="{E9D2FC1E-36C1-425A-95B8-0DC4B049A43F}">
      <dgm:prSet>
        <dgm:style>
          <a:lnRef idx="0">
            <a:scrgbClr r="0" g="0" b="0"/>
          </a:lnRef>
          <a:fillRef idx="0">
            <a:scrgbClr r="0" g="0" b="0"/>
          </a:fillRef>
          <a:effectRef idx="0">
            <a:scrgbClr r="0" g="0" b="0"/>
          </a:effectRef>
          <a:fontRef idx="minor">
            <a:schemeClr val="lt1"/>
          </a:fontRef>
        </dgm:style>
      </dgm:prSet>
      <dgm: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dgm:spPr>
      <dgm:t>
        <a:bodyPr/>
        <a:lstStyle/>
        <a:p>
          <a:r>
            <a:rPr lang="es-MX" dirty="0">
              <a:solidFill>
                <a:schemeClr val="tx1"/>
              </a:solidFill>
            </a:rPr>
            <a:t>3. En estricto cumplimiento de un deber constitucional o legal de mayor importancia que el sacrificado. </a:t>
          </a:r>
          <a:endParaRPr lang="en-US" dirty="0">
            <a:solidFill>
              <a:schemeClr val="tx1"/>
            </a:solidFill>
          </a:endParaRPr>
        </a:p>
      </dgm:t>
    </dgm:pt>
    <dgm:pt modelId="{1CCA04AC-A2EE-468E-B17B-8FF7FCE0755E}" type="parTrans" cxnId="{902FA628-B54B-4556-8D8B-C5B8334FDC93}">
      <dgm:prSet/>
      <dgm:spPr/>
      <dgm:t>
        <a:bodyPr/>
        <a:lstStyle/>
        <a:p>
          <a:endParaRPr lang="en-US"/>
        </a:p>
      </dgm:t>
    </dgm:pt>
    <dgm:pt modelId="{31B3526C-12AD-4B83-ADD6-91E75AB71A0A}" type="sibTrans" cxnId="{902FA628-B54B-4556-8D8B-C5B8334FDC93}">
      <dgm:prSet/>
      <dgm:spPr/>
      <dgm:t>
        <a:bodyPr/>
        <a:lstStyle/>
        <a:p>
          <a:endParaRPr lang="en-US"/>
        </a:p>
      </dgm:t>
    </dgm:pt>
    <dgm:pt modelId="{3E772D26-3A0D-4721-98B7-855929109984}">
      <dgm:prSet/>
      <dgm:spPr/>
      <dgm:t>
        <a:bodyPr/>
        <a:lstStyle/>
        <a:p>
          <a:r>
            <a:rPr lang="es-MX" dirty="0">
              <a:solidFill>
                <a:schemeClr val="tx1"/>
              </a:solidFill>
            </a:rPr>
            <a:t>4. En cumplimiento de orden legítima de autoridad competente emitida con las formalidades legales. </a:t>
          </a:r>
          <a:endParaRPr lang="en-US" dirty="0">
            <a:solidFill>
              <a:schemeClr val="tx1"/>
            </a:solidFill>
          </a:endParaRPr>
        </a:p>
      </dgm:t>
    </dgm:pt>
    <dgm:pt modelId="{7F734DAC-086D-422C-8A7B-7599163D543E}" type="parTrans" cxnId="{283BDE01-380C-4ED9-90C8-37DB1CD37965}">
      <dgm:prSet/>
      <dgm:spPr/>
      <dgm:t>
        <a:bodyPr/>
        <a:lstStyle/>
        <a:p>
          <a:endParaRPr lang="en-US"/>
        </a:p>
      </dgm:t>
    </dgm:pt>
    <dgm:pt modelId="{DE8447FD-51A9-4BA7-9A52-8F6D2FAA6A0E}" type="sibTrans" cxnId="{283BDE01-380C-4ED9-90C8-37DB1CD37965}">
      <dgm:prSet/>
      <dgm:spPr/>
      <dgm:t>
        <a:bodyPr/>
        <a:lstStyle/>
        <a:p>
          <a:endParaRPr lang="en-US"/>
        </a:p>
      </dgm:t>
    </dgm:pt>
    <dgm:pt modelId="{3DBD8A64-0F4F-46F9-ACF6-4843FC5937FA}">
      <dgm:prSet/>
      <dgm:spPr/>
      <dgm:t>
        <a:bodyPr/>
        <a:lstStyle/>
        <a:p>
          <a:r>
            <a:rPr lang="es-MX" dirty="0">
              <a:solidFill>
                <a:schemeClr val="tx1"/>
              </a:solidFill>
            </a:rPr>
            <a:t>5. Para salvar un derecho propio o ajeno al cual deba ceder el cumplimiento del deber, en razón de la necesidad, adecuación, proporcionalidad y razonabilidad. </a:t>
          </a:r>
          <a:endParaRPr lang="en-US" dirty="0">
            <a:solidFill>
              <a:schemeClr val="tx1"/>
            </a:solidFill>
          </a:endParaRPr>
        </a:p>
      </dgm:t>
    </dgm:pt>
    <dgm:pt modelId="{3F6A18C1-6E92-4BFC-9FB3-1C2BB8024B30}" type="parTrans" cxnId="{DAE6EBE9-C333-4D7E-B1C3-C456FDCC7DF1}">
      <dgm:prSet/>
      <dgm:spPr/>
      <dgm:t>
        <a:bodyPr/>
        <a:lstStyle/>
        <a:p>
          <a:endParaRPr lang="en-US"/>
        </a:p>
      </dgm:t>
    </dgm:pt>
    <dgm:pt modelId="{19CB6952-7C42-49CE-8812-12CA796000A3}" type="sibTrans" cxnId="{DAE6EBE9-C333-4D7E-B1C3-C456FDCC7DF1}">
      <dgm:prSet/>
      <dgm:spPr/>
      <dgm:t>
        <a:bodyPr/>
        <a:lstStyle/>
        <a:p>
          <a:endParaRPr lang="en-US"/>
        </a:p>
      </dgm:t>
    </dgm:pt>
    <dgm:pt modelId="{31E1646A-F2AB-4B9B-90CB-2F18AE11209C}">
      <dgm:prSet/>
      <dgm:spPr/>
      <dgm:t>
        <a:bodyPr/>
        <a:lstStyle/>
        <a:p>
          <a:r>
            <a:rPr lang="es-MX" dirty="0">
              <a:solidFill>
                <a:schemeClr val="tx1"/>
              </a:solidFill>
            </a:rPr>
            <a:t>6. Por insuperable coacción ajena. </a:t>
          </a:r>
          <a:endParaRPr lang="en-US" dirty="0">
            <a:solidFill>
              <a:schemeClr val="tx1"/>
            </a:solidFill>
          </a:endParaRPr>
        </a:p>
      </dgm:t>
    </dgm:pt>
    <dgm:pt modelId="{94AD340F-8A8E-4DE6-82D6-E22CA733690A}" type="parTrans" cxnId="{30E66702-1348-40A2-BE7E-B9F6E9D92880}">
      <dgm:prSet/>
      <dgm:spPr/>
      <dgm:t>
        <a:bodyPr/>
        <a:lstStyle/>
        <a:p>
          <a:endParaRPr lang="en-US"/>
        </a:p>
      </dgm:t>
    </dgm:pt>
    <dgm:pt modelId="{43BCFAA2-BD27-4B22-A7E0-F76DCE04D655}" type="sibTrans" cxnId="{30E66702-1348-40A2-BE7E-B9F6E9D92880}">
      <dgm:prSet/>
      <dgm:spPr/>
      <dgm:t>
        <a:bodyPr/>
        <a:lstStyle/>
        <a:p>
          <a:endParaRPr lang="en-US"/>
        </a:p>
      </dgm:t>
    </dgm:pt>
    <dgm:pt modelId="{CC54456A-60FB-46C6-92B4-245ED3A65675}">
      <dgm:prSet/>
      <dgm:spPr/>
      <dgm:t>
        <a:bodyPr/>
        <a:lstStyle/>
        <a:p>
          <a:r>
            <a:rPr lang="es-MX" dirty="0">
              <a:solidFill>
                <a:schemeClr val="tx1"/>
              </a:solidFill>
            </a:rPr>
            <a:t>7. Por miedo insuperable. </a:t>
          </a:r>
          <a:endParaRPr lang="en-US" dirty="0">
            <a:solidFill>
              <a:schemeClr val="tx1"/>
            </a:solidFill>
          </a:endParaRPr>
        </a:p>
      </dgm:t>
    </dgm:pt>
    <dgm:pt modelId="{CE2C6083-3B61-45FC-9443-35FDC99B3E19}" type="parTrans" cxnId="{336F1425-0FE2-4125-8502-7A980BC5ADC7}">
      <dgm:prSet/>
      <dgm:spPr/>
      <dgm:t>
        <a:bodyPr/>
        <a:lstStyle/>
        <a:p>
          <a:endParaRPr lang="en-US"/>
        </a:p>
      </dgm:t>
    </dgm:pt>
    <dgm:pt modelId="{9EECDBC5-FEE0-4023-9FC7-605C069F1502}" type="sibTrans" cxnId="{336F1425-0FE2-4125-8502-7A980BC5ADC7}">
      <dgm:prSet/>
      <dgm:spPr/>
      <dgm:t>
        <a:bodyPr/>
        <a:lstStyle/>
        <a:p>
          <a:endParaRPr lang="en-US"/>
        </a:p>
      </dgm:t>
    </dgm:pt>
    <dgm:pt modelId="{639241B0-BE38-494F-B7C4-52DFEFBE2106}">
      <dgm:prSet/>
      <dgm:spPr/>
      <dgm:t>
        <a:bodyPr/>
        <a:lstStyle/>
        <a:p>
          <a:r>
            <a:rPr lang="es-MX" dirty="0">
              <a:solidFill>
                <a:schemeClr val="tx1"/>
              </a:solidFill>
            </a:rPr>
            <a:t>8. Con la convicción errada e invencible de que su conducta no constituye falta disciplinaria. </a:t>
          </a:r>
          <a:endParaRPr lang="en-US" dirty="0">
            <a:solidFill>
              <a:schemeClr val="tx1"/>
            </a:solidFill>
          </a:endParaRPr>
        </a:p>
      </dgm:t>
    </dgm:pt>
    <dgm:pt modelId="{23E018A3-E8CF-4204-85A8-2A3D439CF6E1}" type="parTrans" cxnId="{DBCCDDAF-F239-42BC-AF79-FC5FBEEA72CB}">
      <dgm:prSet/>
      <dgm:spPr/>
      <dgm:t>
        <a:bodyPr/>
        <a:lstStyle/>
        <a:p>
          <a:endParaRPr lang="en-US"/>
        </a:p>
      </dgm:t>
    </dgm:pt>
    <dgm:pt modelId="{BEC38FF7-4BA0-4042-8F8C-E14319D262AF}" type="sibTrans" cxnId="{DBCCDDAF-F239-42BC-AF79-FC5FBEEA72CB}">
      <dgm:prSet/>
      <dgm:spPr/>
      <dgm:t>
        <a:bodyPr/>
        <a:lstStyle/>
        <a:p>
          <a:endParaRPr lang="en-US"/>
        </a:p>
      </dgm:t>
    </dgm:pt>
    <dgm:pt modelId="{A3100DC0-6C51-4536-921E-F58E20DCC286}">
      <dgm:prSet/>
      <dgm:spPr/>
      <dgm:t>
        <a:bodyPr/>
        <a:lstStyle/>
        <a:p>
          <a:r>
            <a:rPr lang="es-MX" dirty="0">
              <a:solidFill>
                <a:schemeClr val="tx1"/>
              </a:solidFill>
            </a:rPr>
            <a:t>9. En situación de inimputabilidad.</a:t>
          </a:r>
          <a:endParaRPr lang="en-US" dirty="0">
            <a:solidFill>
              <a:schemeClr val="tx1"/>
            </a:solidFill>
          </a:endParaRPr>
        </a:p>
      </dgm:t>
    </dgm:pt>
    <dgm:pt modelId="{E2B3B96A-3D9E-4A0B-B02A-B8351AC7A7F5}" type="parTrans" cxnId="{336AE3EB-5E47-4AF5-8A83-C8E7B13D7862}">
      <dgm:prSet/>
      <dgm:spPr/>
      <dgm:t>
        <a:bodyPr/>
        <a:lstStyle/>
        <a:p>
          <a:endParaRPr lang="en-US"/>
        </a:p>
      </dgm:t>
    </dgm:pt>
    <dgm:pt modelId="{9838B05B-A65C-4C23-82D3-351F72006139}" type="sibTrans" cxnId="{336AE3EB-5E47-4AF5-8A83-C8E7B13D7862}">
      <dgm:prSet/>
      <dgm:spPr/>
      <dgm:t>
        <a:bodyPr/>
        <a:lstStyle/>
        <a:p>
          <a:endParaRPr lang="en-US"/>
        </a:p>
      </dgm:t>
    </dgm:pt>
    <dgm:pt modelId="{F91CB21E-9A9A-49C0-928E-DDC637BDF786}" type="pres">
      <dgm:prSet presAssocID="{4000C37A-004F-4D25-A878-468CC1379E4E}" presName="Name0" presStyleCnt="0">
        <dgm:presLayoutVars>
          <dgm:dir/>
          <dgm:resizeHandles val="exact"/>
        </dgm:presLayoutVars>
      </dgm:prSet>
      <dgm:spPr/>
    </dgm:pt>
    <dgm:pt modelId="{6C82F822-D461-4DA8-B918-9B93D80F91A3}" type="pres">
      <dgm:prSet presAssocID="{AFEA311F-04BE-47F2-8C7D-318E63CB10AA}" presName="node" presStyleLbl="node1" presStyleIdx="0" presStyleCnt="10" custScaleX="167255">
        <dgm:presLayoutVars>
          <dgm:bulletEnabled val="1"/>
        </dgm:presLayoutVars>
      </dgm:prSet>
      <dgm:spPr/>
    </dgm:pt>
    <dgm:pt modelId="{5B3D195D-FBC2-43A5-8DBE-441E09BC5E95}" type="pres">
      <dgm:prSet presAssocID="{43AA94BA-DE18-4341-9268-82E0E835AF47}" presName="sibTrans" presStyleLbl="sibTrans1D1" presStyleIdx="0" presStyleCnt="9"/>
      <dgm:spPr/>
    </dgm:pt>
    <dgm:pt modelId="{482F91D7-2D64-42D4-9D01-2968FC6F00D4}" type="pres">
      <dgm:prSet presAssocID="{43AA94BA-DE18-4341-9268-82E0E835AF47}" presName="connectorText" presStyleLbl="sibTrans1D1" presStyleIdx="0" presStyleCnt="9"/>
      <dgm:spPr/>
    </dgm:pt>
    <dgm:pt modelId="{A8E1FE24-D316-49B9-A783-40E1E7CD0754}" type="pres">
      <dgm:prSet presAssocID="{77655C03-4D25-4138-AF24-69C34C9E5D23}" presName="node" presStyleLbl="node1" presStyleIdx="1" presStyleCnt="10">
        <dgm:presLayoutVars>
          <dgm:bulletEnabled val="1"/>
        </dgm:presLayoutVars>
      </dgm:prSet>
      <dgm:spPr/>
    </dgm:pt>
    <dgm:pt modelId="{04C2FA8E-AFCF-4369-B5AD-E889B09E30A0}" type="pres">
      <dgm:prSet presAssocID="{CDADFD99-B784-48AF-AF4F-073D7E0394AE}" presName="sibTrans" presStyleLbl="sibTrans1D1" presStyleIdx="1" presStyleCnt="9"/>
      <dgm:spPr/>
    </dgm:pt>
    <dgm:pt modelId="{A38FD04F-EE9D-4CED-BF52-663902CC60A5}" type="pres">
      <dgm:prSet presAssocID="{CDADFD99-B784-48AF-AF4F-073D7E0394AE}" presName="connectorText" presStyleLbl="sibTrans1D1" presStyleIdx="1" presStyleCnt="9"/>
      <dgm:spPr/>
    </dgm:pt>
    <dgm:pt modelId="{01F2C19B-DB61-4B73-8E97-D48AC8DD990A}" type="pres">
      <dgm:prSet presAssocID="{17B5B9FA-AEF0-4B14-ABC7-13CDA5A03821}" presName="node" presStyleLbl="node1" presStyleIdx="2" presStyleCnt="10">
        <dgm:presLayoutVars>
          <dgm:bulletEnabled val="1"/>
        </dgm:presLayoutVars>
      </dgm:prSet>
      <dgm:spPr/>
    </dgm:pt>
    <dgm:pt modelId="{80376E66-DD2F-4227-82A2-FDC1EDC2EA89}" type="pres">
      <dgm:prSet presAssocID="{0BB0ABFB-66D7-48B6-86E1-2BBC16A7E3C8}" presName="sibTrans" presStyleLbl="sibTrans1D1" presStyleIdx="2" presStyleCnt="9"/>
      <dgm:spPr/>
    </dgm:pt>
    <dgm:pt modelId="{D26C0E77-16A2-481A-B545-1FE7EB22A203}" type="pres">
      <dgm:prSet presAssocID="{0BB0ABFB-66D7-48B6-86E1-2BBC16A7E3C8}" presName="connectorText" presStyleLbl="sibTrans1D1" presStyleIdx="2" presStyleCnt="9"/>
      <dgm:spPr/>
    </dgm:pt>
    <dgm:pt modelId="{9252EF8F-D731-4EC7-9F01-B4390F70CF05}" type="pres">
      <dgm:prSet presAssocID="{E9D2FC1E-36C1-425A-95B8-0DC4B049A43F}" presName="node" presStyleLbl="node1" presStyleIdx="3" presStyleCnt="10">
        <dgm:presLayoutVars>
          <dgm:bulletEnabled val="1"/>
        </dgm:presLayoutVars>
      </dgm:prSet>
      <dgm:spPr/>
    </dgm:pt>
    <dgm:pt modelId="{33056A80-4FC6-4826-B057-C603419EB31B}" type="pres">
      <dgm:prSet presAssocID="{31B3526C-12AD-4B83-ADD6-91E75AB71A0A}" presName="sibTrans" presStyleLbl="sibTrans1D1" presStyleIdx="3" presStyleCnt="9"/>
      <dgm:spPr/>
    </dgm:pt>
    <dgm:pt modelId="{446D070A-9D8B-41DF-B130-CA9B753A6B61}" type="pres">
      <dgm:prSet presAssocID="{31B3526C-12AD-4B83-ADD6-91E75AB71A0A}" presName="connectorText" presStyleLbl="sibTrans1D1" presStyleIdx="3" presStyleCnt="9"/>
      <dgm:spPr/>
    </dgm:pt>
    <dgm:pt modelId="{35F1F1CD-9F5C-4D2D-8060-0E374D91F95C}" type="pres">
      <dgm:prSet presAssocID="{3E772D26-3A0D-4721-98B7-855929109984}" presName="node" presStyleLbl="node1" presStyleIdx="4" presStyleCnt="10">
        <dgm:presLayoutVars>
          <dgm:bulletEnabled val="1"/>
        </dgm:presLayoutVars>
      </dgm:prSet>
      <dgm:spPr/>
    </dgm:pt>
    <dgm:pt modelId="{BCA5B112-0ED3-4524-8800-1661269B1A1E}" type="pres">
      <dgm:prSet presAssocID="{DE8447FD-51A9-4BA7-9A52-8F6D2FAA6A0E}" presName="sibTrans" presStyleLbl="sibTrans1D1" presStyleIdx="4" presStyleCnt="9"/>
      <dgm:spPr/>
    </dgm:pt>
    <dgm:pt modelId="{DBB86A46-772D-4646-AE3C-C472081CDB63}" type="pres">
      <dgm:prSet presAssocID="{DE8447FD-51A9-4BA7-9A52-8F6D2FAA6A0E}" presName="connectorText" presStyleLbl="sibTrans1D1" presStyleIdx="4" presStyleCnt="9"/>
      <dgm:spPr/>
    </dgm:pt>
    <dgm:pt modelId="{831573C4-0B9F-4EF8-9507-6214E242A3F0}" type="pres">
      <dgm:prSet presAssocID="{3DBD8A64-0F4F-46F9-ACF6-4843FC5937FA}" presName="node" presStyleLbl="node1" presStyleIdx="5" presStyleCnt="10">
        <dgm:presLayoutVars>
          <dgm:bulletEnabled val="1"/>
        </dgm:presLayoutVars>
      </dgm:prSet>
      <dgm:spPr/>
    </dgm:pt>
    <dgm:pt modelId="{89DAB605-4E08-4808-B86A-6D9FBFF9FD99}" type="pres">
      <dgm:prSet presAssocID="{19CB6952-7C42-49CE-8812-12CA796000A3}" presName="sibTrans" presStyleLbl="sibTrans1D1" presStyleIdx="5" presStyleCnt="9"/>
      <dgm:spPr/>
    </dgm:pt>
    <dgm:pt modelId="{376BB470-CD57-4A17-B747-80061CF4DB86}" type="pres">
      <dgm:prSet presAssocID="{19CB6952-7C42-49CE-8812-12CA796000A3}" presName="connectorText" presStyleLbl="sibTrans1D1" presStyleIdx="5" presStyleCnt="9"/>
      <dgm:spPr/>
    </dgm:pt>
    <dgm:pt modelId="{563D7E2F-31E5-415D-9D9E-72F8881A3BB9}" type="pres">
      <dgm:prSet presAssocID="{31E1646A-F2AB-4B9B-90CB-2F18AE11209C}" presName="node" presStyleLbl="node1" presStyleIdx="6" presStyleCnt="10">
        <dgm:presLayoutVars>
          <dgm:bulletEnabled val="1"/>
        </dgm:presLayoutVars>
      </dgm:prSet>
      <dgm:spPr/>
    </dgm:pt>
    <dgm:pt modelId="{836D21DE-B32A-48D3-9D79-7163DDC3FD89}" type="pres">
      <dgm:prSet presAssocID="{43BCFAA2-BD27-4B22-A7E0-F76DCE04D655}" presName="sibTrans" presStyleLbl="sibTrans1D1" presStyleIdx="6" presStyleCnt="9"/>
      <dgm:spPr/>
    </dgm:pt>
    <dgm:pt modelId="{40754106-2B25-49A6-AC46-CFA38F1611D0}" type="pres">
      <dgm:prSet presAssocID="{43BCFAA2-BD27-4B22-A7E0-F76DCE04D655}" presName="connectorText" presStyleLbl="sibTrans1D1" presStyleIdx="6" presStyleCnt="9"/>
      <dgm:spPr/>
    </dgm:pt>
    <dgm:pt modelId="{1014CF82-92A4-47D1-9175-5982B4E4E907}" type="pres">
      <dgm:prSet presAssocID="{CC54456A-60FB-46C6-92B4-245ED3A65675}" presName="node" presStyleLbl="node1" presStyleIdx="7" presStyleCnt="10">
        <dgm:presLayoutVars>
          <dgm:bulletEnabled val="1"/>
        </dgm:presLayoutVars>
      </dgm:prSet>
      <dgm:spPr/>
    </dgm:pt>
    <dgm:pt modelId="{D7EBBC26-1381-4D40-86B9-642636CF31F6}" type="pres">
      <dgm:prSet presAssocID="{9EECDBC5-FEE0-4023-9FC7-605C069F1502}" presName="sibTrans" presStyleLbl="sibTrans1D1" presStyleIdx="7" presStyleCnt="9"/>
      <dgm:spPr/>
    </dgm:pt>
    <dgm:pt modelId="{AEBED3C5-BE8F-43F2-A49E-086D803BC90C}" type="pres">
      <dgm:prSet presAssocID="{9EECDBC5-FEE0-4023-9FC7-605C069F1502}" presName="connectorText" presStyleLbl="sibTrans1D1" presStyleIdx="7" presStyleCnt="9"/>
      <dgm:spPr/>
    </dgm:pt>
    <dgm:pt modelId="{F49564C9-C9B5-4816-A351-3A0D06C68E7C}" type="pres">
      <dgm:prSet presAssocID="{639241B0-BE38-494F-B7C4-52DFEFBE2106}" presName="node" presStyleLbl="node1" presStyleIdx="8" presStyleCnt="10">
        <dgm:presLayoutVars>
          <dgm:bulletEnabled val="1"/>
        </dgm:presLayoutVars>
      </dgm:prSet>
      <dgm:spPr/>
    </dgm:pt>
    <dgm:pt modelId="{4D64A650-E080-48C6-A7D6-94F0881FEF71}" type="pres">
      <dgm:prSet presAssocID="{BEC38FF7-4BA0-4042-8F8C-E14319D262AF}" presName="sibTrans" presStyleLbl="sibTrans1D1" presStyleIdx="8" presStyleCnt="9"/>
      <dgm:spPr/>
    </dgm:pt>
    <dgm:pt modelId="{A79EAACF-EAFA-4F7F-BF4A-0B4EA45BA800}" type="pres">
      <dgm:prSet presAssocID="{BEC38FF7-4BA0-4042-8F8C-E14319D262AF}" presName="connectorText" presStyleLbl="sibTrans1D1" presStyleIdx="8" presStyleCnt="9"/>
      <dgm:spPr/>
    </dgm:pt>
    <dgm:pt modelId="{E588DE33-DF46-4341-BE6E-0BEB18768C34}" type="pres">
      <dgm:prSet presAssocID="{A3100DC0-6C51-4536-921E-F58E20DCC286}" presName="node" presStyleLbl="node1" presStyleIdx="9" presStyleCnt="10">
        <dgm:presLayoutVars>
          <dgm:bulletEnabled val="1"/>
        </dgm:presLayoutVars>
      </dgm:prSet>
      <dgm:spPr/>
    </dgm:pt>
  </dgm:ptLst>
  <dgm:cxnLst>
    <dgm:cxn modelId="{283BDE01-380C-4ED9-90C8-37DB1CD37965}" srcId="{4000C37A-004F-4D25-A878-468CC1379E4E}" destId="{3E772D26-3A0D-4721-98B7-855929109984}" srcOrd="4" destOrd="0" parTransId="{7F734DAC-086D-422C-8A7B-7599163D543E}" sibTransId="{DE8447FD-51A9-4BA7-9A52-8F6D2FAA6A0E}"/>
    <dgm:cxn modelId="{30E66702-1348-40A2-BE7E-B9F6E9D92880}" srcId="{4000C37A-004F-4D25-A878-468CC1379E4E}" destId="{31E1646A-F2AB-4B9B-90CB-2F18AE11209C}" srcOrd="6" destOrd="0" parTransId="{94AD340F-8A8E-4DE6-82D6-E22CA733690A}" sibTransId="{43BCFAA2-BD27-4B22-A7E0-F76DCE04D655}"/>
    <dgm:cxn modelId="{2A9FA702-8DCE-4DC8-A8A0-1D1A726C1FC0}" type="presOf" srcId="{A3100DC0-6C51-4536-921E-F58E20DCC286}" destId="{E588DE33-DF46-4341-BE6E-0BEB18768C34}" srcOrd="0" destOrd="0" presId="urn:microsoft.com/office/officeart/2016/7/layout/RepeatingBendingProcessNew"/>
    <dgm:cxn modelId="{E1098C03-3562-416C-A0FE-394349B4052B}" type="presOf" srcId="{9EECDBC5-FEE0-4023-9FC7-605C069F1502}" destId="{AEBED3C5-BE8F-43F2-A49E-086D803BC90C}" srcOrd="1" destOrd="0" presId="urn:microsoft.com/office/officeart/2016/7/layout/RepeatingBendingProcessNew"/>
    <dgm:cxn modelId="{11B06D1B-720F-4F91-BDCC-8737EF5D25A8}" type="presOf" srcId="{CDADFD99-B784-48AF-AF4F-073D7E0394AE}" destId="{04C2FA8E-AFCF-4369-B5AD-E889B09E30A0}" srcOrd="0" destOrd="0" presId="urn:microsoft.com/office/officeart/2016/7/layout/RepeatingBendingProcessNew"/>
    <dgm:cxn modelId="{336F1425-0FE2-4125-8502-7A980BC5ADC7}" srcId="{4000C37A-004F-4D25-A878-468CC1379E4E}" destId="{CC54456A-60FB-46C6-92B4-245ED3A65675}" srcOrd="7" destOrd="0" parTransId="{CE2C6083-3B61-45FC-9443-35FDC99B3E19}" sibTransId="{9EECDBC5-FEE0-4023-9FC7-605C069F1502}"/>
    <dgm:cxn modelId="{902FA628-B54B-4556-8D8B-C5B8334FDC93}" srcId="{4000C37A-004F-4D25-A878-468CC1379E4E}" destId="{E9D2FC1E-36C1-425A-95B8-0DC4B049A43F}" srcOrd="3" destOrd="0" parTransId="{1CCA04AC-A2EE-468E-B17B-8FF7FCE0755E}" sibTransId="{31B3526C-12AD-4B83-ADD6-91E75AB71A0A}"/>
    <dgm:cxn modelId="{25E0C42A-E824-4CCE-9D67-D47C8F233060}" type="presOf" srcId="{0BB0ABFB-66D7-48B6-86E1-2BBC16A7E3C8}" destId="{D26C0E77-16A2-481A-B545-1FE7EB22A203}" srcOrd="1" destOrd="0" presId="urn:microsoft.com/office/officeart/2016/7/layout/RepeatingBendingProcessNew"/>
    <dgm:cxn modelId="{A63A772E-88F1-4DC0-AF23-4E4D4DFD882E}" type="presOf" srcId="{43AA94BA-DE18-4341-9268-82E0E835AF47}" destId="{482F91D7-2D64-42D4-9D01-2968FC6F00D4}" srcOrd="1" destOrd="0" presId="urn:microsoft.com/office/officeart/2016/7/layout/RepeatingBendingProcessNew"/>
    <dgm:cxn modelId="{551E6144-D307-47D8-89B2-CB5060441D45}" type="presOf" srcId="{DE8447FD-51A9-4BA7-9A52-8F6D2FAA6A0E}" destId="{BCA5B112-0ED3-4524-8800-1661269B1A1E}" srcOrd="0" destOrd="0" presId="urn:microsoft.com/office/officeart/2016/7/layout/RepeatingBendingProcessNew"/>
    <dgm:cxn modelId="{F726C865-B110-4E04-8656-C110C57F0893}" type="presOf" srcId="{CC54456A-60FB-46C6-92B4-245ED3A65675}" destId="{1014CF82-92A4-47D1-9175-5982B4E4E907}" srcOrd="0" destOrd="0" presId="urn:microsoft.com/office/officeart/2016/7/layout/RepeatingBendingProcessNew"/>
    <dgm:cxn modelId="{A2E4A349-4AFA-4CFB-B242-BAEEE7A2B060}" type="presOf" srcId="{31B3526C-12AD-4B83-ADD6-91E75AB71A0A}" destId="{446D070A-9D8B-41DF-B130-CA9B753A6B61}" srcOrd="1" destOrd="0" presId="urn:microsoft.com/office/officeart/2016/7/layout/RepeatingBendingProcessNew"/>
    <dgm:cxn modelId="{2996994B-CEAE-4C67-BFA2-027B7EB576AF}" type="presOf" srcId="{19CB6952-7C42-49CE-8812-12CA796000A3}" destId="{376BB470-CD57-4A17-B747-80061CF4DB86}" srcOrd="1" destOrd="0" presId="urn:microsoft.com/office/officeart/2016/7/layout/RepeatingBendingProcessNew"/>
    <dgm:cxn modelId="{4E90536F-9D75-4D3E-ABC0-1A599282598F}" srcId="{4000C37A-004F-4D25-A878-468CC1379E4E}" destId="{77655C03-4D25-4138-AF24-69C34C9E5D23}" srcOrd="1" destOrd="0" parTransId="{DACF34C4-7197-44F1-913E-B4D98EFDFED1}" sibTransId="{CDADFD99-B784-48AF-AF4F-073D7E0394AE}"/>
    <dgm:cxn modelId="{DDF35150-B4BE-4C57-ACED-4E4F16CC8AB0}" type="presOf" srcId="{3DBD8A64-0F4F-46F9-ACF6-4843FC5937FA}" destId="{831573C4-0B9F-4EF8-9507-6214E242A3F0}" srcOrd="0" destOrd="0" presId="urn:microsoft.com/office/officeart/2016/7/layout/RepeatingBendingProcessNew"/>
    <dgm:cxn modelId="{DDC1DA77-E015-4A8C-B6AB-C22D0B4C15D6}" type="presOf" srcId="{AFEA311F-04BE-47F2-8C7D-318E63CB10AA}" destId="{6C82F822-D461-4DA8-B918-9B93D80F91A3}" srcOrd="0" destOrd="0" presId="urn:microsoft.com/office/officeart/2016/7/layout/RepeatingBendingProcessNew"/>
    <dgm:cxn modelId="{4B608580-1132-46DA-94F2-4BBB27D20EED}" type="presOf" srcId="{31E1646A-F2AB-4B9B-90CB-2F18AE11209C}" destId="{563D7E2F-31E5-415D-9D9E-72F8881A3BB9}" srcOrd="0" destOrd="0" presId="urn:microsoft.com/office/officeart/2016/7/layout/RepeatingBendingProcessNew"/>
    <dgm:cxn modelId="{77AB3282-08DF-4558-A65D-0C1C79C23F72}" type="presOf" srcId="{CDADFD99-B784-48AF-AF4F-073D7E0394AE}" destId="{A38FD04F-EE9D-4CED-BF52-663902CC60A5}" srcOrd="1" destOrd="0" presId="urn:microsoft.com/office/officeart/2016/7/layout/RepeatingBendingProcessNew"/>
    <dgm:cxn modelId="{70E70C85-92B2-4AEE-A045-6F743CF5C4E9}" type="presOf" srcId="{0BB0ABFB-66D7-48B6-86E1-2BBC16A7E3C8}" destId="{80376E66-DD2F-4227-82A2-FDC1EDC2EA89}" srcOrd="0" destOrd="0" presId="urn:microsoft.com/office/officeart/2016/7/layout/RepeatingBendingProcessNew"/>
    <dgm:cxn modelId="{16F3E788-CE78-4451-A7CB-912EE9A5A5D1}" type="presOf" srcId="{BEC38FF7-4BA0-4042-8F8C-E14319D262AF}" destId="{A79EAACF-EAFA-4F7F-BF4A-0B4EA45BA800}" srcOrd="1" destOrd="0" presId="urn:microsoft.com/office/officeart/2016/7/layout/RepeatingBendingProcessNew"/>
    <dgm:cxn modelId="{3EA5B88C-ED87-4132-882E-87C893863A1E}" type="presOf" srcId="{4000C37A-004F-4D25-A878-468CC1379E4E}" destId="{F91CB21E-9A9A-49C0-928E-DDC637BDF786}" srcOrd="0" destOrd="0" presId="urn:microsoft.com/office/officeart/2016/7/layout/RepeatingBendingProcessNew"/>
    <dgm:cxn modelId="{45CCE68C-AF54-478B-9CE6-83F59F4CE377}" type="presOf" srcId="{31B3526C-12AD-4B83-ADD6-91E75AB71A0A}" destId="{33056A80-4FC6-4826-B057-C603419EB31B}" srcOrd="0" destOrd="0" presId="urn:microsoft.com/office/officeart/2016/7/layout/RepeatingBendingProcessNew"/>
    <dgm:cxn modelId="{E434DE8E-1A6E-47D7-9FA7-6DBAB5E62FC0}" type="presOf" srcId="{BEC38FF7-4BA0-4042-8F8C-E14319D262AF}" destId="{4D64A650-E080-48C6-A7D6-94F0881FEF71}" srcOrd="0" destOrd="0" presId="urn:microsoft.com/office/officeart/2016/7/layout/RepeatingBendingProcessNew"/>
    <dgm:cxn modelId="{2F34D094-DC3B-436B-AF45-6133FC91EA35}" type="presOf" srcId="{17B5B9FA-AEF0-4B14-ABC7-13CDA5A03821}" destId="{01F2C19B-DB61-4B73-8E97-D48AC8DD990A}" srcOrd="0" destOrd="0" presId="urn:microsoft.com/office/officeart/2016/7/layout/RepeatingBendingProcessNew"/>
    <dgm:cxn modelId="{00B6AC99-39E4-4EC5-905F-703F5798C079}" type="presOf" srcId="{43BCFAA2-BD27-4B22-A7E0-F76DCE04D655}" destId="{836D21DE-B32A-48D3-9D79-7163DDC3FD89}" srcOrd="0" destOrd="0" presId="urn:microsoft.com/office/officeart/2016/7/layout/RepeatingBendingProcessNew"/>
    <dgm:cxn modelId="{1DE107A5-7294-4969-8B4C-CE7B079EC0C2}" type="presOf" srcId="{3E772D26-3A0D-4721-98B7-855929109984}" destId="{35F1F1CD-9F5C-4D2D-8060-0E374D91F95C}" srcOrd="0" destOrd="0" presId="urn:microsoft.com/office/officeart/2016/7/layout/RepeatingBendingProcessNew"/>
    <dgm:cxn modelId="{26D534A8-7B13-4DB1-AD41-37C7C7D9EFAC}" srcId="{4000C37A-004F-4D25-A878-468CC1379E4E}" destId="{AFEA311F-04BE-47F2-8C7D-318E63CB10AA}" srcOrd="0" destOrd="0" parTransId="{7FF52D6D-2BFA-43B3-BF3A-AFC928A1F493}" sibTransId="{43AA94BA-DE18-4341-9268-82E0E835AF47}"/>
    <dgm:cxn modelId="{DBCCDDAF-F239-42BC-AF79-FC5FBEEA72CB}" srcId="{4000C37A-004F-4D25-A878-468CC1379E4E}" destId="{639241B0-BE38-494F-B7C4-52DFEFBE2106}" srcOrd="8" destOrd="0" parTransId="{23E018A3-E8CF-4204-85A8-2A3D439CF6E1}" sibTransId="{BEC38FF7-4BA0-4042-8F8C-E14319D262AF}"/>
    <dgm:cxn modelId="{C92978B1-42DA-4796-A201-60CE651E85EE}" type="presOf" srcId="{77655C03-4D25-4138-AF24-69C34C9E5D23}" destId="{A8E1FE24-D316-49B9-A783-40E1E7CD0754}" srcOrd="0" destOrd="0" presId="urn:microsoft.com/office/officeart/2016/7/layout/RepeatingBendingProcessNew"/>
    <dgm:cxn modelId="{82EAA3B3-8D1F-46CD-848B-DD64F0221554}" type="presOf" srcId="{E9D2FC1E-36C1-425A-95B8-0DC4B049A43F}" destId="{9252EF8F-D731-4EC7-9F01-B4390F70CF05}" srcOrd="0" destOrd="0" presId="urn:microsoft.com/office/officeart/2016/7/layout/RepeatingBendingProcessNew"/>
    <dgm:cxn modelId="{640274B8-75F4-4F17-A794-76005F744B65}" type="presOf" srcId="{43AA94BA-DE18-4341-9268-82E0E835AF47}" destId="{5B3D195D-FBC2-43A5-8DBE-441E09BC5E95}" srcOrd="0" destOrd="0" presId="urn:microsoft.com/office/officeart/2016/7/layout/RepeatingBendingProcessNew"/>
    <dgm:cxn modelId="{F16D1CC3-4490-49B6-88A0-2871FD9C0F85}" srcId="{4000C37A-004F-4D25-A878-468CC1379E4E}" destId="{17B5B9FA-AEF0-4B14-ABC7-13CDA5A03821}" srcOrd="2" destOrd="0" parTransId="{CE8AADE9-F11C-4F19-9048-3CBB40A3BAB1}" sibTransId="{0BB0ABFB-66D7-48B6-86E1-2BBC16A7E3C8}"/>
    <dgm:cxn modelId="{167CB4DE-AE90-4F16-A4D6-9657522EEA20}" type="presOf" srcId="{9EECDBC5-FEE0-4023-9FC7-605C069F1502}" destId="{D7EBBC26-1381-4D40-86B9-642636CF31F6}" srcOrd="0" destOrd="0" presId="urn:microsoft.com/office/officeart/2016/7/layout/RepeatingBendingProcessNew"/>
    <dgm:cxn modelId="{DE6F84DF-6046-40C3-83B4-3116CBA87BEC}" type="presOf" srcId="{639241B0-BE38-494F-B7C4-52DFEFBE2106}" destId="{F49564C9-C9B5-4816-A351-3A0D06C68E7C}" srcOrd="0" destOrd="0" presId="urn:microsoft.com/office/officeart/2016/7/layout/RepeatingBendingProcessNew"/>
    <dgm:cxn modelId="{DAE6EBE9-C333-4D7E-B1C3-C456FDCC7DF1}" srcId="{4000C37A-004F-4D25-A878-468CC1379E4E}" destId="{3DBD8A64-0F4F-46F9-ACF6-4843FC5937FA}" srcOrd="5" destOrd="0" parTransId="{3F6A18C1-6E92-4BFC-9FB3-1C2BB8024B30}" sibTransId="{19CB6952-7C42-49CE-8812-12CA796000A3}"/>
    <dgm:cxn modelId="{336AE3EB-5E47-4AF5-8A83-C8E7B13D7862}" srcId="{4000C37A-004F-4D25-A878-468CC1379E4E}" destId="{A3100DC0-6C51-4536-921E-F58E20DCC286}" srcOrd="9" destOrd="0" parTransId="{E2B3B96A-3D9E-4A0B-B02A-B8351AC7A7F5}" sibTransId="{9838B05B-A65C-4C23-82D3-351F72006139}"/>
    <dgm:cxn modelId="{5C8521F0-B775-403C-B594-85260B631D90}" type="presOf" srcId="{19CB6952-7C42-49CE-8812-12CA796000A3}" destId="{89DAB605-4E08-4808-B86A-6D9FBFF9FD99}" srcOrd="0" destOrd="0" presId="urn:microsoft.com/office/officeart/2016/7/layout/RepeatingBendingProcessNew"/>
    <dgm:cxn modelId="{BC4AB5F4-5D89-4244-BA7F-5CBB249EC6E3}" type="presOf" srcId="{43BCFAA2-BD27-4B22-A7E0-F76DCE04D655}" destId="{40754106-2B25-49A6-AC46-CFA38F1611D0}" srcOrd="1" destOrd="0" presId="urn:microsoft.com/office/officeart/2016/7/layout/RepeatingBendingProcessNew"/>
    <dgm:cxn modelId="{39DEBDFB-6DD0-423B-BADE-AD9451CE0BF6}" type="presOf" srcId="{DE8447FD-51A9-4BA7-9A52-8F6D2FAA6A0E}" destId="{DBB86A46-772D-4646-AE3C-C472081CDB63}" srcOrd="1" destOrd="0" presId="urn:microsoft.com/office/officeart/2016/7/layout/RepeatingBendingProcessNew"/>
    <dgm:cxn modelId="{6DE2562B-0CC4-4F72-930D-9D48F44EE0F4}" type="presParOf" srcId="{F91CB21E-9A9A-49C0-928E-DDC637BDF786}" destId="{6C82F822-D461-4DA8-B918-9B93D80F91A3}" srcOrd="0" destOrd="0" presId="urn:microsoft.com/office/officeart/2016/7/layout/RepeatingBendingProcessNew"/>
    <dgm:cxn modelId="{1096A821-3E2B-4094-9540-5D36917AA829}" type="presParOf" srcId="{F91CB21E-9A9A-49C0-928E-DDC637BDF786}" destId="{5B3D195D-FBC2-43A5-8DBE-441E09BC5E95}" srcOrd="1" destOrd="0" presId="urn:microsoft.com/office/officeart/2016/7/layout/RepeatingBendingProcessNew"/>
    <dgm:cxn modelId="{04A3AEB2-01D6-4202-97EF-452AA5B2D018}" type="presParOf" srcId="{5B3D195D-FBC2-43A5-8DBE-441E09BC5E95}" destId="{482F91D7-2D64-42D4-9D01-2968FC6F00D4}" srcOrd="0" destOrd="0" presId="urn:microsoft.com/office/officeart/2016/7/layout/RepeatingBendingProcessNew"/>
    <dgm:cxn modelId="{6C724879-B619-47A4-92CF-93ECF0E97D96}" type="presParOf" srcId="{F91CB21E-9A9A-49C0-928E-DDC637BDF786}" destId="{A8E1FE24-D316-49B9-A783-40E1E7CD0754}" srcOrd="2" destOrd="0" presId="urn:microsoft.com/office/officeart/2016/7/layout/RepeatingBendingProcessNew"/>
    <dgm:cxn modelId="{75B08EB7-0026-43AE-9364-E76396229D91}" type="presParOf" srcId="{F91CB21E-9A9A-49C0-928E-DDC637BDF786}" destId="{04C2FA8E-AFCF-4369-B5AD-E889B09E30A0}" srcOrd="3" destOrd="0" presId="urn:microsoft.com/office/officeart/2016/7/layout/RepeatingBendingProcessNew"/>
    <dgm:cxn modelId="{3F1C3F33-AA75-471E-8AE9-EDDE88346FBE}" type="presParOf" srcId="{04C2FA8E-AFCF-4369-B5AD-E889B09E30A0}" destId="{A38FD04F-EE9D-4CED-BF52-663902CC60A5}" srcOrd="0" destOrd="0" presId="urn:microsoft.com/office/officeart/2016/7/layout/RepeatingBendingProcessNew"/>
    <dgm:cxn modelId="{D9E845D6-B07B-4E98-A6A0-8FB4825FE45C}" type="presParOf" srcId="{F91CB21E-9A9A-49C0-928E-DDC637BDF786}" destId="{01F2C19B-DB61-4B73-8E97-D48AC8DD990A}" srcOrd="4" destOrd="0" presId="urn:microsoft.com/office/officeart/2016/7/layout/RepeatingBendingProcessNew"/>
    <dgm:cxn modelId="{B186C976-4DAE-4EDB-9885-43ABCA5E5865}" type="presParOf" srcId="{F91CB21E-9A9A-49C0-928E-DDC637BDF786}" destId="{80376E66-DD2F-4227-82A2-FDC1EDC2EA89}" srcOrd="5" destOrd="0" presId="urn:microsoft.com/office/officeart/2016/7/layout/RepeatingBendingProcessNew"/>
    <dgm:cxn modelId="{B047B901-ACA6-402F-BA35-BCE8C23BC49B}" type="presParOf" srcId="{80376E66-DD2F-4227-82A2-FDC1EDC2EA89}" destId="{D26C0E77-16A2-481A-B545-1FE7EB22A203}" srcOrd="0" destOrd="0" presId="urn:microsoft.com/office/officeart/2016/7/layout/RepeatingBendingProcessNew"/>
    <dgm:cxn modelId="{42DDB2D0-6C9D-4CAA-9B91-730AF3ED41D1}" type="presParOf" srcId="{F91CB21E-9A9A-49C0-928E-DDC637BDF786}" destId="{9252EF8F-D731-4EC7-9F01-B4390F70CF05}" srcOrd="6" destOrd="0" presId="urn:microsoft.com/office/officeart/2016/7/layout/RepeatingBendingProcessNew"/>
    <dgm:cxn modelId="{825D2C4F-3D94-4EE5-9F13-3F6C62209E78}" type="presParOf" srcId="{F91CB21E-9A9A-49C0-928E-DDC637BDF786}" destId="{33056A80-4FC6-4826-B057-C603419EB31B}" srcOrd="7" destOrd="0" presId="urn:microsoft.com/office/officeart/2016/7/layout/RepeatingBendingProcessNew"/>
    <dgm:cxn modelId="{37575E97-2BF0-4DDC-ABC6-0144556B6161}" type="presParOf" srcId="{33056A80-4FC6-4826-B057-C603419EB31B}" destId="{446D070A-9D8B-41DF-B130-CA9B753A6B61}" srcOrd="0" destOrd="0" presId="urn:microsoft.com/office/officeart/2016/7/layout/RepeatingBendingProcessNew"/>
    <dgm:cxn modelId="{28B1CB67-068D-4BA5-8485-233D255A93AE}" type="presParOf" srcId="{F91CB21E-9A9A-49C0-928E-DDC637BDF786}" destId="{35F1F1CD-9F5C-4D2D-8060-0E374D91F95C}" srcOrd="8" destOrd="0" presId="urn:microsoft.com/office/officeart/2016/7/layout/RepeatingBendingProcessNew"/>
    <dgm:cxn modelId="{8E5A6763-E359-44B1-88FB-52A4F27A899F}" type="presParOf" srcId="{F91CB21E-9A9A-49C0-928E-DDC637BDF786}" destId="{BCA5B112-0ED3-4524-8800-1661269B1A1E}" srcOrd="9" destOrd="0" presId="urn:microsoft.com/office/officeart/2016/7/layout/RepeatingBendingProcessNew"/>
    <dgm:cxn modelId="{9072DDB7-930C-44B4-AD34-877D8BFA0790}" type="presParOf" srcId="{BCA5B112-0ED3-4524-8800-1661269B1A1E}" destId="{DBB86A46-772D-4646-AE3C-C472081CDB63}" srcOrd="0" destOrd="0" presId="urn:microsoft.com/office/officeart/2016/7/layout/RepeatingBendingProcessNew"/>
    <dgm:cxn modelId="{E419B0E8-D93E-44E2-9338-11EA4907096A}" type="presParOf" srcId="{F91CB21E-9A9A-49C0-928E-DDC637BDF786}" destId="{831573C4-0B9F-4EF8-9507-6214E242A3F0}" srcOrd="10" destOrd="0" presId="urn:microsoft.com/office/officeart/2016/7/layout/RepeatingBendingProcessNew"/>
    <dgm:cxn modelId="{3E58FB0B-3D02-47A0-85AD-36DD24D2C6C8}" type="presParOf" srcId="{F91CB21E-9A9A-49C0-928E-DDC637BDF786}" destId="{89DAB605-4E08-4808-B86A-6D9FBFF9FD99}" srcOrd="11" destOrd="0" presId="urn:microsoft.com/office/officeart/2016/7/layout/RepeatingBendingProcessNew"/>
    <dgm:cxn modelId="{35F8F7BD-0E12-4513-8D07-3DA9AB13C836}" type="presParOf" srcId="{89DAB605-4E08-4808-B86A-6D9FBFF9FD99}" destId="{376BB470-CD57-4A17-B747-80061CF4DB86}" srcOrd="0" destOrd="0" presId="urn:microsoft.com/office/officeart/2016/7/layout/RepeatingBendingProcessNew"/>
    <dgm:cxn modelId="{ECACAB39-06EF-481C-B414-8FE347D52C7D}" type="presParOf" srcId="{F91CB21E-9A9A-49C0-928E-DDC637BDF786}" destId="{563D7E2F-31E5-415D-9D9E-72F8881A3BB9}" srcOrd="12" destOrd="0" presId="urn:microsoft.com/office/officeart/2016/7/layout/RepeatingBendingProcessNew"/>
    <dgm:cxn modelId="{37119D6B-1498-450D-BC44-50FE606C13C6}" type="presParOf" srcId="{F91CB21E-9A9A-49C0-928E-DDC637BDF786}" destId="{836D21DE-B32A-48D3-9D79-7163DDC3FD89}" srcOrd="13" destOrd="0" presId="urn:microsoft.com/office/officeart/2016/7/layout/RepeatingBendingProcessNew"/>
    <dgm:cxn modelId="{04F5899A-08CA-4811-A8BA-34F0BF4DD237}" type="presParOf" srcId="{836D21DE-B32A-48D3-9D79-7163DDC3FD89}" destId="{40754106-2B25-49A6-AC46-CFA38F1611D0}" srcOrd="0" destOrd="0" presId="urn:microsoft.com/office/officeart/2016/7/layout/RepeatingBendingProcessNew"/>
    <dgm:cxn modelId="{D190AC21-1614-482A-BF02-3ACF9217D7B2}" type="presParOf" srcId="{F91CB21E-9A9A-49C0-928E-DDC637BDF786}" destId="{1014CF82-92A4-47D1-9175-5982B4E4E907}" srcOrd="14" destOrd="0" presId="urn:microsoft.com/office/officeart/2016/7/layout/RepeatingBendingProcessNew"/>
    <dgm:cxn modelId="{C028A406-4B99-4716-B198-92195D29E1D5}" type="presParOf" srcId="{F91CB21E-9A9A-49C0-928E-DDC637BDF786}" destId="{D7EBBC26-1381-4D40-86B9-642636CF31F6}" srcOrd="15" destOrd="0" presId="urn:microsoft.com/office/officeart/2016/7/layout/RepeatingBendingProcessNew"/>
    <dgm:cxn modelId="{9FC4C8BB-5B2D-47E0-811D-3BD121EF76E7}" type="presParOf" srcId="{D7EBBC26-1381-4D40-86B9-642636CF31F6}" destId="{AEBED3C5-BE8F-43F2-A49E-086D803BC90C}" srcOrd="0" destOrd="0" presId="urn:microsoft.com/office/officeart/2016/7/layout/RepeatingBendingProcessNew"/>
    <dgm:cxn modelId="{C8020264-81FF-4872-A5DC-BE6FBA8F49CB}" type="presParOf" srcId="{F91CB21E-9A9A-49C0-928E-DDC637BDF786}" destId="{F49564C9-C9B5-4816-A351-3A0D06C68E7C}" srcOrd="16" destOrd="0" presId="urn:microsoft.com/office/officeart/2016/7/layout/RepeatingBendingProcessNew"/>
    <dgm:cxn modelId="{8B3BB7BB-5263-4F17-81B2-4B6C7474DAF5}" type="presParOf" srcId="{F91CB21E-9A9A-49C0-928E-DDC637BDF786}" destId="{4D64A650-E080-48C6-A7D6-94F0881FEF71}" srcOrd="17" destOrd="0" presId="urn:microsoft.com/office/officeart/2016/7/layout/RepeatingBendingProcessNew"/>
    <dgm:cxn modelId="{AA9411C7-517D-4F20-BC55-D4AEEF1E8893}" type="presParOf" srcId="{4D64A650-E080-48C6-A7D6-94F0881FEF71}" destId="{A79EAACF-EAFA-4F7F-BF4A-0B4EA45BA800}" srcOrd="0" destOrd="0" presId="urn:microsoft.com/office/officeart/2016/7/layout/RepeatingBendingProcessNew"/>
    <dgm:cxn modelId="{39F1BEE3-1AF5-4140-8B8C-5555098BC7D7}" type="presParOf" srcId="{F91CB21E-9A9A-49C0-928E-DDC637BDF786}" destId="{E588DE33-DF46-4341-BE6E-0BEB18768C34}" srcOrd="1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D6A1E27-3E1E-4130-833D-BD4FECBB0527}" type="doc">
      <dgm:prSet loTypeId="urn:microsoft.com/office/officeart/2005/8/layout/vProcess5" loCatId="process" qsTypeId="urn:microsoft.com/office/officeart/2005/8/quickstyle/simple1" qsCatId="simple" csTypeId="urn:microsoft.com/office/officeart/2005/8/colors/colorful5" csCatId="colorful"/>
      <dgm:spPr/>
      <dgm:t>
        <a:bodyPr/>
        <a:lstStyle/>
        <a:p>
          <a:endParaRPr lang="es-CO"/>
        </a:p>
      </dgm:t>
    </dgm:pt>
    <dgm:pt modelId="{A85BCB07-D8AC-4F8F-8E7F-4F05BEE05F4C}">
      <dgm:prSet custT="1"/>
      <dgm:spPr/>
      <dgm:t>
        <a:bodyPr/>
        <a:lstStyle/>
        <a:p>
          <a:pPr algn="ctr"/>
          <a:r>
            <a:rPr lang="es-MX" sz="3200" b="1" dirty="0">
              <a:solidFill>
                <a:schemeClr val="tx1"/>
              </a:solidFill>
            </a:rPr>
            <a:t>Responsabilidad Personal</a:t>
          </a:r>
          <a:endParaRPr lang="es-CO" sz="3200" dirty="0">
            <a:solidFill>
              <a:schemeClr val="tx1"/>
            </a:solidFill>
          </a:endParaRPr>
        </a:p>
      </dgm:t>
    </dgm:pt>
    <dgm:pt modelId="{59CFEDCC-4394-4CED-A8E5-24A9DE5CC312}" type="parTrans" cxnId="{48F73BBC-E39E-49BE-9701-3367BB649588}">
      <dgm:prSet/>
      <dgm:spPr/>
      <dgm:t>
        <a:bodyPr/>
        <a:lstStyle/>
        <a:p>
          <a:endParaRPr lang="es-CO"/>
        </a:p>
      </dgm:t>
    </dgm:pt>
    <dgm:pt modelId="{99537220-D665-4AAF-A50B-0C27EA7ABB98}" type="sibTrans" cxnId="{48F73BBC-E39E-49BE-9701-3367BB649588}">
      <dgm:prSet/>
      <dgm:spPr/>
      <dgm:t>
        <a:bodyPr/>
        <a:lstStyle/>
        <a:p>
          <a:endParaRPr lang="es-CO"/>
        </a:p>
      </dgm:t>
    </dgm:pt>
    <dgm:pt modelId="{0BF6114F-CF6F-4E89-BC45-213EE4892062}">
      <dgm:prSet/>
      <dgm:spPr/>
      <dgm:t>
        <a:bodyPr/>
        <a:lstStyle/>
        <a:p>
          <a:pPr algn="ctr"/>
          <a:r>
            <a:rPr lang="es-MX" b="1" dirty="0">
              <a:solidFill>
                <a:schemeClr val="tx1"/>
              </a:solidFill>
            </a:rPr>
            <a:t>COMPETENCIA   POR ORGANIZACIÓN</a:t>
          </a:r>
          <a:endParaRPr lang="es-CO" dirty="0">
            <a:solidFill>
              <a:schemeClr val="tx1"/>
            </a:solidFill>
          </a:endParaRPr>
        </a:p>
      </dgm:t>
    </dgm:pt>
    <dgm:pt modelId="{34CF8B90-C22C-4A33-9883-171FCEAFAD54}" type="parTrans" cxnId="{1CF0ED20-9E0B-4FE3-A844-BCF67ABA0644}">
      <dgm:prSet/>
      <dgm:spPr/>
      <dgm:t>
        <a:bodyPr/>
        <a:lstStyle/>
        <a:p>
          <a:endParaRPr lang="es-CO"/>
        </a:p>
      </dgm:t>
    </dgm:pt>
    <dgm:pt modelId="{B0CAA540-5AB3-45C9-B0B5-3C898D7C03A8}" type="sibTrans" cxnId="{1CF0ED20-9E0B-4FE3-A844-BCF67ABA0644}">
      <dgm:prSet/>
      <dgm:spPr/>
      <dgm:t>
        <a:bodyPr/>
        <a:lstStyle/>
        <a:p>
          <a:endParaRPr lang="es-CO"/>
        </a:p>
      </dgm:t>
    </dgm:pt>
    <dgm:pt modelId="{507360B2-7F54-4061-BBAD-0B1BEB203365}">
      <dgm:prSet/>
      <dgm:spPr/>
      <dgm:t>
        <a:bodyPr/>
        <a:lstStyle/>
        <a:p>
          <a:r>
            <a:rPr lang="es-MX" dirty="0"/>
            <a:t>(Responsabilidad basada en deberes </a:t>
          </a:r>
          <a:r>
            <a:rPr lang="es-MX" dirty="0" err="1"/>
            <a:t>grales</a:t>
          </a:r>
          <a:r>
            <a:rPr lang="es-MX" dirty="0"/>
            <a:t>)</a:t>
          </a:r>
          <a:endParaRPr lang="es-CO" dirty="0"/>
        </a:p>
      </dgm:t>
    </dgm:pt>
    <dgm:pt modelId="{2378A822-C1BA-458B-8FB9-29B88721B337}" type="parTrans" cxnId="{4586787F-8D54-47A4-AB91-B74BD0670E20}">
      <dgm:prSet/>
      <dgm:spPr/>
      <dgm:t>
        <a:bodyPr/>
        <a:lstStyle/>
        <a:p>
          <a:endParaRPr lang="es-CO"/>
        </a:p>
      </dgm:t>
    </dgm:pt>
    <dgm:pt modelId="{85066E36-7D2E-4450-BEB4-825D6974A38F}" type="sibTrans" cxnId="{4586787F-8D54-47A4-AB91-B74BD0670E20}">
      <dgm:prSet/>
      <dgm:spPr/>
      <dgm:t>
        <a:bodyPr/>
        <a:lstStyle/>
        <a:p>
          <a:endParaRPr lang="es-CO"/>
        </a:p>
      </dgm:t>
    </dgm:pt>
    <dgm:pt modelId="{795D27F2-657D-44C6-94C3-AFC937E7FA48}">
      <dgm:prSet custT="1"/>
      <dgm:spPr/>
      <dgm:t>
        <a:bodyPr/>
        <a:lstStyle/>
        <a:p>
          <a:pPr algn="ctr"/>
          <a:r>
            <a:rPr lang="es-MX" sz="2400" b="1" dirty="0">
              <a:solidFill>
                <a:schemeClr val="tx1"/>
              </a:solidFill>
            </a:rPr>
            <a:t>COMPETENCIA INSTITUCIONAL</a:t>
          </a:r>
          <a:endParaRPr lang="es-CO" sz="2400" dirty="0">
            <a:solidFill>
              <a:schemeClr val="tx1"/>
            </a:solidFill>
          </a:endParaRPr>
        </a:p>
      </dgm:t>
    </dgm:pt>
    <dgm:pt modelId="{65908413-0504-422A-8E91-9B384793B717}" type="parTrans" cxnId="{A78972FE-1BD4-4C91-8AFA-B38BFF35D798}">
      <dgm:prSet/>
      <dgm:spPr/>
      <dgm:t>
        <a:bodyPr/>
        <a:lstStyle/>
        <a:p>
          <a:endParaRPr lang="es-CO"/>
        </a:p>
      </dgm:t>
    </dgm:pt>
    <dgm:pt modelId="{14521803-6487-457C-ABC9-DDD0C0B9307D}" type="sibTrans" cxnId="{A78972FE-1BD4-4C91-8AFA-B38BFF35D798}">
      <dgm:prSet/>
      <dgm:spPr/>
      <dgm:t>
        <a:bodyPr/>
        <a:lstStyle/>
        <a:p>
          <a:endParaRPr lang="es-CO"/>
        </a:p>
      </dgm:t>
    </dgm:pt>
    <dgm:pt modelId="{41F05868-250F-4D92-BC0F-AA13FF44BE9F}">
      <dgm:prSet/>
      <dgm:spPr/>
      <dgm:t>
        <a:bodyPr/>
        <a:lstStyle/>
        <a:p>
          <a:r>
            <a:rPr lang="es-MX" dirty="0"/>
            <a:t>(Responsabilidad fundamentada en deberes especiales)</a:t>
          </a:r>
          <a:endParaRPr lang="es-CO" dirty="0"/>
        </a:p>
      </dgm:t>
    </dgm:pt>
    <dgm:pt modelId="{0AC0FFA8-7C50-4BF2-994F-0F8991CDBDB3}" type="parTrans" cxnId="{5B500678-35DB-4A2F-8BE6-F6114C9F7B7D}">
      <dgm:prSet/>
      <dgm:spPr/>
      <dgm:t>
        <a:bodyPr/>
        <a:lstStyle/>
        <a:p>
          <a:endParaRPr lang="es-CO"/>
        </a:p>
      </dgm:t>
    </dgm:pt>
    <dgm:pt modelId="{40977D4F-7C57-49F8-827F-F9FE259391BB}" type="sibTrans" cxnId="{5B500678-35DB-4A2F-8BE6-F6114C9F7B7D}">
      <dgm:prSet/>
      <dgm:spPr/>
      <dgm:t>
        <a:bodyPr/>
        <a:lstStyle/>
        <a:p>
          <a:endParaRPr lang="es-CO"/>
        </a:p>
      </dgm:t>
    </dgm:pt>
    <dgm:pt modelId="{3452CD69-75FE-4843-815C-075C60720638}" type="pres">
      <dgm:prSet presAssocID="{ED6A1E27-3E1E-4130-833D-BD4FECBB0527}" presName="outerComposite" presStyleCnt="0">
        <dgm:presLayoutVars>
          <dgm:chMax val="5"/>
          <dgm:dir/>
          <dgm:resizeHandles val="exact"/>
        </dgm:presLayoutVars>
      </dgm:prSet>
      <dgm:spPr/>
    </dgm:pt>
    <dgm:pt modelId="{86F3BCEB-99BF-4590-B56F-3E97C4DA566F}" type="pres">
      <dgm:prSet presAssocID="{ED6A1E27-3E1E-4130-833D-BD4FECBB0527}" presName="dummyMaxCanvas" presStyleCnt="0">
        <dgm:presLayoutVars/>
      </dgm:prSet>
      <dgm:spPr/>
    </dgm:pt>
    <dgm:pt modelId="{45119EE6-02C9-407F-894F-C3CB313BA132}" type="pres">
      <dgm:prSet presAssocID="{ED6A1E27-3E1E-4130-833D-BD4FECBB0527}" presName="FiveNodes_1" presStyleLbl="node1" presStyleIdx="0" presStyleCnt="5">
        <dgm:presLayoutVars>
          <dgm:bulletEnabled val="1"/>
        </dgm:presLayoutVars>
      </dgm:prSet>
      <dgm:spPr/>
    </dgm:pt>
    <dgm:pt modelId="{14E5B390-A259-401A-8321-E7634E39ACD3}" type="pres">
      <dgm:prSet presAssocID="{ED6A1E27-3E1E-4130-833D-BD4FECBB0527}" presName="FiveNodes_2" presStyleLbl="node1" presStyleIdx="1" presStyleCnt="5">
        <dgm:presLayoutVars>
          <dgm:bulletEnabled val="1"/>
        </dgm:presLayoutVars>
      </dgm:prSet>
      <dgm:spPr/>
    </dgm:pt>
    <dgm:pt modelId="{077B1B1F-D9C6-40D2-A119-33FE48FE164E}" type="pres">
      <dgm:prSet presAssocID="{ED6A1E27-3E1E-4130-833D-BD4FECBB0527}" presName="FiveNodes_3" presStyleLbl="node1" presStyleIdx="2" presStyleCnt="5">
        <dgm:presLayoutVars>
          <dgm:bulletEnabled val="1"/>
        </dgm:presLayoutVars>
      </dgm:prSet>
      <dgm:spPr/>
    </dgm:pt>
    <dgm:pt modelId="{2F6247B7-43D1-46C7-8DEA-3CCC18AA7E8A}" type="pres">
      <dgm:prSet presAssocID="{ED6A1E27-3E1E-4130-833D-BD4FECBB0527}" presName="FiveNodes_4" presStyleLbl="node1" presStyleIdx="3" presStyleCnt="5">
        <dgm:presLayoutVars>
          <dgm:bulletEnabled val="1"/>
        </dgm:presLayoutVars>
      </dgm:prSet>
      <dgm:spPr/>
    </dgm:pt>
    <dgm:pt modelId="{9C1D84AE-0C86-4119-A8E6-CB12A6E270AA}" type="pres">
      <dgm:prSet presAssocID="{ED6A1E27-3E1E-4130-833D-BD4FECBB0527}" presName="FiveNodes_5" presStyleLbl="node1" presStyleIdx="4" presStyleCnt="5">
        <dgm:presLayoutVars>
          <dgm:bulletEnabled val="1"/>
        </dgm:presLayoutVars>
      </dgm:prSet>
      <dgm:spPr/>
    </dgm:pt>
    <dgm:pt modelId="{8501330B-044D-4AF3-9737-44E9F06CF922}" type="pres">
      <dgm:prSet presAssocID="{ED6A1E27-3E1E-4130-833D-BD4FECBB0527}" presName="FiveConn_1-2" presStyleLbl="fgAccFollowNode1" presStyleIdx="0" presStyleCnt="4">
        <dgm:presLayoutVars>
          <dgm:bulletEnabled val="1"/>
        </dgm:presLayoutVars>
      </dgm:prSet>
      <dgm:spPr/>
    </dgm:pt>
    <dgm:pt modelId="{0E6CF279-F696-498F-880A-7FABFE9D87A6}" type="pres">
      <dgm:prSet presAssocID="{ED6A1E27-3E1E-4130-833D-BD4FECBB0527}" presName="FiveConn_2-3" presStyleLbl="fgAccFollowNode1" presStyleIdx="1" presStyleCnt="4">
        <dgm:presLayoutVars>
          <dgm:bulletEnabled val="1"/>
        </dgm:presLayoutVars>
      </dgm:prSet>
      <dgm:spPr/>
    </dgm:pt>
    <dgm:pt modelId="{098D912E-3D72-43FC-9B15-D90800DE3B94}" type="pres">
      <dgm:prSet presAssocID="{ED6A1E27-3E1E-4130-833D-BD4FECBB0527}" presName="FiveConn_3-4" presStyleLbl="fgAccFollowNode1" presStyleIdx="2" presStyleCnt="4">
        <dgm:presLayoutVars>
          <dgm:bulletEnabled val="1"/>
        </dgm:presLayoutVars>
      </dgm:prSet>
      <dgm:spPr/>
    </dgm:pt>
    <dgm:pt modelId="{0B88B033-A5DD-4A43-B27A-81934BCB7B7B}" type="pres">
      <dgm:prSet presAssocID="{ED6A1E27-3E1E-4130-833D-BD4FECBB0527}" presName="FiveConn_4-5" presStyleLbl="fgAccFollowNode1" presStyleIdx="3" presStyleCnt="4">
        <dgm:presLayoutVars>
          <dgm:bulletEnabled val="1"/>
        </dgm:presLayoutVars>
      </dgm:prSet>
      <dgm:spPr/>
    </dgm:pt>
    <dgm:pt modelId="{A323A3CC-4975-4FE2-9F69-34ED576145CD}" type="pres">
      <dgm:prSet presAssocID="{ED6A1E27-3E1E-4130-833D-BD4FECBB0527}" presName="FiveNodes_1_text" presStyleLbl="node1" presStyleIdx="4" presStyleCnt="5">
        <dgm:presLayoutVars>
          <dgm:bulletEnabled val="1"/>
        </dgm:presLayoutVars>
      </dgm:prSet>
      <dgm:spPr/>
    </dgm:pt>
    <dgm:pt modelId="{705544FA-E598-4BCE-9466-94443C29994C}" type="pres">
      <dgm:prSet presAssocID="{ED6A1E27-3E1E-4130-833D-BD4FECBB0527}" presName="FiveNodes_2_text" presStyleLbl="node1" presStyleIdx="4" presStyleCnt="5">
        <dgm:presLayoutVars>
          <dgm:bulletEnabled val="1"/>
        </dgm:presLayoutVars>
      </dgm:prSet>
      <dgm:spPr/>
    </dgm:pt>
    <dgm:pt modelId="{E4B29447-BADC-4044-81B2-88693AA84217}" type="pres">
      <dgm:prSet presAssocID="{ED6A1E27-3E1E-4130-833D-BD4FECBB0527}" presName="FiveNodes_3_text" presStyleLbl="node1" presStyleIdx="4" presStyleCnt="5">
        <dgm:presLayoutVars>
          <dgm:bulletEnabled val="1"/>
        </dgm:presLayoutVars>
      </dgm:prSet>
      <dgm:spPr/>
    </dgm:pt>
    <dgm:pt modelId="{B22AC6AC-F5E4-4E62-9E97-669207DC253C}" type="pres">
      <dgm:prSet presAssocID="{ED6A1E27-3E1E-4130-833D-BD4FECBB0527}" presName="FiveNodes_4_text" presStyleLbl="node1" presStyleIdx="4" presStyleCnt="5">
        <dgm:presLayoutVars>
          <dgm:bulletEnabled val="1"/>
        </dgm:presLayoutVars>
      </dgm:prSet>
      <dgm:spPr/>
    </dgm:pt>
    <dgm:pt modelId="{88E7CF5B-6D4E-4E0B-A2C3-40A1B2D26BE6}" type="pres">
      <dgm:prSet presAssocID="{ED6A1E27-3E1E-4130-833D-BD4FECBB0527}" presName="FiveNodes_5_text" presStyleLbl="node1" presStyleIdx="4" presStyleCnt="5">
        <dgm:presLayoutVars>
          <dgm:bulletEnabled val="1"/>
        </dgm:presLayoutVars>
      </dgm:prSet>
      <dgm:spPr/>
    </dgm:pt>
  </dgm:ptLst>
  <dgm:cxnLst>
    <dgm:cxn modelId="{20409A18-E3E8-41F9-893C-D57D37A456B3}" type="presOf" srcId="{795D27F2-657D-44C6-94C3-AFC937E7FA48}" destId="{2F6247B7-43D1-46C7-8DEA-3CCC18AA7E8A}" srcOrd="0" destOrd="0" presId="urn:microsoft.com/office/officeart/2005/8/layout/vProcess5"/>
    <dgm:cxn modelId="{52EF4C1A-8465-4060-A841-2C2C3EA38A0C}" type="presOf" srcId="{795D27F2-657D-44C6-94C3-AFC937E7FA48}" destId="{B22AC6AC-F5E4-4E62-9E97-669207DC253C}" srcOrd="1" destOrd="0" presId="urn:microsoft.com/office/officeart/2005/8/layout/vProcess5"/>
    <dgm:cxn modelId="{1CF0ED20-9E0B-4FE3-A844-BCF67ABA0644}" srcId="{ED6A1E27-3E1E-4130-833D-BD4FECBB0527}" destId="{0BF6114F-CF6F-4E89-BC45-213EE4892062}" srcOrd="1" destOrd="0" parTransId="{34CF8B90-C22C-4A33-9883-171FCEAFAD54}" sibTransId="{B0CAA540-5AB3-45C9-B0B5-3C898D7C03A8}"/>
    <dgm:cxn modelId="{431A182E-A37D-4B88-AB2F-563E8BA9BD16}" type="presOf" srcId="{507360B2-7F54-4061-BBAD-0B1BEB203365}" destId="{E4B29447-BADC-4044-81B2-88693AA84217}" srcOrd="1" destOrd="0" presId="urn:microsoft.com/office/officeart/2005/8/layout/vProcess5"/>
    <dgm:cxn modelId="{8271D732-2D29-4535-8D0B-B2CBAA77673D}" type="presOf" srcId="{41F05868-250F-4D92-BC0F-AA13FF44BE9F}" destId="{88E7CF5B-6D4E-4E0B-A2C3-40A1B2D26BE6}" srcOrd="1" destOrd="0" presId="urn:microsoft.com/office/officeart/2005/8/layout/vProcess5"/>
    <dgm:cxn modelId="{06163034-73C7-4A28-99CB-021B586F48BD}" type="presOf" srcId="{A85BCB07-D8AC-4F8F-8E7F-4F05BEE05F4C}" destId="{A323A3CC-4975-4FE2-9F69-34ED576145CD}" srcOrd="1" destOrd="0" presId="urn:microsoft.com/office/officeart/2005/8/layout/vProcess5"/>
    <dgm:cxn modelId="{DDA2E849-664E-45E0-9A7A-7BAC170EF737}" type="presOf" srcId="{41F05868-250F-4D92-BC0F-AA13FF44BE9F}" destId="{9C1D84AE-0C86-4119-A8E6-CB12A6E270AA}" srcOrd="0" destOrd="0" presId="urn:microsoft.com/office/officeart/2005/8/layout/vProcess5"/>
    <dgm:cxn modelId="{59323D72-49BE-4462-AA44-318E348397C5}" type="presOf" srcId="{0BF6114F-CF6F-4E89-BC45-213EE4892062}" destId="{705544FA-E598-4BCE-9466-94443C29994C}" srcOrd="1" destOrd="0" presId="urn:microsoft.com/office/officeart/2005/8/layout/vProcess5"/>
    <dgm:cxn modelId="{F95CEB74-817E-4DBC-8D78-D75373938D63}" type="presOf" srcId="{ED6A1E27-3E1E-4130-833D-BD4FECBB0527}" destId="{3452CD69-75FE-4843-815C-075C60720638}" srcOrd="0" destOrd="0" presId="urn:microsoft.com/office/officeart/2005/8/layout/vProcess5"/>
    <dgm:cxn modelId="{5B500678-35DB-4A2F-8BE6-F6114C9F7B7D}" srcId="{ED6A1E27-3E1E-4130-833D-BD4FECBB0527}" destId="{41F05868-250F-4D92-BC0F-AA13FF44BE9F}" srcOrd="4" destOrd="0" parTransId="{0AC0FFA8-7C50-4BF2-994F-0F8991CDBDB3}" sibTransId="{40977D4F-7C57-49F8-827F-F9FE259391BB}"/>
    <dgm:cxn modelId="{4586787F-8D54-47A4-AB91-B74BD0670E20}" srcId="{ED6A1E27-3E1E-4130-833D-BD4FECBB0527}" destId="{507360B2-7F54-4061-BBAD-0B1BEB203365}" srcOrd="2" destOrd="0" parTransId="{2378A822-C1BA-458B-8FB9-29B88721B337}" sibTransId="{85066E36-7D2E-4450-BEB4-825D6974A38F}"/>
    <dgm:cxn modelId="{17165B89-4F15-4C68-A0FB-227B3EB71339}" type="presOf" srcId="{A85BCB07-D8AC-4F8F-8E7F-4F05BEE05F4C}" destId="{45119EE6-02C9-407F-894F-C3CB313BA132}" srcOrd="0" destOrd="0" presId="urn:microsoft.com/office/officeart/2005/8/layout/vProcess5"/>
    <dgm:cxn modelId="{06653E90-F288-49D9-A983-D430510EE882}" type="presOf" srcId="{507360B2-7F54-4061-BBAD-0B1BEB203365}" destId="{077B1B1F-D9C6-40D2-A119-33FE48FE164E}" srcOrd="0" destOrd="0" presId="urn:microsoft.com/office/officeart/2005/8/layout/vProcess5"/>
    <dgm:cxn modelId="{FB793AA4-E0FA-4E2C-95B5-8F1FE71E5181}" type="presOf" srcId="{85066E36-7D2E-4450-BEB4-825D6974A38F}" destId="{098D912E-3D72-43FC-9B15-D90800DE3B94}" srcOrd="0" destOrd="0" presId="urn:microsoft.com/office/officeart/2005/8/layout/vProcess5"/>
    <dgm:cxn modelId="{4CFAD1A4-7D79-4C91-967D-FD20B42EAA08}" type="presOf" srcId="{B0CAA540-5AB3-45C9-B0B5-3C898D7C03A8}" destId="{0E6CF279-F696-498F-880A-7FABFE9D87A6}" srcOrd="0" destOrd="0" presId="urn:microsoft.com/office/officeart/2005/8/layout/vProcess5"/>
    <dgm:cxn modelId="{678F15AF-D8D0-4D12-8705-0528A4F70525}" type="presOf" srcId="{99537220-D665-4AAF-A50B-0C27EA7ABB98}" destId="{8501330B-044D-4AF3-9737-44E9F06CF922}" srcOrd="0" destOrd="0" presId="urn:microsoft.com/office/officeart/2005/8/layout/vProcess5"/>
    <dgm:cxn modelId="{48F73BBC-E39E-49BE-9701-3367BB649588}" srcId="{ED6A1E27-3E1E-4130-833D-BD4FECBB0527}" destId="{A85BCB07-D8AC-4F8F-8E7F-4F05BEE05F4C}" srcOrd="0" destOrd="0" parTransId="{59CFEDCC-4394-4CED-A8E5-24A9DE5CC312}" sibTransId="{99537220-D665-4AAF-A50B-0C27EA7ABB98}"/>
    <dgm:cxn modelId="{88580DDA-046B-410A-9702-BABDB753ED30}" type="presOf" srcId="{14521803-6487-457C-ABC9-DDD0C0B9307D}" destId="{0B88B033-A5DD-4A43-B27A-81934BCB7B7B}" srcOrd="0" destOrd="0" presId="urn:microsoft.com/office/officeart/2005/8/layout/vProcess5"/>
    <dgm:cxn modelId="{B6EC85E3-BE87-4F35-ABC0-5463F09FDFB3}" type="presOf" srcId="{0BF6114F-CF6F-4E89-BC45-213EE4892062}" destId="{14E5B390-A259-401A-8321-E7634E39ACD3}" srcOrd="0" destOrd="0" presId="urn:microsoft.com/office/officeart/2005/8/layout/vProcess5"/>
    <dgm:cxn modelId="{A78972FE-1BD4-4C91-8AFA-B38BFF35D798}" srcId="{ED6A1E27-3E1E-4130-833D-BD4FECBB0527}" destId="{795D27F2-657D-44C6-94C3-AFC937E7FA48}" srcOrd="3" destOrd="0" parTransId="{65908413-0504-422A-8E91-9B384793B717}" sibTransId="{14521803-6487-457C-ABC9-DDD0C0B9307D}"/>
    <dgm:cxn modelId="{70538729-18AE-4255-A39D-6BAA4E873A6F}" type="presParOf" srcId="{3452CD69-75FE-4843-815C-075C60720638}" destId="{86F3BCEB-99BF-4590-B56F-3E97C4DA566F}" srcOrd="0" destOrd="0" presId="urn:microsoft.com/office/officeart/2005/8/layout/vProcess5"/>
    <dgm:cxn modelId="{DF2D194A-B623-4C84-9D05-8181FF0FCF19}" type="presParOf" srcId="{3452CD69-75FE-4843-815C-075C60720638}" destId="{45119EE6-02C9-407F-894F-C3CB313BA132}" srcOrd="1" destOrd="0" presId="urn:microsoft.com/office/officeart/2005/8/layout/vProcess5"/>
    <dgm:cxn modelId="{6AF218BD-77BE-4F03-AE61-3284B2A6DBB2}" type="presParOf" srcId="{3452CD69-75FE-4843-815C-075C60720638}" destId="{14E5B390-A259-401A-8321-E7634E39ACD3}" srcOrd="2" destOrd="0" presId="urn:microsoft.com/office/officeart/2005/8/layout/vProcess5"/>
    <dgm:cxn modelId="{A5049FF8-D824-45FE-88F9-D73A591EC4D7}" type="presParOf" srcId="{3452CD69-75FE-4843-815C-075C60720638}" destId="{077B1B1F-D9C6-40D2-A119-33FE48FE164E}" srcOrd="3" destOrd="0" presId="urn:microsoft.com/office/officeart/2005/8/layout/vProcess5"/>
    <dgm:cxn modelId="{2048E902-AEE0-4EBE-A3C8-A49D62BE6D0C}" type="presParOf" srcId="{3452CD69-75FE-4843-815C-075C60720638}" destId="{2F6247B7-43D1-46C7-8DEA-3CCC18AA7E8A}" srcOrd="4" destOrd="0" presId="urn:microsoft.com/office/officeart/2005/8/layout/vProcess5"/>
    <dgm:cxn modelId="{2D6B526A-640D-4DC5-ABFA-1805C53971E9}" type="presParOf" srcId="{3452CD69-75FE-4843-815C-075C60720638}" destId="{9C1D84AE-0C86-4119-A8E6-CB12A6E270AA}" srcOrd="5" destOrd="0" presId="urn:microsoft.com/office/officeart/2005/8/layout/vProcess5"/>
    <dgm:cxn modelId="{9809C7F7-409F-4075-9C1C-DFC2CF04F665}" type="presParOf" srcId="{3452CD69-75FE-4843-815C-075C60720638}" destId="{8501330B-044D-4AF3-9737-44E9F06CF922}" srcOrd="6" destOrd="0" presId="urn:microsoft.com/office/officeart/2005/8/layout/vProcess5"/>
    <dgm:cxn modelId="{FF1C5891-1A4E-4EDC-A982-FEDB3EE3B61C}" type="presParOf" srcId="{3452CD69-75FE-4843-815C-075C60720638}" destId="{0E6CF279-F696-498F-880A-7FABFE9D87A6}" srcOrd="7" destOrd="0" presId="urn:microsoft.com/office/officeart/2005/8/layout/vProcess5"/>
    <dgm:cxn modelId="{3B5E3869-0597-486D-8197-A7AA79373D26}" type="presParOf" srcId="{3452CD69-75FE-4843-815C-075C60720638}" destId="{098D912E-3D72-43FC-9B15-D90800DE3B94}" srcOrd="8" destOrd="0" presId="urn:microsoft.com/office/officeart/2005/8/layout/vProcess5"/>
    <dgm:cxn modelId="{7F40D824-AE94-4A01-9F64-508621A7A217}" type="presParOf" srcId="{3452CD69-75FE-4843-815C-075C60720638}" destId="{0B88B033-A5DD-4A43-B27A-81934BCB7B7B}" srcOrd="9" destOrd="0" presId="urn:microsoft.com/office/officeart/2005/8/layout/vProcess5"/>
    <dgm:cxn modelId="{67A462FA-A0CA-431B-93B6-BA598037CCB0}" type="presParOf" srcId="{3452CD69-75FE-4843-815C-075C60720638}" destId="{A323A3CC-4975-4FE2-9F69-34ED576145CD}" srcOrd="10" destOrd="0" presId="urn:microsoft.com/office/officeart/2005/8/layout/vProcess5"/>
    <dgm:cxn modelId="{8C1F2F42-3AAE-461E-B291-919B337646B0}" type="presParOf" srcId="{3452CD69-75FE-4843-815C-075C60720638}" destId="{705544FA-E598-4BCE-9466-94443C29994C}" srcOrd="11" destOrd="0" presId="urn:microsoft.com/office/officeart/2005/8/layout/vProcess5"/>
    <dgm:cxn modelId="{9B5FE46E-B31F-43DD-AC8A-3779B986E76B}" type="presParOf" srcId="{3452CD69-75FE-4843-815C-075C60720638}" destId="{E4B29447-BADC-4044-81B2-88693AA84217}" srcOrd="12" destOrd="0" presId="urn:microsoft.com/office/officeart/2005/8/layout/vProcess5"/>
    <dgm:cxn modelId="{A50BE6EC-82C4-4BC5-9863-260AF0E02B18}" type="presParOf" srcId="{3452CD69-75FE-4843-815C-075C60720638}" destId="{B22AC6AC-F5E4-4E62-9E97-669207DC253C}" srcOrd="13" destOrd="0" presId="urn:microsoft.com/office/officeart/2005/8/layout/vProcess5"/>
    <dgm:cxn modelId="{83866FDA-AE6E-45B1-85D7-370CA756DDF5}" type="presParOf" srcId="{3452CD69-75FE-4843-815C-075C60720638}" destId="{88E7CF5B-6D4E-4E0B-A2C3-40A1B2D26BE6}" srcOrd="14"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9AE1AC8-D6B1-461A-BC7F-8CFF059B6602}"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4D9F7EC-6C81-4692-BA43-47ADC13ABCDB}">
      <dgm:prSet/>
      <dgm:spPr/>
      <dgm:t>
        <a:bodyPr/>
        <a:lstStyle/>
        <a:p>
          <a:r>
            <a:rPr lang="es-MX" dirty="0"/>
            <a:t>Los que impone el principio de legalidad (Art 6 CP)</a:t>
          </a:r>
          <a:endParaRPr lang="en-US" dirty="0"/>
        </a:p>
      </dgm:t>
    </dgm:pt>
    <dgm:pt modelId="{BC32C35A-8CDF-492F-AF1E-5039AB188F37}" type="parTrans" cxnId="{01694F93-4B2B-4B60-A273-DC3BE315A2F5}">
      <dgm:prSet/>
      <dgm:spPr/>
      <dgm:t>
        <a:bodyPr/>
        <a:lstStyle/>
        <a:p>
          <a:endParaRPr lang="en-US"/>
        </a:p>
      </dgm:t>
    </dgm:pt>
    <dgm:pt modelId="{D7A5D01A-80A3-4F81-9714-640D054FF55D}" type="sibTrans" cxnId="{01694F93-4B2B-4B60-A273-DC3BE315A2F5}">
      <dgm:prSet/>
      <dgm:spPr/>
      <dgm:t>
        <a:bodyPr/>
        <a:lstStyle/>
        <a:p>
          <a:endParaRPr lang="en-US"/>
        </a:p>
      </dgm:t>
    </dgm:pt>
    <dgm:pt modelId="{93874605-9002-4342-AB19-7B6B0D77593B}">
      <dgm:prSet/>
      <dgm:spPr/>
      <dgm:t>
        <a:bodyPr/>
        <a:lstStyle/>
        <a:p>
          <a:r>
            <a:rPr lang="es-MX" dirty="0"/>
            <a:t>La finalidad del actuar (Art. 2 CP)</a:t>
          </a:r>
          <a:endParaRPr lang="en-US" dirty="0"/>
        </a:p>
      </dgm:t>
    </dgm:pt>
    <dgm:pt modelId="{73AAC769-1B75-40A4-B37F-3895FEBF9C12}" type="parTrans" cxnId="{08AC4A56-4A8D-4602-AFBD-1355ECBF0DA6}">
      <dgm:prSet/>
      <dgm:spPr/>
      <dgm:t>
        <a:bodyPr/>
        <a:lstStyle/>
        <a:p>
          <a:endParaRPr lang="en-US"/>
        </a:p>
      </dgm:t>
    </dgm:pt>
    <dgm:pt modelId="{D428AE98-9DE4-4AF4-A747-31EB7E29466A}" type="sibTrans" cxnId="{08AC4A56-4A8D-4602-AFBD-1355ECBF0DA6}">
      <dgm:prSet/>
      <dgm:spPr/>
      <dgm:t>
        <a:bodyPr/>
        <a:lstStyle/>
        <a:p>
          <a:endParaRPr lang="en-US"/>
        </a:p>
      </dgm:t>
    </dgm:pt>
    <dgm:pt modelId="{E4CF755D-BC69-46B7-BD64-B50A83ECF9CA}">
      <dgm:prSet/>
      <dgm:spPr/>
      <dgm:t>
        <a:bodyPr/>
        <a:lstStyle/>
        <a:p>
          <a:r>
            <a:rPr lang="es-MX"/>
            <a:t>La manera en que debe actuar (Art .209 CP)</a:t>
          </a:r>
          <a:endParaRPr lang="en-US"/>
        </a:p>
      </dgm:t>
    </dgm:pt>
    <dgm:pt modelId="{8A946831-1B0C-4FA9-BF87-E38E891F0A7D}" type="parTrans" cxnId="{DC4240DF-908E-476C-B931-1E2952B6E564}">
      <dgm:prSet/>
      <dgm:spPr/>
      <dgm:t>
        <a:bodyPr/>
        <a:lstStyle/>
        <a:p>
          <a:endParaRPr lang="en-US"/>
        </a:p>
      </dgm:t>
    </dgm:pt>
    <dgm:pt modelId="{8DBAA2B2-6168-42AA-8DE7-054AD00056C1}" type="sibTrans" cxnId="{DC4240DF-908E-476C-B931-1E2952B6E564}">
      <dgm:prSet/>
      <dgm:spPr/>
      <dgm:t>
        <a:bodyPr/>
        <a:lstStyle/>
        <a:p>
          <a:endParaRPr lang="en-US"/>
        </a:p>
      </dgm:t>
    </dgm:pt>
    <dgm:pt modelId="{A2289600-54F9-44DB-9ABA-76EE0AF02D0D}" type="pres">
      <dgm:prSet presAssocID="{99AE1AC8-D6B1-461A-BC7F-8CFF059B6602}" presName="linear" presStyleCnt="0">
        <dgm:presLayoutVars>
          <dgm:animLvl val="lvl"/>
          <dgm:resizeHandles val="exact"/>
        </dgm:presLayoutVars>
      </dgm:prSet>
      <dgm:spPr/>
    </dgm:pt>
    <dgm:pt modelId="{4AF64E2F-EE5A-4FB0-B8BC-323AD0E30395}" type="pres">
      <dgm:prSet presAssocID="{94D9F7EC-6C81-4692-BA43-47ADC13ABCDB}" presName="parentText" presStyleLbl="node1" presStyleIdx="0" presStyleCnt="3">
        <dgm:presLayoutVars>
          <dgm:chMax val="0"/>
          <dgm:bulletEnabled val="1"/>
        </dgm:presLayoutVars>
      </dgm:prSet>
      <dgm:spPr/>
    </dgm:pt>
    <dgm:pt modelId="{7BF30FFB-9FE5-433E-AAC2-D643B846EE95}" type="pres">
      <dgm:prSet presAssocID="{D7A5D01A-80A3-4F81-9714-640D054FF55D}" presName="spacer" presStyleCnt="0"/>
      <dgm:spPr/>
    </dgm:pt>
    <dgm:pt modelId="{99F79756-5BEB-4B34-975D-1319C17BDAF2}" type="pres">
      <dgm:prSet presAssocID="{93874605-9002-4342-AB19-7B6B0D77593B}" presName="parentText" presStyleLbl="node1" presStyleIdx="1" presStyleCnt="3">
        <dgm:presLayoutVars>
          <dgm:chMax val="0"/>
          <dgm:bulletEnabled val="1"/>
        </dgm:presLayoutVars>
      </dgm:prSet>
      <dgm:spPr/>
    </dgm:pt>
    <dgm:pt modelId="{DA7E8007-42F9-46A0-A602-931F1C7BC20D}" type="pres">
      <dgm:prSet presAssocID="{D428AE98-9DE4-4AF4-A747-31EB7E29466A}" presName="spacer" presStyleCnt="0"/>
      <dgm:spPr/>
    </dgm:pt>
    <dgm:pt modelId="{9319200F-89D4-4AC3-B73A-1EAF6ADEB8D8}" type="pres">
      <dgm:prSet presAssocID="{E4CF755D-BC69-46B7-BD64-B50A83ECF9CA}" presName="parentText" presStyleLbl="node1" presStyleIdx="2" presStyleCnt="3">
        <dgm:presLayoutVars>
          <dgm:chMax val="0"/>
          <dgm:bulletEnabled val="1"/>
        </dgm:presLayoutVars>
      </dgm:prSet>
      <dgm:spPr/>
    </dgm:pt>
  </dgm:ptLst>
  <dgm:cxnLst>
    <dgm:cxn modelId="{EE3B3F24-577F-48EC-9B6B-AA08DA21E9E9}" type="presOf" srcId="{E4CF755D-BC69-46B7-BD64-B50A83ECF9CA}" destId="{9319200F-89D4-4AC3-B73A-1EAF6ADEB8D8}" srcOrd="0" destOrd="0" presId="urn:microsoft.com/office/officeart/2005/8/layout/vList2"/>
    <dgm:cxn modelId="{0EDE463E-EBCC-4E4B-B364-1616711656D4}" type="presOf" srcId="{93874605-9002-4342-AB19-7B6B0D77593B}" destId="{99F79756-5BEB-4B34-975D-1319C17BDAF2}" srcOrd="0" destOrd="0" presId="urn:microsoft.com/office/officeart/2005/8/layout/vList2"/>
    <dgm:cxn modelId="{01E00A66-9B89-4528-8D99-BD8D70B7089D}" type="presOf" srcId="{94D9F7EC-6C81-4692-BA43-47ADC13ABCDB}" destId="{4AF64E2F-EE5A-4FB0-B8BC-323AD0E30395}" srcOrd="0" destOrd="0" presId="urn:microsoft.com/office/officeart/2005/8/layout/vList2"/>
    <dgm:cxn modelId="{08AC4A56-4A8D-4602-AFBD-1355ECBF0DA6}" srcId="{99AE1AC8-D6B1-461A-BC7F-8CFF059B6602}" destId="{93874605-9002-4342-AB19-7B6B0D77593B}" srcOrd="1" destOrd="0" parTransId="{73AAC769-1B75-40A4-B37F-3895FEBF9C12}" sibTransId="{D428AE98-9DE4-4AF4-A747-31EB7E29466A}"/>
    <dgm:cxn modelId="{B8F49E8E-4077-4202-9F81-817DDA015E65}" type="presOf" srcId="{99AE1AC8-D6B1-461A-BC7F-8CFF059B6602}" destId="{A2289600-54F9-44DB-9ABA-76EE0AF02D0D}" srcOrd="0" destOrd="0" presId="urn:microsoft.com/office/officeart/2005/8/layout/vList2"/>
    <dgm:cxn modelId="{01694F93-4B2B-4B60-A273-DC3BE315A2F5}" srcId="{99AE1AC8-D6B1-461A-BC7F-8CFF059B6602}" destId="{94D9F7EC-6C81-4692-BA43-47ADC13ABCDB}" srcOrd="0" destOrd="0" parTransId="{BC32C35A-8CDF-492F-AF1E-5039AB188F37}" sibTransId="{D7A5D01A-80A3-4F81-9714-640D054FF55D}"/>
    <dgm:cxn modelId="{DC4240DF-908E-476C-B931-1E2952B6E564}" srcId="{99AE1AC8-D6B1-461A-BC7F-8CFF059B6602}" destId="{E4CF755D-BC69-46B7-BD64-B50A83ECF9CA}" srcOrd="2" destOrd="0" parTransId="{8A946831-1B0C-4FA9-BF87-E38E891F0A7D}" sibTransId="{8DBAA2B2-6168-42AA-8DE7-054AD00056C1}"/>
    <dgm:cxn modelId="{7989382D-9A45-4C9C-84C4-287FF567007A}" type="presParOf" srcId="{A2289600-54F9-44DB-9ABA-76EE0AF02D0D}" destId="{4AF64E2F-EE5A-4FB0-B8BC-323AD0E30395}" srcOrd="0" destOrd="0" presId="urn:microsoft.com/office/officeart/2005/8/layout/vList2"/>
    <dgm:cxn modelId="{3A32F63E-8A3F-461A-B5FA-8A77F1ABBD2C}" type="presParOf" srcId="{A2289600-54F9-44DB-9ABA-76EE0AF02D0D}" destId="{7BF30FFB-9FE5-433E-AAC2-D643B846EE95}" srcOrd="1" destOrd="0" presId="urn:microsoft.com/office/officeart/2005/8/layout/vList2"/>
    <dgm:cxn modelId="{4906CE56-09F8-45B8-9665-AE7864C96A6D}" type="presParOf" srcId="{A2289600-54F9-44DB-9ABA-76EE0AF02D0D}" destId="{99F79756-5BEB-4B34-975D-1319C17BDAF2}" srcOrd="2" destOrd="0" presId="urn:microsoft.com/office/officeart/2005/8/layout/vList2"/>
    <dgm:cxn modelId="{EFD64B3B-57F6-4F94-BDED-FD05003B0DD9}" type="presParOf" srcId="{A2289600-54F9-44DB-9ABA-76EE0AF02D0D}" destId="{DA7E8007-42F9-46A0-A602-931F1C7BC20D}" srcOrd="3" destOrd="0" presId="urn:microsoft.com/office/officeart/2005/8/layout/vList2"/>
    <dgm:cxn modelId="{E57A7ED4-4041-4B89-BF40-57C80C5369B5}" type="presParOf" srcId="{A2289600-54F9-44DB-9ABA-76EE0AF02D0D}" destId="{9319200F-89D4-4AC3-B73A-1EAF6ADEB8D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15433CA-AFA2-44CF-A8B4-CFF8E9F24A99}" type="doc">
      <dgm:prSet loTypeId="urn:microsoft.com/office/officeart/2005/8/layout/target3" loCatId="relationship" qsTypeId="urn:microsoft.com/office/officeart/2005/8/quickstyle/simple1" qsCatId="simple" csTypeId="urn:microsoft.com/office/officeart/2005/8/colors/accent6_5" csCatId="accent6"/>
      <dgm:spPr/>
      <dgm:t>
        <a:bodyPr/>
        <a:lstStyle/>
        <a:p>
          <a:endParaRPr lang="es-CO"/>
        </a:p>
      </dgm:t>
    </dgm:pt>
    <dgm:pt modelId="{C50A6B2A-6F3B-44CC-805D-0D3F94D4456B}">
      <dgm:prSet/>
      <dgm:spPr/>
      <dgm:t>
        <a:bodyPr/>
        <a:lstStyle/>
        <a:p>
          <a:r>
            <a:rPr lang="es-MX" b="1"/>
            <a:t>Medios de Pruebas en el Código Disciplinario</a:t>
          </a:r>
          <a:endParaRPr lang="es-CO"/>
        </a:p>
      </dgm:t>
    </dgm:pt>
    <dgm:pt modelId="{54A99030-0F4D-45A7-82DA-00193D1BA384}" type="parTrans" cxnId="{DB10E703-03D6-4740-9D16-CFD000BA3262}">
      <dgm:prSet/>
      <dgm:spPr/>
      <dgm:t>
        <a:bodyPr/>
        <a:lstStyle/>
        <a:p>
          <a:endParaRPr lang="es-CO"/>
        </a:p>
      </dgm:t>
    </dgm:pt>
    <dgm:pt modelId="{E4369824-05C2-47B9-B810-DE1580558B11}" type="sibTrans" cxnId="{DB10E703-03D6-4740-9D16-CFD000BA3262}">
      <dgm:prSet/>
      <dgm:spPr/>
      <dgm:t>
        <a:bodyPr/>
        <a:lstStyle/>
        <a:p>
          <a:endParaRPr lang="es-CO"/>
        </a:p>
      </dgm:t>
    </dgm:pt>
    <dgm:pt modelId="{4F024915-9DDE-4130-96D1-19F1B3218DA7}" type="pres">
      <dgm:prSet presAssocID="{B15433CA-AFA2-44CF-A8B4-CFF8E9F24A99}" presName="Name0" presStyleCnt="0">
        <dgm:presLayoutVars>
          <dgm:chMax val="7"/>
          <dgm:dir/>
          <dgm:animLvl val="lvl"/>
          <dgm:resizeHandles val="exact"/>
        </dgm:presLayoutVars>
      </dgm:prSet>
      <dgm:spPr/>
    </dgm:pt>
    <dgm:pt modelId="{E8E604EE-4A41-4596-B73A-DBD1153A52B9}" type="pres">
      <dgm:prSet presAssocID="{C50A6B2A-6F3B-44CC-805D-0D3F94D4456B}" presName="circle1" presStyleLbl="node1" presStyleIdx="0" presStyleCnt="1"/>
      <dgm:spPr/>
    </dgm:pt>
    <dgm:pt modelId="{FBBA0A07-0F5C-4FF1-8C76-F224F0BCE581}" type="pres">
      <dgm:prSet presAssocID="{C50A6B2A-6F3B-44CC-805D-0D3F94D4456B}" presName="space" presStyleCnt="0"/>
      <dgm:spPr/>
    </dgm:pt>
    <dgm:pt modelId="{1537B423-2702-4200-9C84-B17220DC8019}" type="pres">
      <dgm:prSet presAssocID="{C50A6B2A-6F3B-44CC-805D-0D3F94D4456B}" presName="rect1" presStyleLbl="alignAcc1" presStyleIdx="0" presStyleCnt="1"/>
      <dgm:spPr/>
    </dgm:pt>
    <dgm:pt modelId="{6D8D35FB-85D1-466F-88A2-30BC1B06A480}" type="pres">
      <dgm:prSet presAssocID="{C50A6B2A-6F3B-44CC-805D-0D3F94D4456B}" presName="rect1ParTxNoCh" presStyleLbl="alignAcc1" presStyleIdx="0" presStyleCnt="1">
        <dgm:presLayoutVars>
          <dgm:chMax val="1"/>
          <dgm:bulletEnabled val="1"/>
        </dgm:presLayoutVars>
      </dgm:prSet>
      <dgm:spPr/>
    </dgm:pt>
  </dgm:ptLst>
  <dgm:cxnLst>
    <dgm:cxn modelId="{DB10E703-03D6-4740-9D16-CFD000BA3262}" srcId="{B15433CA-AFA2-44CF-A8B4-CFF8E9F24A99}" destId="{C50A6B2A-6F3B-44CC-805D-0D3F94D4456B}" srcOrd="0" destOrd="0" parTransId="{54A99030-0F4D-45A7-82DA-00193D1BA384}" sibTransId="{E4369824-05C2-47B9-B810-DE1580558B11}"/>
    <dgm:cxn modelId="{94C8364C-0493-4823-8F02-9BA092AFBF1D}" type="presOf" srcId="{C50A6B2A-6F3B-44CC-805D-0D3F94D4456B}" destId="{6D8D35FB-85D1-466F-88A2-30BC1B06A480}" srcOrd="1" destOrd="0" presId="urn:microsoft.com/office/officeart/2005/8/layout/target3"/>
    <dgm:cxn modelId="{BFA3DFD9-C986-4473-9AF6-CD7C309AF023}" type="presOf" srcId="{C50A6B2A-6F3B-44CC-805D-0D3F94D4456B}" destId="{1537B423-2702-4200-9C84-B17220DC8019}" srcOrd="0" destOrd="0" presId="urn:microsoft.com/office/officeart/2005/8/layout/target3"/>
    <dgm:cxn modelId="{5FBB49E4-B056-4641-9CFC-F0A68CAC18CA}" type="presOf" srcId="{B15433CA-AFA2-44CF-A8B4-CFF8E9F24A99}" destId="{4F024915-9DDE-4130-96D1-19F1B3218DA7}" srcOrd="0" destOrd="0" presId="urn:microsoft.com/office/officeart/2005/8/layout/target3"/>
    <dgm:cxn modelId="{D1A2A635-A195-4DEA-B91E-2F2EBA38615B}" type="presParOf" srcId="{4F024915-9DDE-4130-96D1-19F1B3218DA7}" destId="{E8E604EE-4A41-4596-B73A-DBD1153A52B9}" srcOrd="0" destOrd="0" presId="urn:microsoft.com/office/officeart/2005/8/layout/target3"/>
    <dgm:cxn modelId="{40B3387B-BEE9-47D7-B07B-5716D1529EB2}" type="presParOf" srcId="{4F024915-9DDE-4130-96D1-19F1B3218DA7}" destId="{FBBA0A07-0F5C-4FF1-8C76-F224F0BCE581}" srcOrd="1" destOrd="0" presId="urn:microsoft.com/office/officeart/2005/8/layout/target3"/>
    <dgm:cxn modelId="{29119663-F6EC-4F83-B54A-48AFDDBF5859}" type="presParOf" srcId="{4F024915-9DDE-4130-96D1-19F1B3218DA7}" destId="{1537B423-2702-4200-9C84-B17220DC8019}" srcOrd="2" destOrd="0" presId="urn:microsoft.com/office/officeart/2005/8/layout/target3"/>
    <dgm:cxn modelId="{612DFE2F-5714-4DE9-A408-676ADD1506BC}" type="presParOf" srcId="{4F024915-9DDE-4130-96D1-19F1B3218DA7}" destId="{6D8D35FB-85D1-466F-88A2-30BC1B06A480}"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252694B-D4DA-433B-9FF2-D3253FC5EBC1}"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s-CO"/>
        </a:p>
      </dgm:t>
    </dgm:pt>
    <dgm:pt modelId="{515898EF-1F30-45FD-BC06-9F2289D2E344}">
      <dgm:prSet/>
      <dgm:spPr/>
      <dgm:t>
        <a:bodyPr/>
        <a:lstStyle/>
        <a:p>
          <a:r>
            <a:rPr lang="es-MX" dirty="0"/>
            <a:t>En materia de pruebas, el Código </a:t>
          </a:r>
          <a:r>
            <a:rPr lang="es-MX" dirty="0" err="1"/>
            <a:t>Gral</a:t>
          </a:r>
          <a:r>
            <a:rPr lang="es-MX" dirty="0"/>
            <a:t> Disciplinario  regula:</a:t>
          </a:r>
          <a:endParaRPr lang="es-CO" dirty="0"/>
        </a:p>
      </dgm:t>
    </dgm:pt>
    <dgm:pt modelId="{42B71E34-D949-4F78-9CAF-53378097A6C8}" type="parTrans" cxnId="{559CA1DE-DC82-418A-90EE-12F093DE1409}">
      <dgm:prSet/>
      <dgm:spPr/>
      <dgm:t>
        <a:bodyPr/>
        <a:lstStyle/>
        <a:p>
          <a:endParaRPr lang="es-CO"/>
        </a:p>
      </dgm:t>
    </dgm:pt>
    <dgm:pt modelId="{6E4AB061-B0B2-4848-A658-2D4C15855169}" type="sibTrans" cxnId="{559CA1DE-DC82-418A-90EE-12F093DE1409}">
      <dgm:prSet/>
      <dgm:spPr/>
      <dgm:t>
        <a:bodyPr/>
        <a:lstStyle/>
        <a:p>
          <a:endParaRPr lang="es-CO"/>
        </a:p>
      </dgm:t>
    </dgm:pt>
    <dgm:pt modelId="{CC7867C2-208F-4C67-B1A7-4F67D164960B}">
      <dgm:prSet/>
      <dgm:spPr/>
      <dgm:t>
        <a:bodyPr/>
        <a:lstStyle/>
        <a:p>
          <a:r>
            <a:rPr lang="es-MX" dirty="0"/>
            <a:t>La confesión </a:t>
          </a:r>
          <a:endParaRPr lang="es-CO" dirty="0"/>
        </a:p>
      </dgm:t>
    </dgm:pt>
    <dgm:pt modelId="{D2662972-F20C-45F8-9245-B81FEA03A2CE}" type="parTrans" cxnId="{FF51AD94-0E07-4A1D-85EB-EC1333CC5018}">
      <dgm:prSet/>
      <dgm:spPr/>
      <dgm:t>
        <a:bodyPr/>
        <a:lstStyle/>
        <a:p>
          <a:endParaRPr lang="es-CO"/>
        </a:p>
      </dgm:t>
    </dgm:pt>
    <dgm:pt modelId="{894C638C-DC36-4439-9999-C1303343D5A5}" type="sibTrans" cxnId="{FF51AD94-0E07-4A1D-85EB-EC1333CC5018}">
      <dgm:prSet/>
      <dgm:spPr/>
      <dgm:t>
        <a:bodyPr/>
        <a:lstStyle/>
        <a:p>
          <a:endParaRPr lang="es-CO"/>
        </a:p>
      </dgm:t>
    </dgm:pt>
    <dgm:pt modelId="{C0B1A51E-F217-442A-918D-E6707A57206B}">
      <dgm:prSet/>
      <dgm:spPr/>
      <dgm:t>
        <a:bodyPr/>
        <a:lstStyle/>
        <a:p>
          <a:r>
            <a:rPr lang="es-MX"/>
            <a:t>El testimonio, </a:t>
          </a:r>
          <a:endParaRPr lang="es-CO"/>
        </a:p>
      </dgm:t>
    </dgm:pt>
    <dgm:pt modelId="{3E55DF25-554D-46C0-8697-E32F17F416E8}" type="parTrans" cxnId="{A4858F2F-2158-47EA-89D0-866CF21AE72C}">
      <dgm:prSet/>
      <dgm:spPr/>
      <dgm:t>
        <a:bodyPr/>
        <a:lstStyle/>
        <a:p>
          <a:endParaRPr lang="es-CO"/>
        </a:p>
      </dgm:t>
    </dgm:pt>
    <dgm:pt modelId="{1AA718D3-CF39-4FB3-BE73-28ED72B3D922}" type="sibTrans" cxnId="{A4858F2F-2158-47EA-89D0-866CF21AE72C}">
      <dgm:prSet/>
      <dgm:spPr/>
      <dgm:t>
        <a:bodyPr/>
        <a:lstStyle/>
        <a:p>
          <a:endParaRPr lang="es-CO"/>
        </a:p>
      </dgm:t>
    </dgm:pt>
    <dgm:pt modelId="{BA85DDEA-D2C4-46CF-9FB3-FC55D3D034D6}">
      <dgm:prSet/>
      <dgm:spPr/>
      <dgm:t>
        <a:bodyPr/>
        <a:lstStyle/>
        <a:p>
          <a:r>
            <a:rPr lang="es-MX"/>
            <a:t>La peritación</a:t>
          </a:r>
          <a:endParaRPr lang="es-CO"/>
        </a:p>
      </dgm:t>
    </dgm:pt>
    <dgm:pt modelId="{64CE90A3-774A-4996-97D8-1B8AE8A82EC7}" type="parTrans" cxnId="{B73CC940-ED31-47A8-B2CD-2F2F27CD2D2E}">
      <dgm:prSet/>
      <dgm:spPr/>
      <dgm:t>
        <a:bodyPr/>
        <a:lstStyle/>
        <a:p>
          <a:endParaRPr lang="es-CO"/>
        </a:p>
      </dgm:t>
    </dgm:pt>
    <dgm:pt modelId="{3238AECC-A6F3-4A82-A12D-E0E872689FB6}" type="sibTrans" cxnId="{B73CC940-ED31-47A8-B2CD-2F2F27CD2D2E}">
      <dgm:prSet/>
      <dgm:spPr/>
      <dgm:t>
        <a:bodyPr/>
        <a:lstStyle/>
        <a:p>
          <a:endParaRPr lang="es-CO"/>
        </a:p>
      </dgm:t>
    </dgm:pt>
    <dgm:pt modelId="{D9A4F663-BD48-42EF-9986-44A1F193F6D0}">
      <dgm:prSet/>
      <dgm:spPr/>
      <dgm:t>
        <a:bodyPr/>
        <a:lstStyle/>
        <a:p>
          <a:r>
            <a:rPr lang="es-MX"/>
            <a:t>La inspección disciplinaria y los documentos</a:t>
          </a:r>
          <a:endParaRPr lang="es-CO"/>
        </a:p>
      </dgm:t>
    </dgm:pt>
    <dgm:pt modelId="{71DD0B85-9A87-40D7-84AC-F206DA7F9D0B}" type="parTrans" cxnId="{BB7EF163-8807-4F33-BF63-1C5F250CA50E}">
      <dgm:prSet/>
      <dgm:spPr/>
      <dgm:t>
        <a:bodyPr/>
        <a:lstStyle/>
        <a:p>
          <a:endParaRPr lang="es-CO"/>
        </a:p>
      </dgm:t>
    </dgm:pt>
    <dgm:pt modelId="{9252DA98-C5BF-405D-932D-05752A91C5FA}" type="sibTrans" cxnId="{BB7EF163-8807-4F33-BF63-1C5F250CA50E}">
      <dgm:prSet/>
      <dgm:spPr/>
      <dgm:t>
        <a:bodyPr/>
        <a:lstStyle/>
        <a:p>
          <a:endParaRPr lang="es-CO"/>
        </a:p>
      </dgm:t>
    </dgm:pt>
    <dgm:pt modelId="{795A5873-8CDE-4740-81E8-A284ADC53198}">
      <dgm:prSet/>
      <dgm:spPr/>
      <dgm:t>
        <a:bodyPr/>
        <a:lstStyle/>
        <a:p>
          <a:r>
            <a:rPr lang="es-MX"/>
            <a:t>Realiza  unas precisiones sobre los indicios</a:t>
          </a:r>
          <a:endParaRPr lang="es-CO"/>
        </a:p>
      </dgm:t>
    </dgm:pt>
    <dgm:pt modelId="{3481845E-F389-478A-B691-D12793139201}" type="parTrans" cxnId="{80A47FA1-DF02-42FC-B89E-C00848D25D26}">
      <dgm:prSet/>
      <dgm:spPr/>
      <dgm:t>
        <a:bodyPr/>
        <a:lstStyle/>
        <a:p>
          <a:endParaRPr lang="es-CO"/>
        </a:p>
      </dgm:t>
    </dgm:pt>
    <dgm:pt modelId="{D71B5D6F-DE02-4E19-8821-6EF21B194793}" type="sibTrans" cxnId="{80A47FA1-DF02-42FC-B89E-C00848D25D26}">
      <dgm:prSet/>
      <dgm:spPr/>
      <dgm:t>
        <a:bodyPr/>
        <a:lstStyle/>
        <a:p>
          <a:endParaRPr lang="es-CO"/>
        </a:p>
      </dgm:t>
    </dgm:pt>
    <dgm:pt modelId="{45CFFC99-2C79-466E-B11F-BF48D08A5D22}">
      <dgm:prSet/>
      <dgm:spPr/>
      <dgm:t>
        <a:bodyPr/>
        <a:lstStyle/>
        <a:p>
          <a:r>
            <a:rPr lang="es-MX"/>
            <a:t>Un proceso disciplinario debe enmarcarse en la búsqueda de la verdad material y la búsqueda de las justicia,  deben prevalecer los principios a la investigación integral el debido proceso, y  la imparcialidad en la búsqueda de la prueba </a:t>
          </a:r>
          <a:endParaRPr lang="es-CO"/>
        </a:p>
      </dgm:t>
    </dgm:pt>
    <dgm:pt modelId="{ECC09C59-A255-4903-A91B-BF5F3ED7FFD6}" type="parTrans" cxnId="{A08C9F1D-6E83-4C15-BB85-25D31EDD3961}">
      <dgm:prSet/>
      <dgm:spPr/>
      <dgm:t>
        <a:bodyPr/>
        <a:lstStyle/>
        <a:p>
          <a:endParaRPr lang="es-CO"/>
        </a:p>
      </dgm:t>
    </dgm:pt>
    <dgm:pt modelId="{2185728A-E948-4DF3-9DC8-E16A6A10D610}" type="sibTrans" cxnId="{A08C9F1D-6E83-4C15-BB85-25D31EDD3961}">
      <dgm:prSet/>
      <dgm:spPr/>
      <dgm:t>
        <a:bodyPr/>
        <a:lstStyle/>
        <a:p>
          <a:endParaRPr lang="es-CO"/>
        </a:p>
      </dgm:t>
    </dgm:pt>
    <dgm:pt modelId="{B958B735-E8B4-4B39-A73C-56B13CC46F56}" type="pres">
      <dgm:prSet presAssocID="{B252694B-D4DA-433B-9FF2-D3253FC5EBC1}" presName="linear" presStyleCnt="0">
        <dgm:presLayoutVars>
          <dgm:animLvl val="lvl"/>
          <dgm:resizeHandles val="exact"/>
        </dgm:presLayoutVars>
      </dgm:prSet>
      <dgm:spPr/>
    </dgm:pt>
    <dgm:pt modelId="{F50E9CBB-AC8C-414F-BD66-215922FF4D5D}" type="pres">
      <dgm:prSet presAssocID="{515898EF-1F30-45FD-BC06-9F2289D2E344}" presName="parentText" presStyleLbl="node1" presStyleIdx="0" presStyleCnt="2">
        <dgm:presLayoutVars>
          <dgm:chMax val="0"/>
          <dgm:bulletEnabled val="1"/>
        </dgm:presLayoutVars>
      </dgm:prSet>
      <dgm:spPr/>
    </dgm:pt>
    <dgm:pt modelId="{24D97562-7A15-4CC8-B590-95972A0C13BA}" type="pres">
      <dgm:prSet presAssocID="{515898EF-1F30-45FD-BC06-9F2289D2E344}" presName="childText" presStyleLbl="revTx" presStyleIdx="0" presStyleCnt="1">
        <dgm:presLayoutVars>
          <dgm:bulletEnabled val="1"/>
        </dgm:presLayoutVars>
      </dgm:prSet>
      <dgm:spPr/>
    </dgm:pt>
    <dgm:pt modelId="{BFF4F723-C6D4-4C9A-B21F-4AA7FAD7D441}" type="pres">
      <dgm:prSet presAssocID="{45CFFC99-2C79-466E-B11F-BF48D08A5D22}" presName="parentText" presStyleLbl="node1" presStyleIdx="1" presStyleCnt="2">
        <dgm:presLayoutVars>
          <dgm:chMax val="0"/>
          <dgm:bulletEnabled val="1"/>
        </dgm:presLayoutVars>
      </dgm:prSet>
      <dgm:spPr/>
    </dgm:pt>
  </dgm:ptLst>
  <dgm:cxnLst>
    <dgm:cxn modelId="{A08C9F1D-6E83-4C15-BB85-25D31EDD3961}" srcId="{B252694B-D4DA-433B-9FF2-D3253FC5EBC1}" destId="{45CFFC99-2C79-466E-B11F-BF48D08A5D22}" srcOrd="1" destOrd="0" parTransId="{ECC09C59-A255-4903-A91B-BF5F3ED7FFD6}" sibTransId="{2185728A-E948-4DF3-9DC8-E16A6A10D610}"/>
    <dgm:cxn modelId="{A4858F2F-2158-47EA-89D0-866CF21AE72C}" srcId="{515898EF-1F30-45FD-BC06-9F2289D2E344}" destId="{C0B1A51E-F217-442A-918D-E6707A57206B}" srcOrd="1" destOrd="0" parTransId="{3E55DF25-554D-46C0-8697-E32F17F416E8}" sibTransId="{1AA718D3-CF39-4FB3-BE73-28ED72B3D922}"/>
    <dgm:cxn modelId="{9644DE37-9559-4252-BDCF-FE92DD3946CC}" type="presOf" srcId="{D9A4F663-BD48-42EF-9986-44A1F193F6D0}" destId="{24D97562-7A15-4CC8-B590-95972A0C13BA}" srcOrd="0" destOrd="3" presId="urn:microsoft.com/office/officeart/2005/8/layout/vList2"/>
    <dgm:cxn modelId="{B73CC940-ED31-47A8-B2CD-2F2F27CD2D2E}" srcId="{515898EF-1F30-45FD-BC06-9F2289D2E344}" destId="{BA85DDEA-D2C4-46CF-9FB3-FC55D3D034D6}" srcOrd="2" destOrd="0" parTransId="{64CE90A3-774A-4996-97D8-1B8AE8A82EC7}" sibTransId="{3238AECC-A6F3-4A82-A12D-E0E872689FB6}"/>
    <dgm:cxn modelId="{BB7EF163-8807-4F33-BF63-1C5F250CA50E}" srcId="{515898EF-1F30-45FD-BC06-9F2289D2E344}" destId="{D9A4F663-BD48-42EF-9986-44A1F193F6D0}" srcOrd="3" destOrd="0" parTransId="{71DD0B85-9A87-40D7-84AC-F206DA7F9D0B}" sibTransId="{9252DA98-C5BF-405D-932D-05752A91C5FA}"/>
    <dgm:cxn modelId="{837D106B-9381-4E39-B270-E4217388A980}" type="presOf" srcId="{BA85DDEA-D2C4-46CF-9FB3-FC55D3D034D6}" destId="{24D97562-7A15-4CC8-B590-95972A0C13BA}" srcOrd="0" destOrd="2" presId="urn:microsoft.com/office/officeart/2005/8/layout/vList2"/>
    <dgm:cxn modelId="{C7DE244F-3016-4CBD-A3CF-27EEBDEAFA87}" type="presOf" srcId="{CC7867C2-208F-4C67-B1A7-4F67D164960B}" destId="{24D97562-7A15-4CC8-B590-95972A0C13BA}" srcOrd="0" destOrd="0" presId="urn:microsoft.com/office/officeart/2005/8/layout/vList2"/>
    <dgm:cxn modelId="{15A2E76F-4FC2-4E96-97BE-64293EAC430C}" type="presOf" srcId="{45CFFC99-2C79-466E-B11F-BF48D08A5D22}" destId="{BFF4F723-C6D4-4C9A-B21F-4AA7FAD7D441}" srcOrd="0" destOrd="0" presId="urn:microsoft.com/office/officeart/2005/8/layout/vList2"/>
    <dgm:cxn modelId="{FF51AD94-0E07-4A1D-85EB-EC1333CC5018}" srcId="{515898EF-1F30-45FD-BC06-9F2289D2E344}" destId="{CC7867C2-208F-4C67-B1A7-4F67D164960B}" srcOrd="0" destOrd="0" parTransId="{D2662972-F20C-45F8-9245-B81FEA03A2CE}" sibTransId="{894C638C-DC36-4439-9999-C1303343D5A5}"/>
    <dgm:cxn modelId="{4A76E89C-0CCB-4FF0-9B2B-22251A27CF92}" type="presOf" srcId="{515898EF-1F30-45FD-BC06-9F2289D2E344}" destId="{F50E9CBB-AC8C-414F-BD66-215922FF4D5D}" srcOrd="0" destOrd="0" presId="urn:microsoft.com/office/officeart/2005/8/layout/vList2"/>
    <dgm:cxn modelId="{80A47FA1-DF02-42FC-B89E-C00848D25D26}" srcId="{515898EF-1F30-45FD-BC06-9F2289D2E344}" destId="{795A5873-8CDE-4740-81E8-A284ADC53198}" srcOrd="4" destOrd="0" parTransId="{3481845E-F389-478A-B691-D12793139201}" sibTransId="{D71B5D6F-DE02-4E19-8821-6EF21B194793}"/>
    <dgm:cxn modelId="{BF6C15C1-3CF1-4FB4-81CF-E5B3A1CEAD25}" type="presOf" srcId="{795A5873-8CDE-4740-81E8-A284ADC53198}" destId="{24D97562-7A15-4CC8-B590-95972A0C13BA}" srcOrd="0" destOrd="4" presId="urn:microsoft.com/office/officeart/2005/8/layout/vList2"/>
    <dgm:cxn modelId="{ACD8DFC4-7CB7-406C-A7BE-4260A623A3E9}" type="presOf" srcId="{B252694B-D4DA-433B-9FF2-D3253FC5EBC1}" destId="{B958B735-E8B4-4B39-A73C-56B13CC46F56}" srcOrd="0" destOrd="0" presId="urn:microsoft.com/office/officeart/2005/8/layout/vList2"/>
    <dgm:cxn modelId="{DDCA0FD8-0224-454F-964C-92E75963F5A1}" type="presOf" srcId="{C0B1A51E-F217-442A-918D-E6707A57206B}" destId="{24D97562-7A15-4CC8-B590-95972A0C13BA}" srcOrd="0" destOrd="1" presId="urn:microsoft.com/office/officeart/2005/8/layout/vList2"/>
    <dgm:cxn modelId="{559CA1DE-DC82-418A-90EE-12F093DE1409}" srcId="{B252694B-D4DA-433B-9FF2-D3253FC5EBC1}" destId="{515898EF-1F30-45FD-BC06-9F2289D2E344}" srcOrd="0" destOrd="0" parTransId="{42B71E34-D949-4F78-9CAF-53378097A6C8}" sibTransId="{6E4AB061-B0B2-4848-A658-2D4C15855169}"/>
    <dgm:cxn modelId="{EB635653-9EC6-41D0-88E5-CD25CB77E5A1}" type="presParOf" srcId="{B958B735-E8B4-4B39-A73C-56B13CC46F56}" destId="{F50E9CBB-AC8C-414F-BD66-215922FF4D5D}" srcOrd="0" destOrd="0" presId="urn:microsoft.com/office/officeart/2005/8/layout/vList2"/>
    <dgm:cxn modelId="{0C1BA4EA-4B65-4B0A-9AA4-7391D20C1B5F}" type="presParOf" srcId="{B958B735-E8B4-4B39-A73C-56B13CC46F56}" destId="{24D97562-7A15-4CC8-B590-95972A0C13BA}" srcOrd="1" destOrd="0" presId="urn:microsoft.com/office/officeart/2005/8/layout/vList2"/>
    <dgm:cxn modelId="{EEA50001-ABE8-48A5-864E-A9838555DEA0}" type="presParOf" srcId="{B958B735-E8B4-4B39-A73C-56B13CC46F56}" destId="{BFF4F723-C6D4-4C9A-B21F-4AA7FAD7D44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53F0DDA-5036-4739-8CDC-9522216E0AB4}" type="doc">
      <dgm:prSet loTypeId="urn:microsoft.com/office/officeart/2005/8/layout/hierarchy3" loCatId="hierarchy" qsTypeId="urn:microsoft.com/office/officeart/2005/8/quickstyle/simple1" qsCatId="simple" csTypeId="urn:microsoft.com/office/officeart/2005/8/colors/colorful4" csCatId="colorful"/>
      <dgm:spPr/>
      <dgm:t>
        <a:bodyPr/>
        <a:lstStyle/>
        <a:p>
          <a:endParaRPr lang="es-CO"/>
        </a:p>
      </dgm:t>
    </dgm:pt>
    <dgm:pt modelId="{519C55C4-B2BF-4488-B7BA-8991A4209019}">
      <dgm:prSet/>
      <dgm:spPr/>
      <dgm:t>
        <a:bodyPr/>
        <a:lstStyle/>
        <a:p>
          <a:r>
            <a:rPr lang="es-MX"/>
            <a:t>Inicialmente son 3 meses, en el tramite de la primera instancia, seaen la etapa de investigación o juzgamiento</a:t>
          </a:r>
          <a:endParaRPr lang="es-CO"/>
        </a:p>
      </dgm:t>
    </dgm:pt>
    <dgm:pt modelId="{B50E2495-3747-4E77-A907-C3BB74B6BFD0}" type="parTrans" cxnId="{82D677F4-A2FC-40CE-9754-800B3574EB46}">
      <dgm:prSet/>
      <dgm:spPr/>
      <dgm:t>
        <a:bodyPr/>
        <a:lstStyle/>
        <a:p>
          <a:endParaRPr lang="es-CO"/>
        </a:p>
      </dgm:t>
    </dgm:pt>
    <dgm:pt modelId="{9BBC66C9-08CA-4391-AD6A-B063D694ECE6}" type="sibTrans" cxnId="{82D677F4-A2FC-40CE-9754-800B3574EB46}">
      <dgm:prSet/>
      <dgm:spPr/>
      <dgm:t>
        <a:bodyPr/>
        <a:lstStyle/>
        <a:p>
          <a:endParaRPr lang="es-CO"/>
        </a:p>
      </dgm:t>
    </dgm:pt>
    <dgm:pt modelId="{FF753158-CDFF-4347-9F48-B87E3E133D8B}">
      <dgm:prSet/>
      <dgm:spPr/>
      <dgm:t>
        <a:bodyPr/>
        <a:lstStyle/>
        <a:p>
          <a:r>
            <a:rPr lang="es-MX"/>
            <a:t>Tres meses adicionales, de prorroga duranate la primera instancia en la etapa de investigacion o juzgamiento</a:t>
          </a:r>
          <a:endParaRPr lang="es-CO"/>
        </a:p>
      </dgm:t>
    </dgm:pt>
    <dgm:pt modelId="{3838B0AB-6098-4ADA-BBCB-2F7FC1FFDA7C}" type="parTrans" cxnId="{8884A564-2525-49F2-8955-44A01CC9341B}">
      <dgm:prSet/>
      <dgm:spPr/>
      <dgm:t>
        <a:bodyPr/>
        <a:lstStyle/>
        <a:p>
          <a:endParaRPr lang="es-CO"/>
        </a:p>
      </dgm:t>
    </dgm:pt>
    <dgm:pt modelId="{3847FDE1-F601-4C80-8889-DB711AE08A0F}" type="sibTrans" cxnId="{8884A564-2525-49F2-8955-44A01CC9341B}">
      <dgm:prSet/>
      <dgm:spPr/>
      <dgm:t>
        <a:bodyPr/>
        <a:lstStyle/>
        <a:p>
          <a:endParaRPr lang="es-CO"/>
        </a:p>
      </dgm:t>
    </dgm:pt>
    <dgm:pt modelId="{0417F9AA-956D-4840-9E04-B5684FC5797E}">
      <dgm:prSet/>
      <dgm:spPr/>
      <dgm:t>
        <a:bodyPr/>
        <a:lstStyle/>
        <a:p>
          <a:r>
            <a:rPr lang="es-MX"/>
            <a:t>Una segunda prorroga  por 3 meses, siempre y cuando exista fallo sancionatorio, es decir en el trámite de segunda instancia </a:t>
          </a:r>
          <a:endParaRPr lang="es-CO"/>
        </a:p>
      </dgm:t>
    </dgm:pt>
    <dgm:pt modelId="{0D7463A4-8C13-4ECC-87F1-B9E17142080C}" type="parTrans" cxnId="{10F3BAEB-5AEB-4DA7-85F9-E1E11FDD4495}">
      <dgm:prSet/>
      <dgm:spPr/>
      <dgm:t>
        <a:bodyPr/>
        <a:lstStyle/>
        <a:p>
          <a:endParaRPr lang="es-CO"/>
        </a:p>
      </dgm:t>
    </dgm:pt>
    <dgm:pt modelId="{AA868686-A31A-4E33-A5F8-F60D0E239E2B}" type="sibTrans" cxnId="{10F3BAEB-5AEB-4DA7-85F9-E1E11FDD4495}">
      <dgm:prSet/>
      <dgm:spPr/>
      <dgm:t>
        <a:bodyPr/>
        <a:lstStyle/>
        <a:p>
          <a:endParaRPr lang="es-CO"/>
        </a:p>
      </dgm:t>
    </dgm:pt>
    <dgm:pt modelId="{E67E4146-112E-485D-BF38-6580A0758F2A}" type="pres">
      <dgm:prSet presAssocID="{653F0DDA-5036-4739-8CDC-9522216E0AB4}" presName="diagram" presStyleCnt="0">
        <dgm:presLayoutVars>
          <dgm:chPref val="1"/>
          <dgm:dir/>
          <dgm:animOne val="branch"/>
          <dgm:animLvl val="lvl"/>
          <dgm:resizeHandles/>
        </dgm:presLayoutVars>
      </dgm:prSet>
      <dgm:spPr/>
    </dgm:pt>
    <dgm:pt modelId="{FAB2EE2F-3576-4DD8-9E46-F9D577EECC45}" type="pres">
      <dgm:prSet presAssocID="{519C55C4-B2BF-4488-B7BA-8991A4209019}" presName="root" presStyleCnt="0"/>
      <dgm:spPr/>
    </dgm:pt>
    <dgm:pt modelId="{91068C6C-7145-4299-B182-C396BFC8F551}" type="pres">
      <dgm:prSet presAssocID="{519C55C4-B2BF-4488-B7BA-8991A4209019}" presName="rootComposite" presStyleCnt="0"/>
      <dgm:spPr/>
    </dgm:pt>
    <dgm:pt modelId="{97895A81-B6DB-4184-89EC-F4714CCF6AB4}" type="pres">
      <dgm:prSet presAssocID="{519C55C4-B2BF-4488-B7BA-8991A4209019}" presName="rootText" presStyleLbl="node1" presStyleIdx="0" presStyleCnt="3"/>
      <dgm:spPr/>
    </dgm:pt>
    <dgm:pt modelId="{55C87BB2-8495-4CA7-8715-BD5FDB6DDDB8}" type="pres">
      <dgm:prSet presAssocID="{519C55C4-B2BF-4488-B7BA-8991A4209019}" presName="rootConnector" presStyleLbl="node1" presStyleIdx="0" presStyleCnt="3"/>
      <dgm:spPr/>
    </dgm:pt>
    <dgm:pt modelId="{8EF82132-C762-4E7D-B6FF-3571A6B82C9F}" type="pres">
      <dgm:prSet presAssocID="{519C55C4-B2BF-4488-B7BA-8991A4209019}" presName="childShape" presStyleCnt="0"/>
      <dgm:spPr/>
    </dgm:pt>
    <dgm:pt modelId="{FBC45F95-93C8-4B0D-BB67-AD634B6E502A}" type="pres">
      <dgm:prSet presAssocID="{FF753158-CDFF-4347-9F48-B87E3E133D8B}" presName="root" presStyleCnt="0"/>
      <dgm:spPr/>
    </dgm:pt>
    <dgm:pt modelId="{490D96B7-CE16-4021-B67A-7DDAC31B58C8}" type="pres">
      <dgm:prSet presAssocID="{FF753158-CDFF-4347-9F48-B87E3E133D8B}" presName="rootComposite" presStyleCnt="0"/>
      <dgm:spPr/>
    </dgm:pt>
    <dgm:pt modelId="{44239942-4F30-4855-B232-A89D02CDC1D2}" type="pres">
      <dgm:prSet presAssocID="{FF753158-CDFF-4347-9F48-B87E3E133D8B}" presName="rootText" presStyleLbl="node1" presStyleIdx="1" presStyleCnt="3"/>
      <dgm:spPr/>
    </dgm:pt>
    <dgm:pt modelId="{22F71B96-B618-4002-8097-77D46753B92D}" type="pres">
      <dgm:prSet presAssocID="{FF753158-CDFF-4347-9F48-B87E3E133D8B}" presName="rootConnector" presStyleLbl="node1" presStyleIdx="1" presStyleCnt="3"/>
      <dgm:spPr/>
    </dgm:pt>
    <dgm:pt modelId="{FB950603-1C40-40D4-B79C-2688FAA42D88}" type="pres">
      <dgm:prSet presAssocID="{FF753158-CDFF-4347-9F48-B87E3E133D8B}" presName="childShape" presStyleCnt="0"/>
      <dgm:spPr/>
    </dgm:pt>
    <dgm:pt modelId="{8CFD583B-2884-42B2-93F7-9387E7B692CD}" type="pres">
      <dgm:prSet presAssocID="{0417F9AA-956D-4840-9E04-B5684FC5797E}" presName="root" presStyleCnt="0"/>
      <dgm:spPr/>
    </dgm:pt>
    <dgm:pt modelId="{DB933497-9D5C-41C6-98E4-C5DD136FEEB8}" type="pres">
      <dgm:prSet presAssocID="{0417F9AA-956D-4840-9E04-B5684FC5797E}" presName="rootComposite" presStyleCnt="0"/>
      <dgm:spPr/>
    </dgm:pt>
    <dgm:pt modelId="{808258E4-AC44-44A1-A013-BAB9934757DD}" type="pres">
      <dgm:prSet presAssocID="{0417F9AA-956D-4840-9E04-B5684FC5797E}" presName="rootText" presStyleLbl="node1" presStyleIdx="2" presStyleCnt="3"/>
      <dgm:spPr/>
    </dgm:pt>
    <dgm:pt modelId="{0625C57F-FDFF-457D-93BE-E3DF8D6C6954}" type="pres">
      <dgm:prSet presAssocID="{0417F9AA-956D-4840-9E04-B5684FC5797E}" presName="rootConnector" presStyleLbl="node1" presStyleIdx="2" presStyleCnt="3"/>
      <dgm:spPr/>
    </dgm:pt>
    <dgm:pt modelId="{05E1279D-6F5E-44F4-9FDC-890ABA42D91E}" type="pres">
      <dgm:prSet presAssocID="{0417F9AA-956D-4840-9E04-B5684FC5797E}" presName="childShape" presStyleCnt="0"/>
      <dgm:spPr/>
    </dgm:pt>
  </dgm:ptLst>
  <dgm:cxnLst>
    <dgm:cxn modelId="{BED10F00-0393-4C03-BD3F-343E6F7C2B8D}" type="presOf" srcId="{653F0DDA-5036-4739-8CDC-9522216E0AB4}" destId="{E67E4146-112E-485D-BF38-6580A0758F2A}" srcOrd="0" destOrd="0" presId="urn:microsoft.com/office/officeart/2005/8/layout/hierarchy3"/>
    <dgm:cxn modelId="{CF896011-AE27-44C1-BA12-6EDEBC0C5F3F}" type="presOf" srcId="{0417F9AA-956D-4840-9E04-B5684FC5797E}" destId="{0625C57F-FDFF-457D-93BE-E3DF8D6C6954}" srcOrd="1" destOrd="0" presId="urn:microsoft.com/office/officeart/2005/8/layout/hierarchy3"/>
    <dgm:cxn modelId="{8884A564-2525-49F2-8955-44A01CC9341B}" srcId="{653F0DDA-5036-4739-8CDC-9522216E0AB4}" destId="{FF753158-CDFF-4347-9F48-B87E3E133D8B}" srcOrd="1" destOrd="0" parTransId="{3838B0AB-6098-4ADA-BBCB-2F7FC1FFDA7C}" sibTransId="{3847FDE1-F601-4C80-8889-DB711AE08A0F}"/>
    <dgm:cxn modelId="{7B061D66-8F43-4CA6-B881-C15B4DE1FFDD}" type="presOf" srcId="{519C55C4-B2BF-4488-B7BA-8991A4209019}" destId="{55C87BB2-8495-4CA7-8715-BD5FDB6DDDB8}" srcOrd="1" destOrd="0" presId="urn:microsoft.com/office/officeart/2005/8/layout/hierarchy3"/>
    <dgm:cxn modelId="{3FA83348-D967-4132-A891-23AE7C1582AA}" type="presOf" srcId="{FF753158-CDFF-4347-9F48-B87E3E133D8B}" destId="{22F71B96-B618-4002-8097-77D46753B92D}" srcOrd="1" destOrd="0" presId="urn:microsoft.com/office/officeart/2005/8/layout/hierarchy3"/>
    <dgm:cxn modelId="{B81A8EA1-EA9B-4957-BF75-C1045A490D31}" type="presOf" srcId="{0417F9AA-956D-4840-9E04-B5684FC5797E}" destId="{808258E4-AC44-44A1-A013-BAB9934757DD}" srcOrd="0" destOrd="0" presId="urn:microsoft.com/office/officeart/2005/8/layout/hierarchy3"/>
    <dgm:cxn modelId="{80BC80E3-5FC4-4A5B-B5EF-7F1C576E8CA9}" type="presOf" srcId="{FF753158-CDFF-4347-9F48-B87E3E133D8B}" destId="{44239942-4F30-4855-B232-A89D02CDC1D2}" srcOrd="0" destOrd="0" presId="urn:microsoft.com/office/officeart/2005/8/layout/hierarchy3"/>
    <dgm:cxn modelId="{10F3BAEB-5AEB-4DA7-85F9-E1E11FDD4495}" srcId="{653F0DDA-5036-4739-8CDC-9522216E0AB4}" destId="{0417F9AA-956D-4840-9E04-B5684FC5797E}" srcOrd="2" destOrd="0" parTransId="{0D7463A4-8C13-4ECC-87F1-B9E17142080C}" sibTransId="{AA868686-A31A-4E33-A5F8-F60D0E239E2B}"/>
    <dgm:cxn modelId="{82D677F4-A2FC-40CE-9754-800B3574EB46}" srcId="{653F0DDA-5036-4739-8CDC-9522216E0AB4}" destId="{519C55C4-B2BF-4488-B7BA-8991A4209019}" srcOrd="0" destOrd="0" parTransId="{B50E2495-3747-4E77-A907-C3BB74B6BFD0}" sibTransId="{9BBC66C9-08CA-4391-AD6A-B063D694ECE6}"/>
    <dgm:cxn modelId="{ACAB2FFA-D2A2-4BD4-BEF8-570F3B331A46}" type="presOf" srcId="{519C55C4-B2BF-4488-B7BA-8991A4209019}" destId="{97895A81-B6DB-4184-89EC-F4714CCF6AB4}" srcOrd="0" destOrd="0" presId="urn:microsoft.com/office/officeart/2005/8/layout/hierarchy3"/>
    <dgm:cxn modelId="{AA5EAD34-3356-4219-86C0-BB35AA467E93}" type="presParOf" srcId="{E67E4146-112E-485D-BF38-6580A0758F2A}" destId="{FAB2EE2F-3576-4DD8-9E46-F9D577EECC45}" srcOrd="0" destOrd="0" presId="urn:microsoft.com/office/officeart/2005/8/layout/hierarchy3"/>
    <dgm:cxn modelId="{7A145E82-FB29-4DE8-AFED-F7C0E47E5474}" type="presParOf" srcId="{FAB2EE2F-3576-4DD8-9E46-F9D577EECC45}" destId="{91068C6C-7145-4299-B182-C396BFC8F551}" srcOrd="0" destOrd="0" presId="urn:microsoft.com/office/officeart/2005/8/layout/hierarchy3"/>
    <dgm:cxn modelId="{79EA91FE-E77F-4EC0-91E5-2BAB7A4E5F75}" type="presParOf" srcId="{91068C6C-7145-4299-B182-C396BFC8F551}" destId="{97895A81-B6DB-4184-89EC-F4714CCF6AB4}" srcOrd="0" destOrd="0" presId="urn:microsoft.com/office/officeart/2005/8/layout/hierarchy3"/>
    <dgm:cxn modelId="{F05BBC7E-4400-43EB-BF59-B0A8C35B8D77}" type="presParOf" srcId="{91068C6C-7145-4299-B182-C396BFC8F551}" destId="{55C87BB2-8495-4CA7-8715-BD5FDB6DDDB8}" srcOrd="1" destOrd="0" presId="urn:microsoft.com/office/officeart/2005/8/layout/hierarchy3"/>
    <dgm:cxn modelId="{C139B58E-2242-4D54-93C6-22A464E31822}" type="presParOf" srcId="{FAB2EE2F-3576-4DD8-9E46-F9D577EECC45}" destId="{8EF82132-C762-4E7D-B6FF-3571A6B82C9F}" srcOrd="1" destOrd="0" presId="urn:microsoft.com/office/officeart/2005/8/layout/hierarchy3"/>
    <dgm:cxn modelId="{1FDFBA04-24AA-4A0C-80BA-5C6F125E8C3E}" type="presParOf" srcId="{E67E4146-112E-485D-BF38-6580A0758F2A}" destId="{FBC45F95-93C8-4B0D-BB67-AD634B6E502A}" srcOrd="1" destOrd="0" presId="urn:microsoft.com/office/officeart/2005/8/layout/hierarchy3"/>
    <dgm:cxn modelId="{3159CA94-597A-4B2D-AC8E-AC67C6630482}" type="presParOf" srcId="{FBC45F95-93C8-4B0D-BB67-AD634B6E502A}" destId="{490D96B7-CE16-4021-B67A-7DDAC31B58C8}" srcOrd="0" destOrd="0" presId="urn:microsoft.com/office/officeart/2005/8/layout/hierarchy3"/>
    <dgm:cxn modelId="{B68D0A15-628D-4241-B3B3-A7C398DB2EA7}" type="presParOf" srcId="{490D96B7-CE16-4021-B67A-7DDAC31B58C8}" destId="{44239942-4F30-4855-B232-A89D02CDC1D2}" srcOrd="0" destOrd="0" presId="urn:microsoft.com/office/officeart/2005/8/layout/hierarchy3"/>
    <dgm:cxn modelId="{96380F6B-36E8-449C-9C75-1ECB0AC264B8}" type="presParOf" srcId="{490D96B7-CE16-4021-B67A-7DDAC31B58C8}" destId="{22F71B96-B618-4002-8097-77D46753B92D}" srcOrd="1" destOrd="0" presId="urn:microsoft.com/office/officeart/2005/8/layout/hierarchy3"/>
    <dgm:cxn modelId="{E1536C06-3E41-4563-A261-86A9AF34AB44}" type="presParOf" srcId="{FBC45F95-93C8-4B0D-BB67-AD634B6E502A}" destId="{FB950603-1C40-40D4-B79C-2688FAA42D88}" srcOrd="1" destOrd="0" presId="urn:microsoft.com/office/officeart/2005/8/layout/hierarchy3"/>
    <dgm:cxn modelId="{E6403C77-1F31-4B8B-A495-DA9A240A35E2}" type="presParOf" srcId="{E67E4146-112E-485D-BF38-6580A0758F2A}" destId="{8CFD583B-2884-42B2-93F7-9387E7B692CD}" srcOrd="2" destOrd="0" presId="urn:microsoft.com/office/officeart/2005/8/layout/hierarchy3"/>
    <dgm:cxn modelId="{16772A8A-A117-44CB-9A05-FF9C7B07011B}" type="presParOf" srcId="{8CFD583B-2884-42B2-93F7-9387E7B692CD}" destId="{DB933497-9D5C-41C6-98E4-C5DD136FEEB8}" srcOrd="0" destOrd="0" presId="urn:microsoft.com/office/officeart/2005/8/layout/hierarchy3"/>
    <dgm:cxn modelId="{0262ED92-70AA-4E9D-8EF6-1A48C67D11BB}" type="presParOf" srcId="{DB933497-9D5C-41C6-98E4-C5DD136FEEB8}" destId="{808258E4-AC44-44A1-A013-BAB9934757DD}" srcOrd="0" destOrd="0" presId="urn:microsoft.com/office/officeart/2005/8/layout/hierarchy3"/>
    <dgm:cxn modelId="{3FA77A41-F903-41D0-BD65-0F59491ACE3B}" type="presParOf" srcId="{DB933497-9D5C-41C6-98E4-C5DD136FEEB8}" destId="{0625C57F-FDFF-457D-93BE-E3DF8D6C6954}" srcOrd="1" destOrd="0" presId="urn:microsoft.com/office/officeart/2005/8/layout/hierarchy3"/>
    <dgm:cxn modelId="{C9A837B1-43C0-4866-B9CE-B61BA927264A}" type="presParOf" srcId="{8CFD583B-2884-42B2-93F7-9387E7B692CD}" destId="{05E1279D-6F5E-44F4-9FDC-890ABA42D91E}"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49CBB-A67B-4E4E-A390-A0C0C6DC22D6}">
      <dsp:nvSpPr>
        <dsp:cNvPr id="0" name=""/>
        <dsp:cNvSpPr/>
      </dsp:nvSpPr>
      <dsp:spPr>
        <a:xfrm>
          <a:off x="0" y="1305401"/>
          <a:ext cx="10515600" cy="1740535"/>
        </a:xfrm>
        <a:prstGeom prst="notchedRightArrow">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EBBA9A-5FE2-41BF-990B-D5380B45C260}">
      <dsp:nvSpPr>
        <dsp:cNvPr id="0" name=""/>
        <dsp:cNvSpPr/>
      </dsp:nvSpPr>
      <dsp:spPr>
        <a:xfrm>
          <a:off x="4621" y="0"/>
          <a:ext cx="304993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0">
          <a:noAutofit/>
        </a:bodyPr>
        <a:lstStyle/>
        <a:p>
          <a:pPr marL="0" lvl="0" indent="0" algn="ctr" defTabSz="755650">
            <a:lnSpc>
              <a:spcPct val="90000"/>
            </a:lnSpc>
            <a:spcBef>
              <a:spcPct val="0"/>
            </a:spcBef>
            <a:spcAft>
              <a:spcPct val="35000"/>
            </a:spcAft>
            <a:buNone/>
          </a:pPr>
          <a:r>
            <a:rPr lang="es-MX" sz="1700" kern="1200"/>
            <a:t>Ley 13 de 1984: Los  empleados públicos  en Gral. </a:t>
          </a:r>
          <a:endParaRPr lang="es-CO" sz="1700" kern="1200"/>
        </a:p>
      </dsp:txBody>
      <dsp:txXfrm>
        <a:off x="4621" y="0"/>
        <a:ext cx="3049934" cy="1740535"/>
      </dsp:txXfrm>
    </dsp:sp>
    <dsp:sp modelId="{B90060D3-DDB0-4EFA-8C52-B0006083971F}">
      <dsp:nvSpPr>
        <dsp:cNvPr id="0" name=""/>
        <dsp:cNvSpPr/>
      </dsp:nvSpPr>
      <dsp:spPr>
        <a:xfrm>
          <a:off x="1312021" y="1958102"/>
          <a:ext cx="435133" cy="435133"/>
        </a:xfrm>
        <a:prstGeom prst="ellipse">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66DB62-BCDC-4C39-8321-444B110AB9D3}">
      <dsp:nvSpPr>
        <dsp:cNvPr id="0" name=""/>
        <dsp:cNvSpPr/>
      </dsp:nvSpPr>
      <dsp:spPr>
        <a:xfrm>
          <a:off x="3207052" y="2610802"/>
          <a:ext cx="304993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s-MX" sz="1700" kern="1200"/>
            <a:t>Decreto 250 de 1970: Ministerio Publico</a:t>
          </a:r>
          <a:endParaRPr lang="es-CO" sz="1700" kern="1200"/>
        </a:p>
      </dsp:txBody>
      <dsp:txXfrm>
        <a:off x="3207052" y="2610802"/>
        <a:ext cx="3049934" cy="1740535"/>
      </dsp:txXfrm>
    </dsp:sp>
    <dsp:sp modelId="{AEDCBCAA-D54D-4089-8FE2-A910D753CB1D}">
      <dsp:nvSpPr>
        <dsp:cNvPr id="0" name=""/>
        <dsp:cNvSpPr/>
      </dsp:nvSpPr>
      <dsp:spPr>
        <a:xfrm>
          <a:off x="4514453" y="1958102"/>
          <a:ext cx="435133" cy="435133"/>
        </a:xfrm>
        <a:prstGeom prst="ellipse">
          <a:avLst/>
        </a:prstGeom>
        <a:solidFill>
          <a:schemeClr val="accent6">
            <a:shade val="80000"/>
            <a:hueOff val="160640"/>
            <a:satOff val="-6455"/>
            <a:lumOff val="138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71E6EA-7DF5-48D6-96A9-F311F0BFC7F5}">
      <dsp:nvSpPr>
        <dsp:cNvPr id="0" name=""/>
        <dsp:cNvSpPr/>
      </dsp:nvSpPr>
      <dsp:spPr>
        <a:xfrm>
          <a:off x="6409484" y="0"/>
          <a:ext cx="304993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0">
          <a:noAutofit/>
        </a:bodyPr>
        <a:lstStyle/>
        <a:p>
          <a:pPr marL="0" lvl="0" indent="0" algn="ctr" defTabSz="755650">
            <a:lnSpc>
              <a:spcPct val="90000"/>
            </a:lnSpc>
            <a:spcBef>
              <a:spcPct val="0"/>
            </a:spcBef>
            <a:spcAft>
              <a:spcPct val="35000"/>
            </a:spcAft>
            <a:buNone/>
          </a:pPr>
          <a:r>
            <a:rPr lang="es-MX" sz="1700" kern="1200"/>
            <a:t>Por remisión del art. 39 deL D.L.  521 de 1971, la Ley 49 de 1987 en su artículo 10 posibilitó que los empleados de los municipios tuvieran su propio régimen disciplinario </a:t>
          </a:r>
          <a:endParaRPr lang="es-CO" sz="1700" kern="1200"/>
        </a:p>
      </dsp:txBody>
      <dsp:txXfrm>
        <a:off x="6409484" y="0"/>
        <a:ext cx="3049934" cy="1740535"/>
      </dsp:txXfrm>
    </dsp:sp>
    <dsp:sp modelId="{49C83215-3942-41BC-80D1-1233E8F6C2A0}">
      <dsp:nvSpPr>
        <dsp:cNvPr id="0" name=""/>
        <dsp:cNvSpPr/>
      </dsp:nvSpPr>
      <dsp:spPr>
        <a:xfrm>
          <a:off x="7716884" y="1958102"/>
          <a:ext cx="435133" cy="435133"/>
        </a:xfrm>
        <a:prstGeom prst="ellipse">
          <a:avLst/>
        </a:prstGeom>
        <a:solidFill>
          <a:schemeClr val="accent6">
            <a:shade val="80000"/>
            <a:hueOff val="321280"/>
            <a:satOff val="-12909"/>
            <a:lumOff val="27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DE8103-48AF-4803-9612-EA591B670833}">
      <dsp:nvSpPr>
        <dsp:cNvPr id="0" name=""/>
        <dsp:cNvSpPr/>
      </dsp:nvSpPr>
      <dsp:spPr>
        <a:xfrm>
          <a:off x="1283" y="1124365"/>
          <a:ext cx="2102606" cy="2102606"/>
        </a:xfrm>
        <a:prstGeom prst="ellipse">
          <a:avLst/>
        </a:prstGeom>
        <a:gradFill rotWithShape="0">
          <a:gsLst>
            <a:gs pos="0">
              <a:schemeClr val="accent4">
                <a:alpha val="50000"/>
                <a:hueOff val="0"/>
                <a:satOff val="0"/>
                <a:lumOff val="0"/>
                <a:alphaOff val="0"/>
                <a:satMod val="103000"/>
                <a:lumMod val="102000"/>
                <a:tint val="94000"/>
              </a:schemeClr>
            </a:gs>
            <a:gs pos="50000">
              <a:schemeClr val="accent4">
                <a:alpha val="50000"/>
                <a:hueOff val="0"/>
                <a:satOff val="0"/>
                <a:lumOff val="0"/>
                <a:alphaOff val="0"/>
                <a:satMod val="110000"/>
                <a:lumMod val="100000"/>
                <a:shade val="100000"/>
              </a:schemeClr>
            </a:gs>
            <a:gs pos="100000">
              <a:schemeClr val="accent4">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15713" tIns="15240" rIns="115713" bIns="15240" numCol="1" spcCol="1270" anchor="ctr" anchorCtr="0">
          <a:noAutofit/>
        </a:bodyPr>
        <a:lstStyle/>
        <a:p>
          <a:pPr marL="0" lvl="0" indent="0" algn="ctr" defTabSz="533400">
            <a:lnSpc>
              <a:spcPct val="90000"/>
            </a:lnSpc>
            <a:spcBef>
              <a:spcPct val="0"/>
            </a:spcBef>
            <a:spcAft>
              <a:spcPct val="35000"/>
            </a:spcAft>
            <a:buNone/>
          </a:pPr>
          <a:r>
            <a:rPr lang="es-MX" sz="1200" kern="1200"/>
            <a:t>Adoptó el Código Disciplinario Único</a:t>
          </a:r>
          <a:endParaRPr lang="es-CO" sz="1200" kern="1200"/>
        </a:p>
      </dsp:txBody>
      <dsp:txXfrm>
        <a:off x="309203" y="1432285"/>
        <a:ext cx="1486766" cy="1486766"/>
      </dsp:txXfrm>
    </dsp:sp>
    <dsp:sp modelId="{537EB863-FF89-48C1-86F2-065BB8A72849}">
      <dsp:nvSpPr>
        <dsp:cNvPr id="0" name=""/>
        <dsp:cNvSpPr/>
      </dsp:nvSpPr>
      <dsp:spPr>
        <a:xfrm>
          <a:off x="1683368" y="1124365"/>
          <a:ext cx="2102606" cy="2102606"/>
        </a:xfrm>
        <a:prstGeom prst="ellipse">
          <a:avLst/>
        </a:prstGeom>
        <a:gradFill rotWithShape="0">
          <a:gsLst>
            <a:gs pos="0">
              <a:schemeClr val="accent4">
                <a:alpha val="50000"/>
                <a:hueOff val="1960178"/>
                <a:satOff val="-8155"/>
                <a:lumOff val="1922"/>
                <a:alphaOff val="0"/>
                <a:satMod val="103000"/>
                <a:lumMod val="102000"/>
                <a:tint val="94000"/>
              </a:schemeClr>
            </a:gs>
            <a:gs pos="50000">
              <a:schemeClr val="accent4">
                <a:alpha val="50000"/>
                <a:hueOff val="1960178"/>
                <a:satOff val="-8155"/>
                <a:lumOff val="1922"/>
                <a:alphaOff val="0"/>
                <a:satMod val="110000"/>
                <a:lumMod val="100000"/>
                <a:shade val="100000"/>
              </a:schemeClr>
            </a:gs>
            <a:gs pos="100000">
              <a:schemeClr val="accent4">
                <a:alpha val="50000"/>
                <a:hueOff val="1960178"/>
                <a:satOff val="-8155"/>
                <a:lumOff val="192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15713" tIns="15240" rIns="115713" bIns="15240" numCol="1" spcCol="1270" anchor="ctr" anchorCtr="0">
          <a:noAutofit/>
        </a:bodyPr>
        <a:lstStyle/>
        <a:p>
          <a:pPr marL="0" lvl="0" indent="0" algn="ctr" defTabSz="533400">
            <a:lnSpc>
              <a:spcPct val="90000"/>
            </a:lnSpc>
            <a:spcBef>
              <a:spcPct val="0"/>
            </a:spcBef>
            <a:spcAft>
              <a:spcPct val="35000"/>
            </a:spcAft>
            <a:buNone/>
          </a:pPr>
          <a:r>
            <a:rPr lang="es-MX" sz="1200" kern="1200"/>
            <a:t>Reguló el proceso disciplinario, a partir de los principios rectores que la rigen.</a:t>
          </a:r>
          <a:endParaRPr lang="es-CO" sz="1200" kern="1200"/>
        </a:p>
      </dsp:txBody>
      <dsp:txXfrm>
        <a:off x="1991288" y="1432285"/>
        <a:ext cx="1486766" cy="1486766"/>
      </dsp:txXfrm>
    </dsp:sp>
    <dsp:sp modelId="{9ED7832D-BB29-4DB0-8ADA-F0F485BA9B4F}">
      <dsp:nvSpPr>
        <dsp:cNvPr id="0" name=""/>
        <dsp:cNvSpPr/>
      </dsp:nvSpPr>
      <dsp:spPr>
        <a:xfrm>
          <a:off x="3365454" y="1124365"/>
          <a:ext cx="2102606" cy="2102606"/>
        </a:xfrm>
        <a:prstGeom prst="ellipse">
          <a:avLst/>
        </a:prstGeom>
        <a:gradFill rotWithShape="0">
          <a:gsLst>
            <a:gs pos="0">
              <a:schemeClr val="accent4">
                <a:alpha val="50000"/>
                <a:hueOff val="3920356"/>
                <a:satOff val="-16311"/>
                <a:lumOff val="3843"/>
                <a:alphaOff val="0"/>
                <a:satMod val="103000"/>
                <a:lumMod val="102000"/>
                <a:tint val="94000"/>
              </a:schemeClr>
            </a:gs>
            <a:gs pos="50000">
              <a:schemeClr val="accent4">
                <a:alpha val="50000"/>
                <a:hueOff val="3920356"/>
                <a:satOff val="-16311"/>
                <a:lumOff val="3843"/>
                <a:alphaOff val="0"/>
                <a:satMod val="110000"/>
                <a:lumMod val="100000"/>
                <a:shade val="100000"/>
              </a:schemeClr>
            </a:gs>
            <a:gs pos="100000">
              <a:schemeClr val="accent4">
                <a:alpha val="50000"/>
                <a:hueOff val="3920356"/>
                <a:satOff val="-16311"/>
                <a:lumOff val="384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15713" tIns="15240" rIns="115713" bIns="15240" numCol="1" spcCol="1270" anchor="ctr" anchorCtr="0">
          <a:noAutofit/>
        </a:bodyPr>
        <a:lstStyle/>
        <a:p>
          <a:pPr marL="0" lvl="0" indent="0" algn="ctr" defTabSz="533400">
            <a:lnSpc>
              <a:spcPct val="90000"/>
            </a:lnSpc>
            <a:spcBef>
              <a:spcPct val="0"/>
            </a:spcBef>
            <a:spcAft>
              <a:spcPct val="35000"/>
            </a:spcAft>
            <a:buNone/>
          </a:pPr>
          <a:r>
            <a:rPr lang="es-MX" sz="1200" kern="1200"/>
            <a:t>-Los derechos de los servidores públicos</a:t>
          </a:r>
          <a:endParaRPr lang="es-CO" sz="1200" kern="1200"/>
        </a:p>
      </dsp:txBody>
      <dsp:txXfrm>
        <a:off x="3673374" y="1432285"/>
        <a:ext cx="1486766" cy="1486766"/>
      </dsp:txXfrm>
    </dsp:sp>
    <dsp:sp modelId="{05FCCA0C-245C-44F4-963A-80DF15538244}">
      <dsp:nvSpPr>
        <dsp:cNvPr id="0" name=""/>
        <dsp:cNvSpPr/>
      </dsp:nvSpPr>
      <dsp:spPr>
        <a:xfrm>
          <a:off x="5047539" y="1124365"/>
          <a:ext cx="2102606" cy="2102606"/>
        </a:xfrm>
        <a:prstGeom prst="ellipse">
          <a:avLst/>
        </a:prstGeom>
        <a:gradFill rotWithShape="0">
          <a:gsLst>
            <a:gs pos="0">
              <a:schemeClr val="accent4">
                <a:alpha val="50000"/>
                <a:hueOff val="5880535"/>
                <a:satOff val="-24466"/>
                <a:lumOff val="5765"/>
                <a:alphaOff val="0"/>
                <a:satMod val="103000"/>
                <a:lumMod val="102000"/>
                <a:tint val="94000"/>
              </a:schemeClr>
            </a:gs>
            <a:gs pos="50000">
              <a:schemeClr val="accent4">
                <a:alpha val="50000"/>
                <a:hueOff val="5880535"/>
                <a:satOff val="-24466"/>
                <a:lumOff val="5765"/>
                <a:alphaOff val="0"/>
                <a:satMod val="110000"/>
                <a:lumMod val="100000"/>
                <a:shade val="100000"/>
              </a:schemeClr>
            </a:gs>
            <a:gs pos="100000">
              <a:schemeClr val="accent4">
                <a:alpha val="50000"/>
                <a:hueOff val="5880535"/>
                <a:satOff val="-24466"/>
                <a:lumOff val="5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15713" tIns="15240" rIns="115713" bIns="15240" numCol="1" spcCol="1270" anchor="ctr" anchorCtr="0">
          <a:noAutofit/>
        </a:bodyPr>
        <a:lstStyle/>
        <a:p>
          <a:pPr marL="0" lvl="0" indent="0" algn="ctr" defTabSz="533400">
            <a:lnSpc>
              <a:spcPct val="90000"/>
            </a:lnSpc>
            <a:spcBef>
              <a:spcPct val="0"/>
            </a:spcBef>
            <a:spcAft>
              <a:spcPct val="35000"/>
            </a:spcAft>
            <a:buNone/>
          </a:pPr>
          <a:r>
            <a:rPr lang="es-MX" sz="1200" kern="1200"/>
            <a:t>-Deberes y prohibiciones, inhabilidades, incompatibilidades, conflicto de interés, el régimen de faltas y sanciones </a:t>
          </a:r>
          <a:endParaRPr lang="es-CO" sz="1200" kern="1200"/>
        </a:p>
      </dsp:txBody>
      <dsp:txXfrm>
        <a:off x="5355459" y="1432285"/>
        <a:ext cx="1486766" cy="1486766"/>
      </dsp:txXfrm>
    </dsp:sp>
    <dsp:sp modelId="{B709A5AE-134C-42B1-BF3B-1AD981334C0F}">
      <dsp:nvSpPr>
        <dsp:cNvPr id="0" name=""/>
        <dsp:cNvSpPr/>
      </dsp:nvSpPr>
      <dsp:spPr>
        <a:xfrm>
          <a:off x="6729624" y="1124365"/>
          <a:ext cx="2102606" cy="2102606"/>
        </a:xfrm>
        <a:prstGeom prst="ellipse">
          <a:avLst/>
        </a:prstGeom>
        <a:gradFill rotWithShape="0">
          <a:gsLst>
            <a:gs pos="0">
              <a:schemeClr val="accent4">
                <a:alpha val="50000"/>
                <a:hueOff val="7840713"/>
                <a:satOff val="-32622"/>
                <a:lumOff val="7686"/>
                <a:alphaOff val="0"/>
                <a:satMod val="103000"/>
                <a:lumMod val="102000"/>
                <a:tint val="94000"/>
              </a:schemeClr>
            </a:gs>
            <a:gs pos="50000">
              <a:schemeClr val="accent4">
                <a:alpha val="50000"/>
                <a:hueOff val="7840713"/>
                <a:satOff val="-32622"/>
                <a:lumOff val="7686"/>
                <a:alphaOff val="0"/>
                <a:satMod val="110000"/>
                <a:lumMod val="100000"/>
                <a:shade val="100000"/>
              </a:schemeClr>
            </a:gs>
            <a:gs pos="100000">
              <a:schemeClr val="accent4">
                <a:alpha val="50000"/>
                <a:hueOff val="7840713"/>
                <a:satOff val="-32622"/>
                <a:lumOff val="768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15713" tIns="15240" rIns="115713" bIns="15240" numCol="1" spcCol="1270" anchor="ctr" anchorCtr="0">
          <a:noAutofit/>
        </a:bodyPr>
        <a:lstStyle/>
        <a:p>
          <a:pPr marL="0" lvl="0" indent="0" algn="ctr" defTabSz="533400">
            <a:lnSpc>
              <a:spcPct val="90000"/>
            </a:lnSpc>
            <a:spcBef>
              <a:spcPct val="0"/>
            </a:spcBef>
            <a:spcAft>
              <a:spcPct val="35000"/>
            </a:spcAft>
            <a:buNone/>
          </a:pPr>
          <a:r>
            <a:rPr lang="es-MX" sz="1200" kern="1200"/>
            <a:t>-Caducidad y prescripción, nulidades, recursos </a:t>
          </a:r>
          <a:endParaRPr lang="es-CO" sz="1200" kern="1200"/>
        </a:p>
      </dsp:txBody>
      <dsp:txXfrm>
        <a:off x="7037544" y="1432285"/>
        <a:ext cx="1486766" cy="1486766"/>
      </dsp:txXfrm>
    </dsp:sp>
    <dsp:sp modelId="{49943F35-E10E-488B-B72C-901810D1DB15}">
      <dsp:nvSpPr>
        <dsp:cNvPr id="0" name=""/>
        <dsp:cNvSpPr/>
      </dsp:nvSpPr>
      <dsp:spPr>
        <a:xfrm>
          <a:off x="8411709" y="1124365"/>
          <a:ext cx="2102606" cy="2102606"/>
        </a:xfrm>
        <a:prstGeom prst="ellipse">
          <a:avLst/>
        </a:prstGeom>
        <a:gradFill rotWithShape="0">
          <a:gsLst>
            <a:gs pos="0">
              <a:schemeClr val="accent4">
                <a:alpha val="50000"/>
                <a:hueOff val="9800891"/>
                <a:satOff val="-40777"/>
                <a:lumOff val="9608"/>
                <a:alphaOff val="0"/>
                <a:satMod val="103000"/>
                <a:lumMod val="102000"/>
                <a:tint val="94000"/>
              </a:schemeClr>
            </a:gs>
            <a:gs pos="50000">
              <a:schemeClr val="accent4">
                <a:alpha val="50000"/>
                <a:hueOff val="9800891"/>
                <a:satOff val="-40777"/>
                <a:lumOff val="9608"/>
                <a:alphaOff val="0"/>
                <a:satMod val="110000"/>
                <a:lumMod val="100000"/>
                <a:shade val="100000"/>
              </a:schemeClr>
            </a:gs>
            <a:gs pos="100000">
              <a:schemeClr val="accent4">
                <a:alpha val="50000"/>
                <a:hueOff val="9800891"/>
                <a:satOff val="-40777"/>
                <a:lumOff val="960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15713" tIns="15240" rIns="115713" bIns="15240" numCol="1" spcCol="1270" anchor="ctr" anchorCtr="0">
          <a:noAutofit/>
        </a:bodyPr>
        <a:lstStyle/>
        <a:p>
          <a:pPr marL="0" lvl="0" indent="0" algn="ctr" defTabSz="533400">
            <a:lnSpc>
              <a:spcPct val="90000"/>
            </a:lnSpc>
            <a:spcBef>
              <a:spcPct val="0"/>
            </a:spcBef>
            <a:spcAft>
              <a:spcPct val="35000"/>
            </a:spcAft>
            <a:buNone/>
          </a:pPr>
          <a:r>
            <a:rPr lang="es-MX" sz="1200" kern="1200"/>
            <a:t>-Procedimiento disciplinario y sus garantías y los efectos de la imposición de una sanción  de este carácter. </a:t>
          </a:r>
          <a:endParaRPr lang="es-CO" sz="1200" kern="1200"/>
        </a:p>
      </dsp:txBody>
      <dsp:txXfrm>
        <a:off x="8719629" y="1432285"/>
        <a:ext cx="1486766" cy="14867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5E02B2-07D1-4F94-8CBB-2C8CDFDEA933}">
      <dsp:nvSpPr>
        <dsp:cNvPr id="0" name=""/>
        <dsp:cNvSpPr/>
      </dsp:nvSpPr>
      <dsp:spPr>
        <a:xfrm>
          <a:off x="0" y="253426"/>
          <a:ext cx="10515600" cy="2307285"/>
        </a:xfrm>
        <a:prstGeom prst="rect">
          <a:avLst/>
        </a:prstGeom>
        <a:solidFill>
          <a:schemeClr val="accent6">
            <a:alpha val="9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s-MX" sz="3500" kern="1200"/>
            <a:t>Vigencia: 28 de marzo de 2022- en los procesos  disciplinarios  que hayan iniciado bajo su vigencia y no se les haya preferido pliego de cargos a la entrada de vigencia de la Ley 1952 de 2019 (29 de marzo de 2022)</a:t>
          </a:r>
          <a:endParaRPr lang="es-CO" sz="3500" kern="1200"/>
        </a:p>
      </dsp:txBody>
      <dsp:txXfrm>
        <a:off x="0" y="253426"/>
        <a:ext cx="10515600" cy="2307285"/>
      </dsp:txXfrm>
    </dsp:sp>
    <dsp:sp modelId="{EB2E135E-3253-4B40-B413-1B3219E6D62F}">
      <dsp:nvSpPr>
        <dsp:cNvPr id="0" name=""/>
        <dsp:cNvSpPr/>
      </dsp:nvSpPr>
      <dsp:spPr>
        <a:xfrm>
          <a:off x="0" y="2560711"/>
          <a:ext cx="10515600" cy="1537199"/>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4DE455-0C25-4578-8402-BD6995131427}">
      <dsp:nvSpPr>
        <dsp:cNvPr id="0" name=""/>
        <dsp:cNvSpPr/>
      </dsp:nvSpPr>
      <dsp:spPr>
        <a:xfrm>
          <a:off x="4206239" y="0"/>
          <a:ext cx="6309360" cy="4351338"/>
        </a:xfrm>
        <a:prstGeom prst="rightArrow">
          <a:avLst>
            <a:gd name="adj1" fmla="val 75000"/>
            <a:gd name="adj2" fmla="val 50000"/>
          </a:avLst>
        </a:prstGeom>
        <a:solidFill>
          <a:schemeClr val="accent6">
            <a:alpha val="90000"/>
            <a:tint val="55000"/>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6440721D-A645-482A-9770-6BDDC27BD257}">
      <dsp:nvSpPr>
        <dsp:cNvPr id="0" name=""/>
        <dsp:cNvSpPr/>
      </dsp:nvSpPr>
      <dsp:spPr>
        <a:xfrm>
          <a:off x="0" y="0"/>
          <a:ext cx="4206240" cy="4351338"/>
        </a:xfrm>
        <a:prstGeom prst="roundRect">
          <a:avLst/>
        </a:prstGeom>
        <a:gradFill rotWithShape="0">
          <a:gsLst>
            <a:gs pos="0">
              <a:schemeClr val="accent6">
                <a:shade val="50000"/>
                <a:hueOff val="0"/>
                <a:satOff val="0"/>
                <a:lumOff val="0"/>
                <a:alphaOff val="0"/>
                <a:satMod val="103000"/>
                <a:lumMod val="102000"/>
                <a:tint val="94000"/>
              </a:schemeClr>
            </a:gs>
            <a:gs pos="50000">
              <a:schemeClr val="accent6">
                <a:shade val="50000"/>
                <a:hueOff val="0"/>
                <a:satOff val="0"/>
                <a:lumOff val="0"/>
                <a:alphaOff val="0"/>
                <a:satMod val="110000"/>
                <a:lumMod val="100000"/>
                <a:shade val="100000"/>
              </a:schemeClr>
            </a:gs>
            <a:gs pos="100000">
              <a:schemeClr val="accent6">
                <a:shade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MX" sz="2800" kern="1200"/>
            <a:t>Por la cual se dictan normas orientadas a fortalecer los mecanismos de prevención, investigación y sanción de actos de corrupción y la efectividad del control de la gestión pública.</a:t>
          </a:r>
          <a:endParaRPr lang="es-CO" sz="2800" kern="1200"/>
        </a:p>
      </dsp:txBody>
      <dsp:txXfrm>
        <a:off x="205332" y="205332"/>
        <a:ext cx="3795576" cy="39406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B897AC-0770-4E5A-84A4-00E104364A08}">
      <dsp:nvSpPr>
        <dsp:cNvPr id="0" name=""/>
        <dsp:cNvSpPr/>
      </dsp:nvSpPr>
      <dsp:spPr>
        <a:xfrm>
          <a:off x="0" y="3569039"/>
          <a:ext cx="10515600" cy="780818"/>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s-CO" sz="1800" kern="1200"/>
            <a:t>Con excepción del art 33 relacionado con la  prescripción en a acción disciplinaria que entró a regir  a partir de 29 de diciembre de 2023 (disposición del art  265 de la misma disposición </a:t>
          </a:r>
        </a:p>
      </dsp:txBody>
      <dsp:txXfrm>
        <a:off x="0" y="3569039"/>
        <a:ext cx="10515600" cy="780818"/>
      </dsp:txXfrm>
    </dsp:sp>
    <dsp:sp modelId="{6A5D72E7-51A5-41A5-92D7-CF52DAE38A75}">
      <dsp:nvSpPr>
        <dsp:cNvPr id="0" name=""/>
        <dsp:cNvSpPr/>
      </dsp:nvSpPr>
      <dsp:spPr>
        <a:xfrm rot="10800000">
          <a:off x="0" y="2379853"/>
          <a:ext cx="10515600" cy="1200899"/>
        </a:xfrm>
        <a:prstGeom prst="upArrowCallou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s-CO" sz="1800" kern="1200"/>
            <a:t>El resto del articulado a partir del  29 de marzo de 2022</a:t>
          </a:r>
        </a:p>
      </dsp:txBody>
      <dsp:txXfrm rot="10800000">
        <a:off x="0" y="2379853"/>
        <a:ext cx="10515600" cy="780308"/>
      </dsp:txXfrm>
    </dsp:sp>
    <dsp:sp modelId="{0C99CAE4-09F1-4A68-9E8D-7E3A4824E95B}">
      <dsp:nvSpPr>
        <dsp:cNvPr id="0" name=""/>
        <dsp:cNvSpPr/>
      </dsp:nvSpPr>
      <dsp:spPr>
        <a:xfrm rot="10800000">
          <a:off x="0" y="1190666"/>
          <a:ext cx="10515600" cy="1200899"/>
        </a:xfrm>
        <a:prstGeom prst="upArrowCallout">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s-CO" sz="1800" kern="1200"/>
            <a:t>En cuanto a los  funciones jurisdiccionales de la procuraduría: 29 de junio de 2021</a:t>
          </a:r>
        </a:p>
      </dsp:txBody>
      <dsp:txXfrm rot="10800000">
        <a:off x="0" y="1190666"/>
        <a:ext cx="10515600" cy="780308"/>
      </dsp:txXfrm>
    </dsp:sp>
    <dsp:sp modelId="{036DFFD9-CD4C-4EE5-857F-F5EA765D2BE2}">
      <dsp:nvSpPr>
        <dsp:cNvPr id="0" name=""/>
        <dsp:cNvSpPr/>
      </dsp:nvSpPr>
      <dsp:spPr>
        <a:xfrm rot="10800000">
          <a:off x="0" y="1479"/>
          <a:ext cx="10515600" cy="1200899"/>
        </a:xfrm>
        <a:prstGeom prst="upArrowCallou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s-MX" sz="1800" kern="1200"/>
            <a:t>Sancionada el 28 de enero de 2019 entró a regir así:</a:t>
          </a:r>
          <a:endParaRPr lang="es-CO" sz="1800" kern="1200"/>
        </a:p>
      </dsp:txBody>
      <dsp:txXfrm rot="10800000">
        <a:off x="0" y="1479"/>
        <a:ext cx="10515600" cy="7803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152E0B-CF91-4074-8A21-39FAE5FF1381}">
      <dsp:nvSpPr>
        <dsp:cNvPr id="0" name=""/>
        <dsp:cNvSpPr/>
      </dsp:nvSpPr>
      <dsp:spPr>
        <a:xfrm>
          <a:off x="0" y="3193"/>
          <a:ext cx="10515600" cy="1319175"/>
        </a:xfrm>
        <a:prstGeom prst="roundRect">
          <a:avLst/>
        </a:prstGeom>
        <a:solidFill>
          <a:schemeClr val="accent4">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s-MX" sz="5500" kern="1200"/>
            <a:t>En resumen </a:t>
          </a:r>
          <a:endParaRPr lang="es-CO" sz="5500" kern="1200"/>
        </a:p>
      </dsp:txBody>
      <dsp:txXfrm>
        <a:off x="64397" y="67590"/>
        <a:ext cx="10386806" cy="119038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53CD2F-DCE1-4E22-B5FA-1FC2D75AB9EE}">
      <dsp:nvSpPr>
        <dsp:cNvPr id="0" name=""/>
        <dsp:cNvSpPr/>
      </dsp:nvSpPr>
      <dsp:spPr>
        <a:xfrm>
          <a:off x="788669" y="0"/>
          <a:ext cx="8938260" cy="4351338"/>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F08D4E-FD2E-42CF-9141-A2B82659EDA3}">
      <dsp:nvSpPr>
        <dsp:cNvPr id="0" name=""/>
        <dsp:cNvSpPr/>
      </dsp:nvSpPr>
      <dsp:spPr>
        <a:xfrm>
          <a:off x="4621" y="1305401"/>
          <a:ext cx="2020453" cy="174053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MX" sz="1700" kern="1200"/>
            <a:t>Constitución de 1991</a:t>
          </a:r>
          <a:endParaRPr lang="es-CO" sz="1700" kern="1200"/>
        </a:p>
      </dsp:txBody>
      <dsp:txXfrm>
        <a:off x="89587" y="1390367"/>
        <a:ext cx="1850521" cy="1570603"/>
      </dsp:txXfrm>
    </dsp:sp>
    <dsp:sp modelId="{CC0AA4B4-0506-4512-A6BF-A48C1BE97009}">
      <dsp:nvSpPr>
        <dsp:cNvPr id="0" name=""/>
        <dsp:cNvSpPr/>
      </dsp:nvSpPr>
      <dsp:spPr>
        <a:xfrm>
          <a:off x="2126097" y="1305401"/>
          <a:ext cx="2020453" cy="1740535"/>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MX" sz="1700" kern="1200"/>
            <a:t>Leyes: 200/95; 734/2002 adicionada por la L. 1471/2011; 1952/2019 , 2094/2021</a:t>
          </a:r>
          <a:endParaRPr lang="es-CO" sz="1700" kern="1200"/>
        </a:p>
      </dsp:txBody>
      <dsp:txXfrm>
        <a:off x="2211063" y="1390367"/>
        <a:ext cx="1850521" cy="1570603"/>
      </dsp:txXfrm>
    </dsp:sp>
    <dsp:sp modelId="{BDFEF740-DC38-47E6-85E0-6C967BD91931}">
      <dsp:nvSpPr>
        <dsp:cNvPr id="0" name=""/>
        <dsp:cNvSpPr/>
      </dsp:nvSpPr>
      <dsp:spPr>
        <a:xfrm>
          <a:off x="4247573" y="1305401"/>
          <a:ext cx="2020453" cy="1740535"/>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MX" sz="1700" kern="1200"/>
            <a:t>Sentencias de las Altas Cortes que conforman la jurisprudencia</a:t>
          </a:r>
          <a:endParaRPr lang="es-CO" sz="1700" kern="1200"/>
        </a:p>
      </dsp:txBody>
      <dsp:txXfrm>
        <a:off x="4332539" y="1390367"/>
        <a:ext cx="1850521" cy="1570603"/>
      </dsp:txXfrm>
    </dsp:sp>
    <dsp:sp modelId="{EE4EC7BE-6E13-4B29-9BEA-3D44F3975E4D}">
      <dsp:nvSpPr>
        <dsp:cNvPr id="0" name=""/>
        <dsp:cNvSpPr/>
      </dsp:nvSpPr>
      <dsp:spPr>
        <a:xfrm>
          <a:off x="6369049" y="1305401"/>
          <a:ext cx="2020453" cy="1740535"/>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MX" sz="1700" kern="1200"/>
            <a:t>Fallos disciplinarios expedidos por la PGN</a:t>
          </a:r>
          <a:endParaRPr lang="es-CO" sz="1700" kern="1200"/>
        </a:p>
      </dsp:txBody>
      <dsp:txXfrm>
        <a:off x="6454015" y="1390367"/>
        <a:ext cx="1850521" cy="1570603"/>
      </dsp:txXfrm>
    </dsp:sp>
    <dsp:sp modelId="{B7DC4DD7-7186-46AC-9B00-3A6925453938}">
      <dsp:nvSpPr>
        <dsp:cNvPr id="0" name=""/>
        <dsp:cNvSpPr/>
      </dsp:nvSpPr>
      <dsp:spPr>
        <a:xfrm>
          <a:off x="8490525" y="1305401"/>
          <a:ext cx="2020453" cy="174053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MX" sz="1700" kern="1200"/>
            <a:t>Doctrina </a:t>
          </a:r>
          <a:endParaRPr lang="es-CO" sz="1700" kern="1200"/>
        </a:p>
      </dsp:txBody>
      <dsp:txXfrm>
        <a:off x="8575491" y="1390367"/>
        <a:ext cx="1850521" cy="15706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FCF02-CAD2-4D6F-9542-AD86711168CA}">
      <dsp:nvSpPr>
        <dsp:cNvPr id="0" name=""/>
        <dsp:cNvSpPr/>
      </dsp:nvSpPr>
      <dsp:spPr>
        <a:xfrm>
          <a:off x="616949" y="310305"/>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175B98-93F4-4D7C-BB95-1514AB879CD5}">
      <dsp:nvSpPr>
        <dsp:cNvPr id="0" name=""/>
        <dsp:cNvSpPr/>
      </dsp:nvSpPr>
      <dsp:spPr>
        <a:xfrm>
          <a:off x="1096878" y="539036"/>
          <a:ext cx="858704" cy="1388815"/>
        </a:xfrm>
        <a:prstGeom prst="rect">
          <a:avLst/>
        </a:prstGeom>
        <a:blipFill rotWithShape="1">
          <a:blip xmlns:r="http://schemas.openxmlformats.org/officeDocument/2006/relationships" r:embed="rId1"/>
          <a:srcRect/>
          <a:stretch>
            <a:fillRect l="-33000" r="-33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27117FB-F8A7-4A20-A8A7-EC686DDC76D0}">
      <dsp:nvSpPr>
        <dsp:cNvPr id="0" name=""/>
        <dsp:cNvSpPr/>
      </dsp:nvSpPr>
      <dsp:spPr>
        <a:xfrm>
          <a:off x="49469" y="2695306"/>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422400" rtl="0">
            <a:lnSpc>
              <a:spcPct val="100000"/>
            </a:lnSpc>
            <a:spcBef>
              <a:spcPct val="0"/>
            </a:spcBef>
            <a:spcAft>
              <a:spcPct val="35000"/>
            </a:spcAft>
            <a:buNone/>
            <a:defRPr cap="all"/>
          </a:pPr>
          <a:r>
            <a:rPr lang="es" sz="3200" b="1" kern="1200" dirty="0"/>
            <a:t>tipicidad</a:t>
          </a:r>
        </a:p>
      </dsp:txBody>
      <dsp:txXfrm>
        <a:off x="49469" y="2695306"/>
        <a:ext cx="2981250" cy="720000"/>
      </dsp:txXfrm>
    </dsp:sp>
    <dsp:sp modelId="{BCD8CDD9-0C56-4401-ADB1-8B48DAB2C96F}">
      <dsp:nvSpPr>
        <dsp:cNvPr id="0" name=""/>
        <dsp:cNvSpPr/>
      </dsp:nvSpPr>
      <dsp:spPr>
        <a:xfrm>
          <a:off x="4119918" y="310305"/>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4CA7C4-FCA1-4127-B20A-2A5C031A3CF4}">
      <dsp:nvSpPr>
        <dsp:cNvPr id="0" name=""/>
        <dsp:cNvSpPr/>
      </dsp:nvSpPr>
      <dsp:spPr>
        <a:xfrm>
          <a:off x="4507481" y="697868"/>
          <a:ext cx="1043437" cy="1043437"/>
        </a:xfrm>
        <a:prstGeom prst="rect">
          <a:avLst/>
        </a:prstGeom>
        <a:blipFill rotWithShape="1">
          <a:blip xmlns:r="http://schemas.openxmlformats.org/officeDocument/2006/relationships" r:embed="rId2"/>
          <a:srcRect/>
          <a:stretch>
            <a:fillRect l="-39000" r="-39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6FE37A-5DB0-4899-9FCB-0CE39BC185F8}">
      <dsp:nvSpPr>
        <dsp:cNvPr id="0" name=""/>
        <dsp:cNvSpPr/>
      </dsp:nvSpPr>
      <dsp:spPr>
        <a:xfrm>
          <a:off x="3538574" y="2695306"/>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778000" rtl="0">
            <a:lnSpc>
              <a:spcPct val="100000"/>
            </a:lnSpc>
            <a:spcBef>
              <a:spcPct val="0"/>
            </a:spcBef>
            <a:spcAft>
              <a:spcPct val="35000"/>
            </a:spcAft>
            <a:buNone/>
            <a:defRPr cap="all"/>
          </a:pPr>
          <a:endParaRPr lang="es" sz="4000" kern="1200" dirty="0"/>
        </a:p>
      </dsp:txBody>
      <dsp:txXfrm>
        <a:off x="3538574" y="2695306"/>
        <a:ext cx="2981250" cy="720000"/>
      </dsp:txXfrm>
    </dsp:sp>
    <dsp:sp modelId="{FF93E135-77D6-48A0-8871-9BC93D705D06}">
      <dsp:nvSpPr>
        <dsp:cNvPr id="0" name=""/>
        <dsp:cNvSpPr/>
      </dsp:nvSpPr>
      <dsp:spPr>
        <a:xfrm>
          <a:off x="7622887" y="310305"/>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09775-983E-4110-B989-EE2CD6514BE0}">
      <dsp:nvSpPr>
        <dsp:cNvPr id="0" name=""/>
        <dsp:cNvSpPr/>
      </dsp:nvSpPr>
      <dsp:spPr>
        <a:xfrm>
          <a:off x="7980216" y="573882"/>
          <a:ext cx="1103904" cy="1291410"/>
        </a:xfrm>
        <a:prstGeom prst="rect">
          <a:avLst/>
        </a:prstGeom>
        <a:blipFill rotWithShape="1">
          <a:blip xmlns:r="http://schemas.openxmlformats.org/officeDocument/2006/relationships" r:embed="rId3"/>
          <a:srcRect/>
          <a:stretch>
            <a:fillRect l="-50000" r="-50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EDC777-00B3-41D7-9AE1-23D741E941C3}">
      <dsp:nvSpPr>
        <dsp:cNvPr id="0" name=""/>
        <dsp:cNvSpPr/>
      </dsp:nvSpPr>
      <dsp:spPr>
        <a:xfrm>
          <a:off x="7041543" y="2695306"/>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422400" rtl="0">
            <a:lnSpc>
              <a:spcPct val="100000"/>
            </a:lnSpc>
            <a:spcBef>
              <a:spcPct val="0"/>
            </a:spcBef>
            <a:spcAft>
              <a:spcPct val="35000"/>
            </a:spcAft>
            <a:buNone/>
            <a:defRPr cap="all"/>
          </a:pPr>
          <a:r>
            <a:rPr lang="es" sz="3200" b="1" kern="1200" dirty="0"/>
            <a:t>CULPABILIDAD</a:t>
          </a:r>
        </a:p>
      </dsp:txBody>
      <dsp:txXfrm>
        <a:off x="7041543" y="2695306"/>
        <a:ext cx="2981250"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D9AEED-D4B7-48AB-8A8A-0022DAF72BAB}">
      <dsp:nvSpPr>
        <dsp:cNvPr id="0" name=""/>
        <dsp:cNvSpPr/>
      </dsp:nvSpPr>
      <dsp:spPr>
        <a:xfrm>
          <a:off x="134291" y="612"/>
          <a:ext cx="4332795" cy="275132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A0A87D-8526-446C-AC10-EAA9C84CF361}">
      <dsp:nvSpPr>
        <dsp:cNvPr id="0" name=""/>
        <dsp:cNvSpPr/>
      </dsp:nvSpPr>
      <dsp:spPr>
        <a:xfrm>
          <a:off x="615713" y="457963"/>
          <a:ext cx="4332795" cy="2751325"/>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a:t>La conducta del disciplinable será ilícita, cuando afecte sustancialmente el deber funcional sin justificación alguna.(Modificado por el artículo 2 de la Ley 2094 de 2021)</a:t>
          </a:r>
          <a:endParaRPr lang="en-US" sz="2100" kern="1200"/>
        </a:p>
      </dsp:txBody>
      <dsp:txXfrm>
        <a:off x="696297" y="538547"/>
        <a:ext cx="4171627" cy="2590157"/>
      </dsp:txXfrm>
    </dsp:sp>
    <dsp:sp modelId="{1C989188-C0C1-46DB-95A0-48D7918F1994}">
      <dsp:nvSpPr>
        <dsp:cNvPr id="0" name=""/>
        <dsp:cNvSpPr/>
      </dsp:nvSpPr>
      <dsp:spPr>
        <a:xfrm>
          <a:off x="5429930" y="612"/>
          <a:ext cx="4332795" cy="275132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F11B9D-099C-455E-83C5-243AEA2A26DE}">
      <dsp:nvSpPr>
        <dsp:cNvPr id="0" name=""/>
        <dsp:cNvSpPr/>
      </dsp:nvSpPr>
      <dsp:spPr>
        <a:xfrm>
          <a:off x="5911352" y="457963"/>
          <a:ext cx="4332795" cy="2751325"/>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a:t>Es un elemento de la falta disciplinaria que se supera en el momento en el que se afecta o trasgrede un deber funcional de forma sustancial; esto es, en detrimento de la garantía de la función que se ejerce y de los principios que le son propios a esta.</a:t>
          </a:r>
          <a:endParaRPr lang="en-US" sz="2100" kern="1200"/>
        </a:p>
      </dsp:txBody>
      <dsp:txXfrm>
        <a:off x="5991936" y="538547"/>
        <a:ext cx="4171627" cy="259015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F1621-0357-459F-8A94-AD3D6A6E6A1F}">
      <dsp:nvSpPr>
        <dsp:cNvPr id="0" name=""/>
        <dsp:cNvSpPr/>
      </dsp:nvSpPr>
      <dsp:spPr>
        <a:xfrm>
          <a:off x="0" y="382286"/>
          <a:ext cx="5115491" cy="10069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MX" sz="1800" b="1" kern="1200"/>
            <a:t>CULPA</a:t>
          </a:r>
          <a:r>
            <a:rPr lang="es-MX" sz="1800" kern="1200"/>
            <a:t>: Infracción al deber objetivo del cuidado funcional </a:t>
          </a:r>
          <a:endParaRPr lang="en-US" sz="1800" kern="1200"/>
        </a:p>
      </dsp:txBody>
      <dsp:txXfrm>
        <a:off x="49154" y="431440"/>
        <a:ext cx="5017183" cy="908623"/>
      </dsp:txXfrm>
    </dsp:sp>
    <dsp:sp modelId="{E27B39FA-9920-4713-87EC-87378609F071}">
      <dsp:nvSpPr>
        <dsp:cNvPr id="0" name=""/>
        <dsp:cNvSpPr/>
      </dsp:nvSpPr>
      <dsp:spPr>
        <a:xfrm>
          <a:off x="0" y="1441057"/>
          <a:ext cx="5115491" cy="1006931"/>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MX" sz="1800" b="1" kern="1200"/>
            <a:t>Gravísima: </a:t>
          </a:r>
          <a:r>
            <a:rPr lang="es-MX" sz="1800" kern="1200"/>
            <a:t>ignorancia supina, desatención elemental, Violación manifiesta de reglas de obligatorio cumplimiento</a:t>
          </a:r>
          <a:endParaRPr lang="en-US" sz="1800" kern="1200"/>
        </a:p>
      </dsp:txBody>
      <dsp:txXfrm>
        <a:off x="49154" y="1490211"/>
        <a:ext cx="5017183" cy="908623"/>
      </dsp:txXfrm>
    </dsp:sp>
    <dsp:sp modelId="{77377637-EAE7-4194-A7D6-DBF28C79B937}">
      <dsp:nvSpPr>
        <dsp:cNvPr id="0" name=""/>
        <dsp:cNvSpPr/>
      </dsp:nvSpPr>
      <dsp:spPr>
        <a:xfrm>
          <a:off x="0" y="2499829"/>
          <a:ext cx="5115491" cy="1006931"/>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MX" sz="1800" b="1" kern="1200"/>
            <a:t>Grave: </a:t>
          </a:r>
          <a:r>
            <a:rPr lang="es-MX" sz="1800" kern="1200"/>
            <a:t>Cuando incurre en falta disciplinaria por inobservancia del cuidado necesario que cualquier persona del común imprime a sus actuaciones.</a:t>
          </a:r>
          <a:endParaRPr lang="en-US" sz="1800" kern="1200"/>
        </a:p>
      </dsp:txBody>
      <dsp:txXfrm>
        <a:off x="49154" y="2548983"/>
        <a:ext cx="5017183" cy="908623"/>
      </dsp:txXfrm>
    </dsp:sp>
    <dsp:sp modelId="{37347287-FD7F-4BD6-A9DF-460FF49D7F1C}">
      <dsp:nvSpPr>
        <dsp:cNvPr id="0" name=""/>
        <dsp:cNvSpPr/>
      </dsp:nvSpPr>
      <dsp:spPr>
        <a:xfrm>
          <a:off x="0" y="3558600"/>
          <a:ext cx="5115491" cy="1006931"/>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MX" sz="1800" b="1" kern="1200"/>
            <a:t>Leve: </a:t>
          </a:r>
          <a:r>
            <a:rPr lang="es-MX" sz="1800" kern="1200"/>
            <a:t>No es sancionable</a:t>
          </a:r>
          <a:r>
            <a:rPr lang="es-MX" sz="1800" b="1" kern="1200"/>
            <a:t> </a:t>
          </a:r>
          <a:endParaRPr lang="en-US" sz="1800" kern="1200"/>
        </a:p>
      </dsp:txBody>
      <dsp:txXfrm>
        <a:off x="49154" y="3607754"/>
        <a:ext cx="5017183" cy="90862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7D090-E491-4E92-B0B1-0A350E9AEA8A}">
      <dsp:nvSpPr>
        <dsp:cNvPr id="0" name=""/>
        <dsp:cNvSpPr/>
      </dsp:nvSpPr>
      <dsp:spPr>
        <a:xfrm>
          <a:off x="0" y="42097"/>
          <a:ext cx="4828172" cy="8751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MX" sz="2200" kern="1200"/>
            <a:t>Inimputabilidad : Excluye la capacidad para ser culpable </a:t>
          </a:r>
          <a:endParaRPr lang="en-US" sz="2200" kern="1200"/>
        </a:p>
      </dsp:txBody>
      <dsp:txXfrm>
        <a:off x="42722" y="84819"/>
        <a:ext cx="4742728" cy="789716"/>
      </dsp:txXfrm>
    </dsp:sp>
    <dsp:sp modelId="{F71BB7EF-F113-45B7-A3AC-B095F10067BF}">
      <dsp:nvSpPr>
        <dsp:cNvPr id="0" name=""/>
        <dsp:cNvSpPr/>
      </dsp:nvSpPr>
      <dsp:spPr>
        <a:xfrm>
          <a:off x="0" y="980617"/>
          <a:ext cx="4828172" cy="875160"/>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MX" sz="2200" kern="1200"/>
            <a:t>Miedo insuperable: Excluye la exigibilidad de otra conducta </a:t>
          </a:r>
          <a:endParaRPr lang="en-US" sz="2200" kern="1200"/>
        </a:p>
      </dsp:txBody>
      <dsp:txXfrm>
        <a:off x="42722" y="1023339"/>
        <a:ext cx="4742728" cy="789716"/>
      </dsp:txXfrm>
    </dsp:sp>
    <dsp:sp modelId="{EB20E52F-BF43-4EFD-8FAC-63232BEE6218}">
      <dsp:nvSpPr>
        <dsp:cNvPr id="0" name=""/>
        <dsp:cNvSpPr/>
      </dsp:nvSpPr>
      <dsp:spPr>
        <a:xfrm>
          <a:off x="0" y="1919137"/>
          <a:ext cx="4828172" cy="875160"/>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MX" sz="2200" kern="1200"/>
            <a:t>Insuperable coacción ajena: Excluye la exigibilidad de otra conducta</a:t>
          </a:r>
          <a:endParaRPr lang="en-US" sz="2200" kern="1200"/>
        </a:p>
      </dsp:txBody>
      <dsp:txXfrm>
        <a:off x="42722" y="1961859"/>
        <a:ext cx="4742728" cy="789716"/>
      </dsp:txXfrm>
    </dsp:sp>
    <dsp:sp modelId="{FC68411F-E8C2-4012-BE28-A6323B00E3F0}">
      <dsp:nvSpPr>
        <dsp:cNvPr id="0" name=""/>
        <dsp:cNvSpPr/>
      </dsp:nvSpPr>
      <dsp:spPr>
        <a:xfrm>
          <a:off x="0" y="2857657"/>
          <a:ext cx="4828172" cy="875160"/>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MX" sz="2200" kern="1200" dirty="0"/>
            <a:t>Error de hecho y de derecho</a:t>
          </a:r>
          <a:endParaRPr lang="en-US" sz="2200" kern="1200" dirty="0"/>
        </a:p>
      </dsp:txBody>
      <dsp:txXfrm>
        <a:off x="42722" y="2900379"/>
        <a:ext cx="4742728" cy="789716"/>
      </dsp:txXfrm>
    </dsp:sp>
    <dsp:sp modelId="{1BF7BD0B-E57F-4492-A3DC-5828A15B87FD}">
      <dsp:nvSpPr>
        <dsp:cNvPr id="0" name=""/>
        <dsp:cNvSpPr/>
      </dsp:nvSpPr>
      <dsp:spPr>
        <a:xfrm>
          <a:off x="0" y="3796177"/>
          <a:ext cx="4828172" cy="875160"/>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MX" sz="2200" kern="1200" dirty="0"/>
            <a:t>Invencible- Vencible: </a:t>
          </a:r>
          <a:r>
            <a:rPr lang="es-MX" sz="2200" kern="1200" dirty="0" err="1"/>
            <a:t>Convisión</a:t>
          </a:r>
          <a:r>
            <a:rPr lang="es-MX" sz="2200" kern="1200" dirty="0"/>
            <a:t> errada e invencible   </a:t>
          </a:r>
          <a:endParaRPr lang="en-US" sz="2200" kern="1200" dirty="0"/>
        </a:p>
      </dsp:txBody>
      <dsp:txXfrm>
        <a:off x="42722" y="3838899"/>
        <a:ext cx="4742728" cy="789716"/>
      </dsp:txXfrm>
    </dsp:sp>
    <dsp:sp modelId="{276A76EC-08CB-41DE-A520-915DAB5066FB}">
      <dsp:nvSpPr>
        <dsp:cNvPr id="0" name=""/>
        <dsp:cNvSpPr/>
      </dsp:nvSpPr>
      <dsp:spPr>
        <a:xfrm>
          <a:off x="0" y="4734697"/>
          <a:ext cx="4828172" cy="87516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MX" sz="2200" kern="1200"/>
            <a:t>Excluye el dolo </a:t>
          </a:r>
          <a:endParaRPr lang="en-US" sz="2200" kern="1200"/>
        </a:p>
      </dsp:txBody>
      <dsp:txXfrm>
        <a:off x="42722" y="4777419"/>
        <a:ext cx="4742728" cy="78971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3D195D-FBC2-43A5-8DBE-441E09BC5E95}">
      <dsp:nvSpPr>
        <dsp:cNvPr id="0" name=""/>
        <dsp:cNvSpPr/>
      </dsp:nvSpPr>
      <dsp:spPr>
        <a:xfrm>
          <a:off x="3318220" y="535503"/>
          <a:ext cx="411234" cy="91440"/>
        </a:xfrm>
        <a:custGeom>
          <a:avLst/>
          <a:gdLst/>
          <a:ahLst/>
          <a:cxnLst/>
          <a:rect l="0" t="0" r="0" b="0"/>
          <a:pathLst>
            <a:path>
              <a:moveTo>
                <a:pt x="0" y="45720"/>
              </a:moveTo>
              <a:lnTo>
                <a:pt x="411234"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12791" y="579012"/>
        <a:ext cx="22091" cy="4422"/>
      </dsp:txXfrm>
    </dsp:sp>
    <dsp:sp modelId="{6C82F822-D461-4DA8-B918-9B93D80F91A3}">
      <dsp:nvSpPr>
        <dsp:cNvPr id="0" name=""/>
        <dsp:cNvSpPr/>
      </dsp:nvSpPr>
      <dsp:spPr>
        <a:xfrm>
          <a:off x="107020" y="4917"/>
          <a:ext cx="3212999" cy="1152611"/>
        </a:xfrm>
        <a:prstGeom prst="rect">
          <a:avLst/>
        </a:prstGeom>
        <a:solidFill>
          <a:schemeClr val="accent6"/>
        </a:solidFill>
        <a:ln w="12700" cap="flat" cmpd="sng" algn="ctr">
          <a:solidFill>
            <a:schemeClr val="accent6">
              <a:shade val="50000"/>
            </a:schemeClr>
          </a:solid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4132" tIns="98808" rIns="94132" bIns="98808" numCol="1" spcCol="1270" anchor="ctr" anchorCtr="0">
          <a:noAutofit/>
        </a:bodyPr>
        <a:lstStyle/>
        <a:p>
          <a:pPr marL="0" lvl="0" indent="0" algn="ctr" defTabSz="711200">
            <a:lnSpc>
              <a:spcPct val="90000"/>
            </a:lnSpc>
            <a:spcBef>
              <a:spcPct val="0"/>
            </a:spcBef>
            <a:spcAft>
              <a:spcPct val="35000"/>
            </a:spcAft>
            <a:buNone/>
          </a:pPr>
          <a:r>
            <a:rPr lang="es-MX" sz="1600" b="0" kern="1200" dirty="0">
              <a:solidFill>
                <a:schemeClr val="tx1"/>
              </a:solidFill>
            </a:rPr>
            <a:t>No habrá lugar a responsabilidad disciplinaria cuando la conducta se realice: </a:t>
          </a:r>
          <a:endParaRPr lang="en-US" sz="1600" b="0" kern="1200" dirty="0">
            <a:solidFill>
              <a:schemeClr val="tx1"/>
            </a:solidFill>
          </a:endParaRPr>
        </a:p>
      </dsp:txBody>
      <dsp:txXfrm>
        <a:off x="107020" y="4917"/>
        <a:ext cx="3212999" cy="1152611"/>
      </dsp:txXfrm>
    </dsp:sp>
    <dsp:sp modelId="{04C2FA8E-AFCF-4369-B5AD-E889B09E30A0}">
      <dsp:nvSpPr>
        <dsp:cNvPr id="0" name=""/>
        <dsp:cNvSpPr/>
      </dsp:nvSpPr>
      <dsp:spPr>
        <a:xfrm>
          <a:off x="5681073" y="535503"/>
          <a:ext cx="411234" cy="91440"/>
        </a:xfrm>
        <a:custGeom>
          <a:avLst/>
          <a:gdLst/>
          <a:ahLst/>
          <a:cxnLst/>
          <a:rect l="0" t="0" r="0" b="0"/>
          <a:pathLst>
            <a:path>
              <a:moveTo>
                <a:pt x="0" y="45720"/>
              </a:moveTo>
              <a:lnTo>
                <a:pt x="411234" y="45720"/>
              </a:lnTo>
            </a:path>
          </a:pathLst>
        </a:custGeom>
        <a:noFill/>
        <a:ln w="6350" cap="flat" cmpd="sng" algn="ctr">
          <a:solidFill>
            <a:schemeClr val="accent5">
              <a:hueOff val="-844818"/>
              <a:satOff val="-2177"/>
              <a:lumOff val="-147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875644" y="579012"/>
        <a:ext cx="22091" cy="4422"/>
      </dsp:txXfrm>
    </dsp:sp>
    <dsp:sp modelId="{A8E1FE24-D316-49B9-A783-40E1E7CD0754}">
      <dsp:nvSpPr>
        <dsp:cNvPr id="0" name=""/>
        <dsp:cNvSpPr/>
      </dsp:nvSpPr>
      <dsp:spPr>
        <a:xfrm>
          <a:off x="3761854" y="4917"/>
          <a:ext cx="1921018" cy="1152611"/>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94132" tIns="98808" rIns="94132" bIns="98808" numCol="1" spcCol="1270" anchor="ctr" anchorCtr="0">
          <a:noAutofit/>
        </a:bodyPr>
        <a:lstStyle/>
        <a:p>
          <a:pPr marL="0" lvl="0" indent="0" algn="ctr" defTabSz="533400">
            <a:lnSpc>
              <a:spcPct val="90000"/>
            </a:lnSpc>
            <a:spcBef>
              <a:spcPct val="0"/>
            </a:spcBef>
            <a:spcAft>
              <a:spcPct val="35000"/>
            </a:spcAft>
            <a:buNone/>
          </a:pPr>
          <a:r>
            <a:rPr lang="es-MX" sz="1200" kern="1200"/>
            <a:t>1. Por fuerza mayor. </a:t>
          </a:r>
          <a:endParaRPr lang="en-US" sz="1200" kern="1200"/>
        </a:p>
      </dsp:txBody>
      <dsp:txXfrm>
        <a:off x="3761854" y="4917"/>
        <a:ext cx="1921018" cy="1152611"/>
      </dsp:txXfrm>
    </dsp:sp>
    <dsp:sp modelId="{80376E66-DD2F-4227-82A2-FDC1EDC2EA89}">
      <dsp:nvSpPr>
        <dsp:cNvPr id="0" name=""/>
        <dsp:cNvSpPr/>
      </dsp:nvSpPr>
      <dsp:spPr>
        <a:xfrm>
          <a:off x="8043926" y="535503"/>
          <a:ext cx="411234" cy="91440"/>
        </a:xfrm>
        <a:custGeom>
          <a:avLst/>
          <a:gdLst/>
          <a:ahLst/>
          <a:cxnLst/>
          <a:rect l="0" t="0" r="0" b="0"/>
          <a:pathLst>
            <a:path>
              <a:moveTo>
                <a:pt x="0" y="45720"/>
              </a:moveTo>
              <a:lnTo>
                <a:pt x="411234" y="45720"/>
              </a:lnTo>
            </a:path>
          </a:pathLst>
        </a:custGeom>
        <a:noFill/>
        <a:ln w="6350" cap="flat" cmpd="sng" algn="ctr">
          <a:solidFill>
            <a:schemeClr val="accent5">
              <a:hueOff val="-1689636"/>
              <a:satOff val="-4355"/>
              <a:lumOff val="-294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238497" y="579012"/>
        <a:ext cx="22091" cy="4422"/>
      </dsp:txXfrm>
    </dsp:sp>
    <dsp:sp modelId="{01F2C19B-DB61-4B73-8E97-D48AC8DD990A}">
      <dsp:nvSpPr>
        <dsp:cNvPr id="0" name=""/>
        <dsp:cNvSpPr/>
      </dsp:nvSpPr>
      <dsp:spPr>
        <a:xfrm>
          <a:off x="6124707" y="4917"/>
          <a:ext cx="1921018" cy="1152611"/>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94132" tIns="98808" rIns="94132" bIns="98808" numCol="1" spcCol="1270" anchor="ctr" anchorCtr="0">
          <a:noAutofit/>
        </a:bodyPr>
        <a:lstStyle/>
        <a:p>
          <a:pPr marL="0" lvl="0" indent="0" algn="ctr" defTabSz="533400">
            <a:lnSpc>
              <a:spcPct val="90000"/>
            </a:lnSpc>
            <a:spcBef>
              <a:spcPct val="0"/>
            </a:spcBef>
            <a:spcAft>
              <a:spcPct val="35000"/>
            </a:spcAft>
            <a:buNone/>
          </a:pPr>
          <a:r>
            <a:rPr lang="es-MX" sz="1200" kern="1200">
              <a:solidFill>
                <a:schemeClr val="tx1"/>
              </a:solidFill>
            </a:rPr>
            <a:t>2. En caso fortuito. </a:t>
          </a:r>
          <a:endParaRPr lang="en-US" sz="1200" kern="1200">
            <a:solidFill>
              <a:schemeClr val="tx1"/>
            </a:solidFill>
          </a:endParaRPr>
        </a:p>
      </dsp:txBody>
      <dsp:txXfrm>
        <a:off x="6124707" y="4917"/>
        <a:ext cx="1921018" cy="1152611"/>
      </dsp:txXfrm>
    </dsp:sp>
    <dsp:sp modelId="{33056A80-4FC6-4826-B057-C603419EB31B}">
      <dsp:nvSpPr>
        <dsp:cNvPr id="0" name=""/>
        <dsp:cNvSpPr/>
      </dsp:nvSpPr>
      <dsp:spPr>
        <a:xfrm>
          <a:off x="1067529" y="1155729"/>
          <a:ext cx="8380540" cy="411234"/>
        </a:xfrm>
        <a:custGeom>
          <a:avLst/>
          <a:gdLst/>
          <a:ahLst/>
          <a:cxnLst/>
          <a:rect l="0" t="0" r="0" b="0"/>
          <a:pathLst>
            <a:path>
              <a:moveTo>
                <a:pt x="8380540" y="0"/>
              </a:moveTo>
              <a:lnTo>
                <a:pt x="8380540" y="222717"/>
              </a:lnTo>
              <a:lnTo>
                <a:pt x="0" y="222717"/>
              </a:lnTo>
              <a:lnTo>
                <a:pt x="0" y="411234"/>
              </a:lnTo>
            </a:path>
          </a:pathLst>
        </a:custGeom>
        <a:noFill/>
        <a:ln w="6350" cap="flat" cmpd="sng" algn="ctr">
          <a:solidFill>
            <a:schemeClr val="accent5">
              <a:hueOff val="-2534453"/>
              <a:satOff val="-6532"/>
              <a:lumOff val="-441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47995" y="1359134"/>
        <a:ext cx="419608" cy="4422"/>
      </dsp:txXfrm>
    </dsp:sp>
    <dsp:sp modelId="{9252EF8F-D731-4EC7-9F01-B4390F70CF05}">
      <dsp:nvSpPr>
        <dsp:cNvPr id="0" name=""/>
        <dsp:cNvSpPr/>
      </dsp:nvSpPr>
      <dsp:spPr>
        <a:xfrm>
          <a:off x="8487560" y="4917"/>
          <a:ext cx="1921018" cy="1152611"/>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94132" tIns="98808" rIns="94132" bIns="98808" numCol="1" spcCol="1270" anchor="ctr" anchorCtr="0">
          <a:noAutofit/>
        </a:bodyPr>
        <a:lstStyle/>
        <a:p>
          <a:pPr marL="0" lvl="0" indent="0" algn="ctr" defTabSz="533400">
            <a:lnSpc>
              <a:spcPct val="90000"/>
            </a:lnSpc>
            <a:spcBef>
              <a:spcPct val="0"/>
            </a:spcBef>
            <a:spcAft>
              <a:spcPct val="35000"/>
            </a:spcAft>
            <a:buNone/>
          </a:pPr>
          <a:r>
            <a:rPr lang="es-MX" sz="1200" kern="1200" dirty="0">
              <a:solidFill>
                <a:schemeClr val="tx1"/>
              </a:solidFill>
            </a:rPr>
            <a:t>3. En estricto cumplimiento de un deber constitucional o legal de mayor importancia que el sacrificado. </a:t>
          </a:r>
          <a:endParaRPr lang="en-US" sz="1200" kern="1200" dirty="0">
            <a:solidFill>
              <a:schemeClr val="tx1"/>
            </a:solidFill>
          </a:endParaRPr>
        </a:p>
      </dsp:txBody>
      <dsp:txXfrm>
        <a:off x="8487560" y="4917"/>
        <a:ext cx="1921018" cy="1152611"/>
      </dsp:txXfrm>
    </dsp:sp>
    <dsp:sp modelId="{BCA5B112-0ED3-4524-8800-1661269B1A1E}">
      <dsp:nvSpPr>
        <dsp:cNvPr id="0" name=""/>
        <dsp:cNvSpPr/>
      </dsp:nvSpPr>
      <dsp:spPr>
        <a:xfrm>
          <a:off x="2026239" y="2129949"/>
          <a:ext cx="411234" cy="91440"/>
        </a:xfrm>
        <a:custGeom>
          <a:avLst/>
          <a:gdLst/>
          <a:ahLst/>
          <a:cxnLst/>
          <a:rect l="0" t="0" r="0" b="0"/>
          <a:pathLst>
            <a:path>
              <a:moveTo>
                <a:pt x="0" y="45720"/>
              </a:moveTo>
              <a:lnTo>
                <a:pt x="411234" y="45720"/>
              </a:lnTo>
            </a:path>
          </a:pathLst>
        </a:custGeom>
        <a:noFill/>
        <a:ln w="6350" cap="flat" cmpd="sng" algn="ctr">
          <a:solidFill>
            <a:schemeClr val="accent5">
              <a:hueOff val="-3379271"/>
              <a:satOff val="-8710"/>
              <a:lumOff val="-588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20810" y="2173457"/>
        <a:ext cx="22091" cy="4422"/>
      </dsp:txXfrm>
    </dsp:sp>
    <dsp:sp modelId="{35F1F1CD-9F5C-4D2D-8060-0E374D91F95C}">
      <dsp:nvSpPr>
        <dsp:cNvPr id="0" name=""/>
        <dsp:cNvSpPr/>
      </dsp:nvSpPr>
      <dsp:spPr>
        <a:xfrm>
          <a:off x="107020" y="1599363"/>
          <a:ext cx="1921018" cy="1152611"/>
        </a:xfrm>
        <a:prstGeom prst="rect">
          <a:avLst/>
        </a:prstGeom>
        <a:solidFill>
          <a:schemeClr val="accent5">
            <a:hueOff val="-3003797"/>
            <a:satOff val="-7742"/>
            <a:lumOff val="-52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132" tIns="98808" rIns="94132" bIns="98808" numCol="1" spcCol="1270" anchor="ctr" anchorCtr="0">
          <a:noAutofit/>
        </a:bodyPr>
        <a:lstStyle/>
        <a:p>
          <a:pPr marL="0" lvl="0" indent="0" algn="ctr" defTabSz="533400">
            <a:lnSpc>
              <a:spcPct val="90000"/>
            </a:lnSpc>
            <a:spcBef>
              <a:spcPct val="0"/>
            </a:spcBef>
            <a:spcAft>
              <a:spcPct val="35000"/>
            </a:spcAft>
            <a:buNone/>
          </a:pPr>
          <a:r>
            <a:rPr lang="es-MX" sz="1200" kern="1200" dirty="0">
              <a:solidFill>
                <a:schemeClr val="tx1"/>
              </a:solidFill>
            </a:rPr>
            <a:t>4. En cumplimiento de orden legítima de autoridad competente emitida con las formalidades legales. </a:t>
          </a:r>
          <a:endParaRPr lang="en-US" sz="1200" kern="1200" dirty="0">
            <a:solidFill>
              <a:schemeClr val="tx1"/>
            </a:solidFill>
          </a:endParaRPr>
        </a:p>
      </dsp:txBody>
      <dsp:txXfrm>
        <a:off x="107020" y="1599363"/>
        <a:ext cx="1921018" cy="1152611"/>
      </dsp:txXfrm>
    </dsp:sp>
    <dsp:sp modelId="{89DAB605-4E08-4808-B86A-6D9FBFF9FD99}">
      <dsp:nvSpPr>
        <dsp:cNvPr id="0" name=""/>
        <dsp:cNvSpPr/>
      </dsp:nvSpPr>
      <dsp:spPr>
        <a:xfrm>
          <a:off x="4389092" y="2129949"/>
          <a:ext cx="411234" cy="91440"/>
        </a:xfrm>
        <a:custGeom>
          <a:avLst/>
          <a:gdLst/>
          <a:ahLst/>
          <a:cxnLst/>
          <a:rect l="0" t="0" r="0" b="0"/>
          <a:pathLst>
            <a:path>
              <a:moveTo>
                <a:pt x="0" y="45720"/>
              </a:moveTo>
              <a:lnTo>
                <a:pt x="411234" y="45720"/>
              </a:lnTo>
            </a:path>
          </a:pathLst>
        </a:custGeom>
        <a:noFill/>
        <a:ln w="6350" cap="flat" cmpd="sng" algn="ctr">
          <a:solidFill>
            <a:schemeClr val="accent5">
              <a:hueOff val="-4224089"/>
              <a:satOff val="-10887"/>
              <a:lumOff val="-735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83663" y="2173457"/>
        <a:ext cx="22091" cy="4422"/>
      </dsp:txXfrm>
    </dsp:sp>
    <dsp:sp modelId="{831573C4-0B9F-4EF8-9507-6214E242A3F0}">
      <dsp:nvSpPr>
        <dsp:cNvPr id="0" name=""/>
        <dsp:cNvSpPr/>
      </dsp:nvSpPr>
      <dsp:spPr>
        <a:xfrm>
          <a:off x="2469873" y="1599363"/>
          <a:ext cx="1921018" cy="1152611"/>
        </a:xfrm>
        <a:prstGeom prst="rect">
          <a:avLst/>
        </a:prstGeom>
        <a:solidFill>
          <a:schemeClr val="accent5">
            <a:hueOff val="-3754746"/>
            <a:satOff val="-9677"/>
            <a:lumOff val="-65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132" tIns="98808" rIns="94132" bIns="98808" numCol="1" spcCol="1270" anchor="ctr" anchorCtr="0">
          <a:noAutofit/>
        </a:bodyPr>
        <a:lstStyle/>
        <a:p>
          <a:pPr marL="0" lvl="0" indent="0" algn="ctr" defTabSz="533400">
            <a:lnSpc>
              <a:spcPct val="90000"/>
            </a:lnSpc>
            <a:spcBef>
              <a:spcPct val="0"/>
            </a:spcBef>
            <a:spcAft>
              <a:spcPct val="35000"/>
            </a:spcAft>
            <a:buNone/>
          </a:pPr>
          <a:r>
            <a:rPr lang="es-MX" sz="1200" kern="1200" dirty="0">
              <a:solidFill>
                <a:schemeClr val="tx1"/>
              </a:solidFill>
            </a:rPr>
            <a:t>5. Para salvar un derecho propio o ajeno al cual deba ceder el cumplimiento del deber, en razón de la necesidad, adecuación, proporcionalidad y razonabilidad. </a:t>
          </a:r>
          <a:endParaRPr lang="en-US" sz="1200" kern="1200" dirty="0">
            <a:solidFill>
              <a:schemeClr val="tx1"/>
            </a:solidFill>
          </a:endParaRPr>
        </a:p>
      </dsp:txBody>
      <dsp:txXfrm>
        <a:off x="2469873" y="1599363"/>
        <a:ext cx="1921018" cy="1152611"/>
      </dsp:txXfrm>
    </dsp:sp>
    <dsp:sp modelId="{836D21DE-B32A-48D3-9D79-7163DDC3FD89}">
      <dsp:nvSpPr>
        <dsp:cNvPr id="0" name=""/>
        <dsp:cNvSpPr/>
      </dsp:nvSpPr>
      <dsp:spPr>
        <a:xfrm>
          <a:off x="6751945" y="2129949"/>
          <a:ext cx="411234" cy="91440"/>
        </a:xfrm>
        <a:custGeom>
          <a:avLst/>
          <a:gdLst/>
          <a:ahLst/>
          <a:cxnLst/>
          <a:rect l="0" t="0" r="0" b="0"/>
          <a:pathLst>
            <a:path>
              <a:moveTo>
                <a:pt x="0" y="45720"/>
              </a:moveTo>
              <a:lnTo>
                <a:pt x="411234" y="45720"/>
              </a:lnTo>
            </a:path>
          </a:pathLst>
        </a:custGeom>
        <a:noFill/>
        <a:ln w="6350" cap="flat" cmpd="sng" algn="ctr">
          <a:solidFill>
            <a:schemeClr val="accent5">
              <a:hueOff val="-5068907"/>
              <a:satOff val="-13064"/>
              <a:lumOff val="-882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46516" y="2173457"/>
        <a:ext cx="22091" cy="4422"/>
      </dsp:txXfrm>
    </dsp:sp>
    <dsp:sp modelId="{563D7E2F-31E5-415D-9D9E-72F8881A3BB9}">
      <dsp:nvSpPr>
        <dsp:cNvPr id="0" name=""/>
        <dsp:cNvSpPr/>
      </dsp:nvSpPr>
      <dsp:spPr>
        <a:xfrm>
          <a:off x="4832726" y="1599363"/>
          <a:ext cx="1921018" cy="1152611"/>
        </a:xfrm>
        <a:prstGeom prst="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132" tIns="98808" rIns="94132" bIns="98808" numCol="1" spcCol="1270" anchor="ctr" anchorCtr="0">
          <a:noAutofit/>
        </a:bodyPr>
        <a:lstStyle/>
        <a:p>
          <a:pPr marL="0" lvl="0" indent="0" algn="ctr" defTabSz="533400">
            <a:lnSpc>
              <a:spcPct val="90000"/>
            </a:lnSpc>
            <a:spcBef>
              <a:spcPct val="0"/>
            </a:spcBef>
            <a:spcAft>
              <a:spcPct val="35000"/>
            </a:spcAft>
            <a:buNone/>
          </a:pPr>
          <a:r>
            <a:rPr lang="es-MX" sz="1200" kern="1200" dirty="0">
              <a:solidFill>
                <a:schemeClr val="tx1"/>
              </a:solidFill>
            </a:rPr>
            <a:t>6. Por insuperable coacción ajena. </a:t>
          </a:r>
          <a:endParaRPr lang="en-US" sz="1200" kern="1200" dirty="0">
            <a:solidFill>
              <a:schemeClr val="tx1"/>
            </a:solidFill>
          </a:endParaRPr>
        </a:p>
      </dsp:txBody>
      <dsp:txXfrm>
        <a:off x="4832726" y="1599363"/>
        <a:ext cx="1921018" cy="1152611"/>
      </dsp:txXfrm>
    </dsp:sp>
    <dsp:sp modelId="{D7EBBC26-1381-4D40-86B9-642636CF31F6}">
      <dsp:nvSpPr>
        <dsp:cNvPr id="0" name=""/>
        <dsp:cNvSpPr/>
      </dsp:nvSpPr>
      <dsp:spPr>
        <a:xfrm>
          <a:off x="1067529" y="2750174"/>
          <a:ext cx="7088559" cy="411234"/>
        </a:xfrm>
        <a:custGeom>
          <a:avLst/>
          <a:gdLst/>
          <a:ahLst/>
          <a:cxnLst/>
          <a:rect l="0" t="0" r="0" b="0"/>
          <a:pathLst>
            <a:path>
              <a:moveTo>
                <a:pt x="7088559" y="0"/>
              </a:moveTo>
              <a:lnTo>
                <a:pt x="7088559" y="222717"/>
              </a:lnTo>
              <a:lnTo>
                <a:pt x="0" y="222717"/>
              </a:lnTo>
              <a:lnTo>
                <a:pt x="0" y="411234"/>
              </a:lnTo>
            </a:path>
          </a:pathLst>
        </a:custGeom>
        <a:noFill/>
        <a:ln w="6350" cap="flat" cmpd="sng" algn="ctr">
          <a:solidFill>
            <a:schemeClr val="accent5">
              <a:hueOff val="-5913725"/>
              <a:satOff val="-15242"/>
              <a:lumOff val="-1029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34251" y="2953580"/>
        <a:ext cx="355115" cy="4422"/>
      </dsp:txXfrm>
    </dsp:sp>
    <dsp:sp modelId="{1014CF82-92A4-47D1-9175-5982B4E4E907}">
      <dsp:nvSpPr>
        <dsp:cNvPr id="0" name=""/>
        <dsp:cNvSpPr/>
      </dsp:nvSpPr>
      <dsp:spPr>
        <a:xfrm>
          <a:off x="7195579" y="1599363"/>
          <a:ext cx="1921018" cy="1152611"/>
        </a:xfrm>
        <a:prstGeom prst="rect">
          <a:avLst/>
        </a:prstGeom>
        <a:solidFill>
          <a:schemeClr val="accent5">
            <a:hueOff val="-5256644"/>
            <a:satOff val="-13548"/>
            <a:lumOff val="-91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132" tIns="98808" rIns="94132" bIns="98808" numCol="1" spcCol="1270" anchor="ctr" anchorCtr="0">
          <a:noAutofit/>
        </a:bodyPr>
        <a:lstStyle/>
        <a:p>
          <a:pPr marL="0" lvl="0" indent="0" algn="ctr" defTabSz="533400">
            <a:lnSpc>
              <a:spcPct val="90000"/>
            </a:lnSpc>
            <a:spcBef>
              <a:spcPct val="0"/>
            </a:spcBef>
            <a:spcAft>
              <a:spcPct val="35000"/>
            </a:spcAft>
            <a:buNone/>
          </a:pPr>
          <a:r>
            <a:rPr lang="es-MX" sz="1200" kern="1200" dirty="0">
              <a:solidFill>
                <a:schemeClr val="tx1"/>
              </a:solidFill>
            </a:rPr>
            <a:t>7. Por miedo insuperable. </a:t>
          </a:r>
          <a:endParaRPr lang="en-US" sz="1200" kern="1200" dirty="0">
            <a:solidFill>
              <a:schemeClr val="tx1"/>
            </a:solidFill>
          </a:endParaRPr>
        </a:p>
      </dsp:txBody>
      <dsp:txXfrm>
        <a:off x="7195579" y="1599363"/>
        <a:ext cx="1921018" cy="1152611"/>
      </dsp:txXfrm>
    </dsp:sp>
    <dsp:sp modelId="{4D64A650-E080-48C6-A7D6-94F0881FEF71}">
      <dsp:nvSpPr>
        <dsp:cNvPr id="0" name=""/>
        <dsp:cNvSpPr/>
      </dsp:nvSpPr>
      <dsp:spPr>
        <a:xfrm>
          <a:off x="2026239" y="3724394"/>
          <a:ext cx="411234" cy="91440"/>
        </a:xfrm>
        <a:custGeom>
          <a:avLst/>
          <a:gdLst/>
          <a:ahLst/>
          <a:cxnLst/>
          <a:rect l="0" t="0" r="0" b="0"/>
          <a:pathLst>
            <a:path>
              <a:moveTo>
                <a:pt x="0" y="45720"/>
              </a:moveTo>
              <a:lnTo>
                <a:pt x="411234" y="45720"/>
              </a:lnTo>
            </a:path>
          </a:pathLst>
        </a:custGeom>
        <a:noFill/>
        <a:ln w="6350" cap="flat" cmpd="sng" algn="ctr">
          <a:solidFill>
            <a:schemeClr val="accent5">
              <a:hueOff val="-6758543"/>
              <a:satOff val="-17419"/>
              <a:lumOff val="-1176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20810" y="3767903"/>
        <a:ext cx="22091" cy="4422"/>
      </dsp:txXfrm>
    </dsp:sp>
    <dsp:sp modelId="{F49564C9-C9B5-4816-A351-3A0D06C68E7C}">
      <dsp:nvSpPr>
        <dsp:cNvPr id="0" name=""/>
        <dsp:cNvSpPr/>
      </dsp:nvSpPr>
      <dsp:spPr>
        <a:xfrm>
          <a:off x="107020" y="3193808"/>
          <a:ext cx="1921018" cy="1152611"/>
        </a:xfrm>
        <a:prstGeom prst="rect">
          <a:avLst/>
        </a:prstGeom>
        <a:solidFill>
          <a:schemeClr val="accent5">
            <a:hueOff val="-6007594"/>
            <a:satOff val="-15484"/>
            <a:lumOff val="-104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132" tIns="98808" rIns="94132" bIns="98808" numCol="1" spcCol="1270" anchor="ctr" anchorCtr="0">
          <a:noAutofit/>
        </a:bodyPr>
        <a:lstStyle/>
        <a:p>
          <a:pPr marL="0" lvl="0" indent="0" algn="ctr" defTabSz="533400">
            <a:lnSpc>
              <a:spcPct val="90000"/>
            </a:lnSpc>
            <a:spcBef>
              <a:spcPct val="0"/>
            </a:spcBef>
            <a:spcAft>
              <a:spcPct val="35000"/>
            </a:spcAft>
            <a:buNone/>
          </a:pPr>
          <a:r>
            <a:rPr lang="es-MX" sz="1200" kern="1200" dirty="0">
              <a:solidFill>
                <a:schemeClr val="tx1"/>
              </a:solidFill>
            </a:rPr>
            <a:t>8. Con la convicción errada e invencible de que su conducta no constituye falta disciplinaria. </a:t>
          </a:r>
          <a:endParaRPr lang="en-US" sz="1200" kern="1200" dirty="0">
            <a:solidFill>
              <a:schemeClr val="tx1"/>
            </a:solidFill>
          </a:endParaRPr>
        </a:p>
      </dsp:txBody>
      <dsp:txXfrm>
        <a:off x="107020" y="3193808"/>
        <a:ext cx="1921018" cy="1152611"/>
      </dsp:txXfrm>
    </dsp:sp>
    <dsp:sp modelId="{E588DE33-DF46-4341-BE6E-0BEB18768C34}">
      <dsp:nvSpPr>
        <dsp:cNvPr id="0" name=""/>
        <dsp:cNvSpPr/>
      </dsp:nvSpPr>
      <dsp:spPr>
        <a:xfrm>
          <a:off x="2469873" y="3193808"/>
          <a:ext cx="1921018" cy="1152611"/>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132" tIns="98808" rIns="94132" bIns="98808" numCol="1" spcCol="1270" anchor="ctr" anchorCtr="0">
          <a:noAutofit/>
        </a:bodyPr>
        <a:lstStyle/>
        <a:p>
          <a:pPr marL="0" lvl="0" indent="0" algn="ctr" defTabSz="533400">
            <a:lnSpc>
              <a:spcPct val="90000"/>
            </a:lnSpc>
            <a:spcBef>
              <a:spcPct val="0"/>
            </a:spcBef>
            <a:spcAft>
              <a:spcPct val="35000"/>
            </a:spcAft>
            <a:buNone/>
          </a:pPr>
          <a:r>
            <a:rPr lang="es-MX" sz="1200" kern="1200" dirty="0">
              <a:solidFill>
                <a:schemeClr val="tx1"/>
              </a:solidFill>
            </a:rPr>
            <a:t>9. En situación de inimputabilidad.</a:t>
          </a:r>
          <a:endParaRPr lang="en-US" sz="1200" kern="1200" dirty="0">
            <a:solidFill>
              <a:schemeClr val="tx1"/>
            </a:solidFill>
          </a:endParaRPr>
        </a:p>
      </dsp:txBody>
      <dsp:txXfrm>
        <a:off x="2469873" y="3193808"/>
        <a:ext cx="1921018" cy="115261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119EE6-02C9-407F-894F-C3CB313BA132}">
      <dsp:nvSpPr>
        <dsp:cNvPr id="0" name=""/>
        <dsp:cNvSpPr/>
      </dsp:nvSpPr>
      <dsp:spPr>
        <a:xfrm>
          <a:off x="0" y="0"/>
          <a:ext cx="7549522" cy="62660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MX" sz="3200" b="1" kern="1200" dirty="0">
              <a:solidFill>
                <a:schemeClr val="tx1"/>
              </a:solidFill>
            </a:rPr>
            <a:t>Responsabilidad Personal</a:t>
          </a:r>
          <a:endParaRPr lang="es-CO" sz="3200" kern="1200" dirty="0">
            <a:solidFill>
              <a:schemeClr val="tx1"/>
            </a:solidFill>
          </a:endParaRPr>
        </a:p>
      </dsp:txBody>
      <dsp:txXfrm>
        <a:off x="18353" y="18353"/>
        <a:ext cx="6800051" cy="589900"/>
      </dsp:txXfrm>
    </dsp:sp>
    <dsp:sp modelId="{14E5B390-A259-401A-8321-E7634E39ACD3}">
      <dsp:nvSpPr>
        <dsp:cNvPr id="0" name=""/>
        <dsp:cNvSpPr/>
      </dsp:nvSpPr>
      <dsp:spPr>
        <a:xfrm>
          <a:off x="563763" y="713635"/>
          <a:ext cx="7549522" cy="626606"/>
        </a:xfrm>
        <a:prstGeom prst="roundRect">
          <a:avLst>
            <a:gd name="adj" fmla="val 10000"/>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b="1" kern="1200" dirty="0">
              <a:solidFill>
                <a:schemeClr val="tx1"/>
              </a:solidFill>
            </a:rPr>
            <a:t>COMPETENCIA   POR ORGANIZACIÓN</a:t>
          </a:r>
          <a:endParaRPr lang="es-CO" sz="2200" kern="1200" dirty="0">
            <a:solidFill>
              <a:schemeClr val="tx1"/>
            </a:solidFill>
          </a:endParaRPr>
        </a:p>
      </dsp:txBody>
      <dsp:txXfrm>
        <a:off x="582116" y="731988"/>
        <a:ext cx="6541759" cy="589900"/>
      </dsp:txXfrm>
    </dsp:sp>
    <dsp:sp modelId="{077B1B1F-D9C6-40D2-A119-33FE48FE164E}">
      <dsp:nvSpPr>
        <dsp:cNvPr id="0" name=""/>
        <dsp:cNvSpPr/>
      </dsp:nvSpPr>
      <dsp:spPr>
        <a:xfrm>
          <a:off x="1127526" y="1427270"/>
          <a:ext cx="7549522" cy="626606"/>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MX" sz="2200" kern="1200" dirty="0"/>
            <a:t>(Responsabilidad basada en deberes </a:t>
          </a:r>
          <a:r>
            <a:rPr lang="es-MX" sz="2200" kern="1200" dirty="0" err="1"/>
            <a:t>grales</a:t>
          </a:r>
          <a:r>
            <a:rPr lang="es-MX" sz="2200" kern="1200" dirty="0"/>
            <a:t>)</a:t>
          </a:r>
          <a:endParaRPr lang="es-CO" sz="2200" kern="1200" dirty="0"/>
        </a:p>
      </dsp:txBody>
      <dsp:txXfrm>
        <a:off x="1145879" y="1445623"/>
        <a:ext cx="6541759" cy="589900"/>
      </dsp:txXfrm>
    </dsp:sp>
    <dsp:sp modelId="{2F6247B7-43D1-46C7-8DEA-3CCC18AA7E8A}">
      <dsp:nvSpPr>
        <dsp:cNvPr id="0" name=""/>
        <dsp:cNvSpPr/>
      </dsp:nvSpPr>
      <dsp:spPr>
        <a:xfrm>
          <a:off x="1691289" y="2140906"/>
          <a:ext cx="7549522" cy="626606"/>
        </a:xfrm>
        <a:prstGeom prst="roundRect">
          <a:avLst>
            <a:gd name="adj" fmla="val 10000"/>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solidFill>
                <a:schemeClr val="tx1"/>
              </a:solidFill>
            </a:rPr>
            <a:t>COMPETENCIA INSTITUCIONAL</a:t>
          </a:r>
          <a:endParaRPr lang="es-CO" sz="2400" kern="1200" dirty="0">
            <a:solidFill>
              <a:schemeClr val="tx1"/>
            </a:solidFill>
          </a:endParaRPr>
        </a:p>
      </dsp:txBody>
      <dsp:txXfrm>
        <a:off x="1709642" y="2159259"/>
        <a:ext cx="6541759" cy="589900"/>
      </dsp:txXfrm>
    </dsp:sp>
    <dsp:sp modelId="{9C1D84AE-0C86-4119-A8E6-CB12A6E270AA}">
      <dsp:nvSpPr>
        <dsp:cNvPr id="0" name=""/>
        <dsp:cNvSpPr/>
      </dsp:nvSpPr>
      <dsp:spPr>
        <a:xfrm>
          <a:off x="2255052" y="2854541"/>
          <a:ext cx="7549522" cy="626606"/>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MX" sz="2200" kern="1200" dirty="0"/>
            <a:t>(Responsabilidad fundamentada en deberes especiales)</a:t>
          </a:r>
          <a:endParaRPr lang="es-CO" sz="2200" kern="1200" dirty="0"/>
        </a:p>
      </dsp:txBody>
      <dsp:txXfrm>
        <a:off x="2273405" y="2872894"/>
        <a:ext cx="6541759" cy="589900"/>
      </dsp:txXfrm>
    </dsp:sp>
    <dsp:sp modelId="{8501330B-044D-4AF3-9737-44E9F06CF922}">
      <dsp:nvSpPr>
        <dsp:cNvPr id="0" name=""/>
        <dsp:cNvSpPr/>
      </dsp:nvSpPr>
      <dsp:spPr>
        <a:xfrm>
          <a:off x="7142228" y="457770"/>
          <a:ext cx="407294" cy="407294"/>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s-CO" sz="1800" kern="1200"/>
        </a:p>
      </dsp:txBody>
      <dsp:txXfrm>
        <a:off x="7233869" y="457770"/>
        <a:ext cx="224012" cy="306489"/>
      </dsp:txXfrm>
    </dsp:sp>
    <dsp:sp modelId="{0E6CF279-F696-498F-880A-7FABFE9D87A6}">
      <dsp:nvSpPr>
        <dsp:cNvPr id="0" name=""/>
        <dsp:cNvSpPr/>
      </dsp:nvSpPr>
      <dsp:spPr>
        <a:xfrm>
          <a:off x="7705991" y="1171406"/>
          <a:ext cx="407294" cy="407294"/>
        </a:xfrm>
        <a:prstGeom prst="downArrow">
          <a:avLst>
            <a:gd name="adj1" fmla="val 55000"/>
            <a:gd name="adj2" fmla="val 45000"/>
          </a:avLst>
        </a:prstGeom>
        <a:solidFill>
          <a:schemeClr val="accent5">
            <a:tint val="40000"/>
            <a:alpha val="90000"/>
            <a:hueOff val="-2246587"/>
            <a:satOff val="-7611"/>
            <a:lumOff val="-976"/>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s-CO" sz="1800" kern="1200"/>
        </a:p>
      </dsp:txBody>
      <dsp:txXfrm>
        <a:off x="7797632" y="1171406"/>
        <a:ext cx="224012" cy="306489"/>
      </dsp:txXfrm>
    </dsp:sp>
    <dsp:sp modelId="{098D912E-3D72-43FC-9B15-D90800DE3B94}">
      <dsp:nvSpPr>
        <dsp:cNvPr id="0" name=""/>
        <dsp:cNvSpPr/>
      </dsp:nvSpPr>
      <dsp:spPr>
        <a:xfrm>
          <a:off x="8269754" y="1874598"/>
          <a:ext cx="407294" cy="407294"/>
        </a:xfrm>
        <a:prstGeom prst="downArrow">
          <a:avLst>
            <a:gd name="adj1" fmla="val 55000"/>
            <a:gd name="adj2" fmla="val 45000"/>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s-CO" sz="1800" kern="1200"/>
        </a:p>
      </dsp:txBody>
      <dsp:txXfrm>
        <a:off x="8361395" y="1874598"/>
        <a:ext cx="224012" cy="306489"/>
      </dsp:txXfrm>
    </dsp:sp>
    <dsp:sp modelId="{0B88B033-A5DD-4A43-B27A-81934BCB7B7B}">
      <dsp:nvSpPr>
        <dsp:cNvPr id="0" name=""/>
        <dsp:cNvSpPr/>
      </dsp:nvSpPr>
      <dsp:spPr>
        <a:xfrm>
          <a:off x="8833517" y="2595195"/>
          <a:ext cx="407294" cy="407294"/>
        </a:xfrm>
        <a:prstGeom prst="downArrow">
          <a:avLst>
            <a:gd name="adj1" fmla="val 55000"/>
            <a:gd name="adj2" fmla="val 45000"/>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s-CO" sz="1800" kern="1200"/>
        </a:p>
      </dsp:txBody>
      <dsp:txXfrm>
        <a:off x="8925158" y="2595195"/>
        <a:ext cx="224012" cy="30648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64E2F-EE5A-4FB0-B8BC-323AD0E30395}">
      <dsp:nvSpPr>
        <dsp:cNvPr id="0" name=""/>
        <dsp:cNvSpPr/>
      </dsp:nvSpPr>
      <dsp:spPr>
        <a:xfrm>
          <a:off x="0" y="8932"/>
          <a:ext cx="4828172" cy="181467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s-MX" sz="3300" kern="1200" dirty="0"/>
            <a:t>Los que impone el principio de legalidad (Art 6 CP)</a:t>
          </a:r>
          <a:endParaRPr lang="en-US" sz="3300" kern="1200" dirty="0"/>
        </a:p>
      </dsp:txBody>
      <dsp:txXfrm>
        <a:off x="88585" y="97517"/>
        <a:ext cx="4651002" cy="1637500"/>
      </dsp:txXfrm>
    </dsp:sp>
    <dsp:sp modelId="{99F79756-5BEB-4B34-975D-1319C17BDAF2}">
      <dsp:nvSpPr>
        <dsp:cNvPr id="0" name=""/>
        <dsp:cNvSpPr/>
      </dsp:nvSpPr>
      <dsp:spPr>
        <a:xfrm>
          <a:off x="0" y="1918642"/>
          <a:ext cx="4828172" cy="181467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s-MX" sz="3300" kern="1200" dirty="0"/>
            <a:t>La finalidad del actuar (Art. 2 CP)</a:t>
          </a:r>
          <a:endParaRPr lang="en-US" sz="3300" kern="1200" dirty="0"/>
        </a:p>
      </dsp:txBody>
      <dsp:txXfrm>
        <a:off x="88585" y="2007227"/>
        <a:ext cx="4651002" cy="1637500"/>
      </dsp:txXfrm>
    </dsp:sp>
    <dsp:sp modelId="{9319200F-89D4-4AC3-B73A-1EAF6ADEB8D8}">
      <dsp:nvSpPr>
        <dsp:cNvPr id="0" name=""/>
        <dsp:cNvSpPr/>
      </dsp:nvSpPr>
      <dsp:spPr>
        <a:xfrm>
          <a:off x="0" y="3828352"/>
          <a:ext cx="4828172" cy="181467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s-MX" sz="3300" kern="1200"/>
            <a:t>La manera en que debe actuar (Art .209 CP)</a:t>
          </a:r>
          <a:endParaRPr lang="en-US" sz="3300" kern="1200"/>
        </a:p>
      </dsp:txBody>
      <dsp:txXfrm>
        <a:off x="88585" y="3916937"/>
        <a:ext cx="4651002" cy="16375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E604EE-4A41-4596-B73A-DBD1153A52B9}">
      <dsp:nvSpPr>
        <dsp:cNvPr id="0" name=""/>
        <dsp:cNvSpPr/>
      </dsp:nvSpPr>
      <dsp:spPr>
        <a:xfrm>
          <a:off x="0" y="0"/>
          <a:ext cx="1325563" cy="1325563"/>
        </a:xfrm>
        <a:prstGeom prst="pie">
          <a:avLst>
            <a:gd name="adj1" fmla="val 5400000"/>
            <a:gd name="adj2" fmla="val 16200000"/>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37B423-2702-4200-9C84-B17220DC8019}">
      <dsp:nvSpPr>
        <dsp:cNvPr id="0" name=""/>
        <dsp:cNvSpPr/>
      </dsp:nvSpPr>
      <dsp:spPr>
        <a:xfrm>
          <a:off x="662781" y="0"/>
          <a:ext cx="9852818" cy="1325563"/>
        </a:xfrm>
        <a:prstGeom prst="rect">
          <a:avLst/>
        </a:prstGeom>
        <a:solidFill>
          <a:schemeClr val="lt1">
            <a:alpha val="9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s-MX" sz="4000" b="1" kern="1200"/>
            <a:t>Medios de Pruebas en el Código Disciplinario</a:t>
          </a:r>
          <a:endParaRPr lang="es-CO" sz="4000" kern="1200"/>
        </a:p>
      </dsp:txBody>
      <dsp:txXfrm>
        <a:off x="662781" y="0"/>
        <a:ext cx="9852818" cy="132556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0E9CBB-AC8C-414F-BD66-215922FF4D5D}">
      <dsp:nvSpPr>
        <dsp:cNvPr id="0" name=""/>
        <dsp:cNvSpPr/>
      </dsp:nvSpPr>
      <dsp:spPr>
        <a:xfrm>
          <a:off x="0" y="24781"/>
          <a:ext cx="10515600" cy="1331167"/>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MX" sz="2400" kern="1200" dirty="0"/>
            <a:t>En materia de pruebas, el Código </a:t>
          </a:r>
          <a:r>
            <a:rPr lang="es-MX" sz="2400" kern="1200" dirty="0" err="1"/>
            <a:t>Gral</a:t>
          </a:r>
          <a:r>
            <a:rPr lang="es-MX" sz="2400" kern="1200" dirty="0"/>
            <a:t> Disciplinario  regula:</a:t>
          </a:r>
          <a:endParaRPr lang="es-CO" sz="2400" kern="1200" dirty="0"/>
        </a:p>
      </dsp:txBody>
      <dsp:txXfrm>
        <a:off x="64982" y="89763"/>
        <a:ext cx="10385636" cy="1201203"/>
      </dsp:txXfrm>
    </dsp:sp>
    <dsp:sp modelId="{24D97562-7A15-4CC8-B590-95972A0C13BA}">
      <dsp:nvSpPr>
        <dsp:cNvPr id="0" name=""/>
        <dsp:cNvSpPr/>
      </dsp:nvSpPr>
      <dsp:spPr>
        <a:xfrm>
          <a:off x="0" y="1355949"/>
          <a:ext cx="10515600" cy="163944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333870"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s-MX" sz="1900" kern="1200" dirty="0"/>
            <a:t>La confesión </a:t>
          </a:r>
          <a:endParaRPr lang="es-CO" sz="1900" kern="1200" dirty="0"/>
        </a:p>
        <a:p>
          <a:pPr marL="171450" lvl="1" indent="-171450" algn="l" defTabSz="844550">
            <a:lnSpc>
              <a:spcPct val="90000"/>
            </a:lnSpc>
            <a:spcBef>
              <a:spcPct val="0"/>
            </a:spcBef>
            <a:spcAft>
              <a:spcPct val="20000"/>
            </a:spcAft>
            <a:buChar char="•"/>
          </a:pPr>
          <a:r>
            <a:rPr lang="es-MX" sz="1900" kern="1200"/>
            <a:t>El testimonio, </a:t>
          </a:r>
          <a:endParaRPr lang="es-CO" sz="1900" kern="1200"/>
        </a:p>
        <a:p>
          <a:pPr marL="171450" lvl="1" indent="-171450" algn="l" defTabSz="844550">
            <a:lnSpc>
              <a:spcPct val="90000"/>
            </a:lnSpc>
            <a:spcBef>
              <a:spcPct val="0"/>
            </a:spcBef>
            <a:spcAft>
              <a:spcPct val="20000"/>
            </a:spcAft>
            <a:buChar char="•"/>
          </a:pPr>
          <a:r>
            <a:rPr lang="es-MX" sz="1900" kern="1200"/>
            <a:t>La peritación</a:t>
          </a:r>
          <a:endParaRPr lang="es-CO" sz="1900" kern="1200"/>
        </a:p>
        <a:p>
          <a:pPr marL="171450" lvl="1" indent="-171450" algn="l" defTabSz="844550">
            <a:lnSpc>
              <a:spcPct val="90000"/>
            </a:lnSpc>
            <a:spcBef>
              <a:spcPct val="0"/>
            </a:spcBef>
            <a:spcAft>
              <a:spcPct val="20000"/>
            </a:spcAft>
            <a:buChar char="•"/>
          </a:pPr>
          <a:r>
            <a:rPr lang="es-MX" sz="1900" kern="1200"/>
            <a:t>La inspección disciplinaria y los documentos</a:t>
          </a:r>
          <a:endParaRPr lang="es-CO" sz="1900" kern="1200"/>
        </a:p>
        <a:p>
          <a:pPr marL="171450" lvl="1" indent="-171450" algn="l" defTabSz="844550">
            <a:lnSpc>
              <a:spcPct val="90000"/>
            </a:lnSpc>
            <a:spcBef>
              <a:spcPct val="0"/>
            </a:spcBef>
            <a:spcAft>
              <a:spcPct val="20000"/>
            </a:spcAft>
            <a:buChar char="•"/>
          </a:pPr>
          <a:r>
            <a:rPr lang="es-MX" sz="1900" kern="1200"/>
            <a:t>Realiza  unas precisiones sobre los indicios</a:t>
          </a:r>
          <a:endParaRPr lang="es-CO" sz="1900" kern="1200"/>
        </a:p>
      </dsp:txBody>
      <dsp:txXfrm>
        <a:off x="0" y="1355949"/>
        <a:ext cx="10515600" cy="1639440"/>
      </dsp:txXfrm>
    </dsp:sp>
    <dsp:sp modelId="{BFF4F723-C6D4-4C9A-B21F-4AA7FAD7D441}">
      <dsp:nvSpPr>
        <dsp:cNvPr id="0" name=""/>
        <dsp:cNvSpPr/>
      </dsp:nvSpPr>
      <dsp:spPr>
        <a:xfrm>
          <a:off x="0" y="2995389"/>
          <a:ext cx="10515600" cy="1331167"/>
        </a:xfrm>
        <a:prstGeom prst="roundRect">
          <a:avLst/>
        </a:prstGeom>
        <a:solidFill>
          <a:schemeClr val="accent5">
            <a:hueOff val="-6758543"/>
            <a:satOff val="-17419"/>
            <a:lumOff val="-1176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MX" sz="2400" kern="1200"/>
            <a:t>Un proceso disciplinario debe enmarcarse en la búsqueda de la verdad material y la búsqueda de las justicia,  deben prevalecer los principios a la investigación integral el debido proceso, y  la imparcialidad en la búsqueda de la prueba </a:t>
          </a:r>
          <a:endParaRPr lang="es-CO" sz="2400" kern="1200"/>
        </a:p>
      </dsp:txBody>
      <dsp:txXfrm>
        <a:off x="64982" y="3060371"/>
        <a:ext cx="10385636" cy="120120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895A81-B6DB-4184-89EC-F4714CCF6AB4}">
      <dsp:nvSpPr>
        <dsp:cNvPr id="0" name=""/>
        <dsp:cNvSpPr/>
      </dsp:nvSpPr>
      <dsp:spPr>
        <a:xfrm>
          <a:off x="1283" y="1424738"/>
          <a:ext cx="3003723" cy="150186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MX" sz="1900" kern="1200"/>
            <a:t>Inicialmente son 3 meses, en el tramite de la primera instancia, seaen la etapa de investigación o juzgamiento</a:t>
          </a:r>
          <a:endParaRPr lang="es-CO" sz="1900" kern="1200"/>
        </a:p>
      </dsp:txBody>
      <dsp:txXfrm>
        <a:off x="45271" y="1468726"/>
        <a:ext cx="2915747" cy="1413885"/>
      </dsp:txXfrm>
    </dsp:sp>
    <dsp:sp modelId="{44239942-4F30-4855-B232-A89D02CDC1D2}">
      <dsp:nvSpPr>
        <dsp:cNvPr id="0" name=""/>
        <dsp:cNvSpPr/>
      </dsp:nvSpPr>
      <dsp:spPr>
        <a:xfrm>
          <a:off x="3755938" y="1424738"/>
          <a:ext cx="3003723" cy="1501861"/>
        </a:xfrm>
        <a:prstGeom prst="roundRect">
          <a:avLst>
            <a:gd name="adj" fmla="val 10000"/>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MX" sz="1900" kern="1200"/>
            <a:t>Tres meses adicionales, de prorroga duranate la primera instancia en la etapa de investigacion o juzgamiento</a:t>
          </a:r>
          <a:endParaRPr lang="es-CO" sz="1900" kern="1200"/>
        </a:p>
      </dsp:txBody>
      <dsp:txXfrm>
        <a:off x="3799926" y="1468726"/>
        <a:ext cx="2915747" cy="1413885"/>
      </dsp:txXfrm>
    </dsp:sp>
    <dsp:sp modelId="{808258E4-AC44-44A1-A013-BAB9934757DD}">
      <dsp:nvSpPr>
        <dsp:cNvPr id="0" name=""/>
        <dsp:cNvSpPr/>
      </dsp:nvSpPr>
      <dsp:spPr>
        <a:xfrm>
          <a:off x="7510592" y="1424738"/>
          <a:ext cx="3003723" cy="1501861"/>
        </a:xfrm>
        <a:prstGeom prst="roundRect">
          <a:avLst>
            <a:gd name="adj" fmla="val 1000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MX" sz="1900" kern="1200"/>
            <a:t>Una segunda prorroga  por 3 meses, siempre y cuando exista fallo sancionatorio, es decir en el trámite de segunda instancia </a:t>
          </a:r>
          <a:endParaRPr lang="es-CO" sz="1900" kern="1200"/>
        </a:p>
      </dsp:txBody>
      <dsp:txXfrm>
        <a:off x="7554580" y="1468726"/>
        <a:ext cx="2915747" cy="141388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95002C5-35DC-436C-80A8-F7F365A1C05F}" type="datetime1">
              <a:rPr lang="es-ES" smtClean="0"/>
              <a:t>26/01/2024</a:t>
            </a:fld>
            <a:endParaRPr lang="en-US" dirty="0"/>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Marcador de posición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7ACF5E7-ACB0-497B-A8C6-F2E617B4631D}" type="slidenum">
              <a:rPr lang="en-US" smtClean="0"/>
              <a:t>‹Nº›</a:t>
            </a:fld>
            <a:endParaRPr lang="en-US"/>
          </a:p>
        </p:txBody>
      </p:sp>
    </p:spTree>
    <p:extLst>
      <p:ext uri="{BB962C8B-B14F-4D97-AF65-F5344CB8AC3E}">
        <p14:creationId xmlns:p14="http://schemas.microsoft.com/office/powerpoint/2010/main" val="193853396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6346148A-B81C-499D-BBDC-E7DC72AD78A6}" type="datetime1">
              <a:rPr lang="es-ES" smtClean="0"/>
              <a:t>26/01/2024</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
              <a:t>Haga clic para modificar los estilos de texto del patrón</a:t>
            </a:r>
            <a:endParaRPr lang="en-US"/>
          </a:p>
          <a:p>
            <a:pPr lvl="1" rtl="0"/>
            <a:r>
              <a:rPr lang="es"/>
              <a:t>Segundo nivel</a:t>
            </a:r>
          </a:p>
          <a:p>
            <a:pPr lvl="2" rtl="0"/>
            <a:r>
              <a:rPr lang="es"/>
              <a:t>Tercer nivel</a:t>
            </a:r>
          </a:p>
          <a:p>
            <a:pPr lvl="3" rtl="0"/>
            <a:r>
              <a:rPr lang="es"/>
              <a:t>Cuarto nivel</a:t>
            </a:r>
          </a:p>
          <a:p>
            <a:pPr lvl="4" rtl="0"/>
            <a:r>
              <a:rPr lang="es"/>
              <a:t>Quinto nivel</a:t>
            </a:r>
            <a:endParaRPr lang="en-US"/>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7A705E3-E620-489D-9973-6221209A4B3B}" type="slidenum">
              <a:rPr lang="en-US" smtClean="0"/>
              <a:t>‹Nº›</a:t>
            </a:fld>
            <a:endParaRPr lang="en-US"/>
          </a:p>
        </p:txBody>
      </p:sp>
    </p:spTree>
    <p:extLst>
      <p:ext uri="{BB962C8B-B14F-4D97-AF65-F5344CB8AC3E}">
        <p14:creationId xmlns:p14="http://schemas.microsoft.com/office/powerpoint/2010/main" val="388958183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4EA387-538E-F5CE-BF8C-D18D27CF1C1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BDC37AA1-A80C-F826-286F-7BA65BA45E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7DC7B1FD-3EE4-F7F5-5556-C1F7BC12FBC9}"/>
              </a:ext>
            </a:extLst>
          </p:cNvPr>
          <p:cNvSpPr>
            <a:spLocks noGrp="1"/>
          </p:cNvSpPr>
          <p:nvPr>
            <p:ph type="dt" sz="half" idx="10"/>
          </p:nvPr>
        </p:nvSpPr>
        <p:spPr/>
        <p:txBody>
          <a:bodyPr/>
          <a:lstStyle/>
          <a:p>
            <a:pPr rtl="0"/>
            <a:fld id="{128B3612-7596-428F-BEBA-524567D122DA}" type="datetime1">
              <a:rPr lang="es-ES" smtClean="0"/>
              <a:t>26/01/2024</a:t>
            </a:fld>
            <a:endParaRPr lang="en-US" dirty="0"/>
          </a:p>
        </p:txBody>
      </p:sp>
      <p:sp>
        <p:nvSpPr>
          <p:cNvPr id="5" name="Marcador de pie de página 4">
            <a:extLst>
              <a:ext uri="{FF2B5EF4-FFF2-40B4-BE49-F238E27FC236}">
                <a16:creationId xmlns:a16="http://schemas.microsoft.com/office/drawing/2014/main" id="{A8C0289F-DA8B-CB1A-42E4-7EA35B37F12F}"/>
              </a:ext>
            </a:extLst>
          </p:cNvPr>
          <p:cNvSpPr>
            <a:spLocks noGrp="1"/>
          </p:cNvSpPr>
          <p:nvPr>
            <p:ph type="ftr" sz="quarter" idx="11"/>
          </p:nvPr>
        </p:nvSpPr>
        <p:spPr/>
        <p:txBody>
          <a:bodyPr/>
          <a:lstStyle/>
          <a:p>
            <a:pPr rtl="0"/>
            <a:endParaRPr lang="en-US" dirty="0"/>
          </a:p>
        </p:txBody>
      </p:sp>
      <p:sp>
        <p:nvSpPr>
          <p:cNvPr id="6" name="Marcador de número de diapositiva 5">
            <a:extLst>
              <a:ext uri="{FF2B5EF4-FFF2-40B4-BE49-F238E27FC236}">
                <a16:creationId xmlns:a16="http://schemas.microsoft.com/office/drawing/2014/main" id="{7DCF4F95-D09F-CF70-30AB-E1CC4336C9E2}"/>
              </a:ext>
            </a:extLst>
          </p:cNvPr>
          <p:cNvSpPr>
            <a:spLocks noGrp="1"/>
          </p:cNvSpPr>
          <p:nvPr>
            <p:ph type="sldNum" sz="quarter" idx="12"/>
          </p:nvPr>
        </p:nvSpPr>
        <p:spPr/>
        <p:txBody>
          <a:bodyPr/>
          <a:lstStyle/>
          <a:p>
            <a:pPr rtl="0"/>
            <a:fld id="{34B7E4EF-A1BD-40F4-AB7B-04F084DD991D}" type="slidenum">
              <a:rPr lang="en-US" smtClean="0"/>
              <a:t>‹Nº›</a:t>
            </a:fld>
            <a:endParaRPr lang="en-US" dirty="0"/>
          </a:p>
        </p:txBody>
      </p:sp>
    </p:spTree>
    <p:extLst>
      <p:ext uri="{BB962C8B-B14F-4D97-AF65-F5344CB8AC3E}">
        <p14:creationId xmlns:p14="http://schemas.microsoft.com/office/powerpoint/2010/main" val="3158467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2EF78-4B30-56CF-D960-0DDBDFA2266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A8B7D44-C28D-D010-4ECC-62D9856F042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5DB65E87-BA42-2A9A-F7E0-36C371B01D1E}"/>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
        <p:nvSpPr>
          <p:cNvPr id="5" name="Marcador de pie de página 4">
            <a:extLst>
              <a:ext uri="{FF2B5EF4-FFF2-40B4-BE49-F238E27FC236}">
                <a16:creationId xmlns:a16="http://schemas.microsoft.com/office/drawing/2014/main" id="{5CDE209D-B85E-B4AA-D654-C78CB6D746C3}"/>
              </a:ext>
            </a:extLst>
          </p:cNvPr>
          <p:cNvSpPr>
            <a:spLocks noGrp="1"/>
          </p:cNvSpPr>
          <p:nvPr>
            <p:ph type="ftr" sz="quarter" idx="11"/>
          </p:nvPr>
        </p:nvSpPr>
        <p:spPr/>
        <p:txBody>
          <a:bodyPr/>
          <a:lstStyle/>
          <a:p>
            <a:pPr rtl="0"/>
            <a:endParaRPr lang="en-US" dirty="0"/>
          </a:p>
        </p:txBody>
      </p:sp>
      <p:sp>
        <p:nvSpPr>
          <p:cNvPr id="6" name="Marcador de número de diapositiva 5">
            <a:extLst>
              <a:ext uri="{FF2B5EF4-FFF2-40B4-BE49-F238E27FC236}">
                <a16:creationId xmlns:a16="http://schemas.microsoft.com/office/drawing/2014/main" id="{589E310B-BB92-01DA-91DD-1C4779846349}"/>
              </a:ext>
            </a:extLst>
          </p:cNvPr>
          <p:cNvSpPr>
            <a:spLocks noGrp="1"/>
          </p:cNvSpPr>
          <p:nvPr>
            <p:ph type="sldNum" sz="quarter" idx="12"/>
          </p:nvPr>
        </p:nvSpPr>
        <p:spPr/>
        <p:txBody>
          <a:bodyPr/>
          <a:lstStyle/>
          <a:p>
            <a:pPr rtl="0"/>
            <a:fld id="{34B7E4EF-A1BD-40F4-AB7B-04F084DD991D}" type="slidenum">
              <a:rPr lang="en-US" smtClean="0"/>
              <a:t>‹Nº›</a:t>
            </a:fld>
            <a:endParaRPr lang="en-US"/>
          </a:p>
        </p:txBody>
      </p:sp>
    </p:spTree>
    <p:extLst>
      <p:ext uri="{BB962C8B-B14F-4D97-AF65-F5344CB8AC3E}">
        <p14:creationId xmlns:p14="http://schemas.microsoft.com/office/powerpoint/2010/main" val="993251478"/>
      </p:ext>
    </p:extLst>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625E14-7BD0-6D4E-D53E-A0DCC6B8DA4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E40DC5E-3778-A69B-C254-F8DF14762A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4A60FF8-D9D0-6E30-6EDC-1A23F319C59F}"/>
              </a:ext>
            </a:extLst>
          </p:cNvPr>
          <p:cNvSpPr>
            <a:spLocks noGrp="1"/>
          </p:cNvSpPr>
          <p:nvPr>
            <p:ph type="dt" sz="half" idx="10"/>
          </p:nvPr>
        </p:nvSpPr>
        <p:spPr/>
        <p:txBody>
          <a:bodyPr/>
          <a:lstStyle/>
          <a:p>
            <a:pPr rtl="0"/>
            <a:fld id="{FAC0F8D7-0A2B-4471-A8AD-A9354B9C481D}" type="datetime1">
              <a:rPr lang="es-ES" smtClean="0"/>
              <a:t>26/01/2024</a:t>
            </a:fld>
            <a:endParaRPr lang="en-US" dirty="0"/>
          </a:p>
        </p:txBody>
      </p:sp>
      <p:sp>
        <p:nvSpPr>
          <p:cNvPr id="5" name="Marcador de pie de página 4">
            <a:extLst>
              <a:ext uri="{FF2B5EF4-FFF2-40B4-BE49-F238E27FC236}">
                <a16:creationId xmlns:a16="http://schemas.microsoft.com/office/drawing/2014/main" id="{5EE5015C-16B6-23A3-968A-ED23C81B3DC2}"/>
              </a:ext>
            </a:extLst>
          </p:cNvPr>
          <p:cNvSpPr>
            <a:spLocks noGrp="1"/>
          </p:cNvSpPr>
          <p:nvPr>
            <p:ph type="ftr" sz="quarter" idx="11"/>
          </p:nvPr>
        </p:nvSpPr>
        <p:spPr/>
        <p:txBody>
          <a:bodyPr/>
          <a:lstStyle/>
          <a:p>
            <a:pPr rtl="0"/>
            <a:endParaRPr lang="en-US" dirty="0"/>
          </a:p>
        </p:txBody>
      </p:sp>
      <p:sp>
        <p:nvSpPr>
          <p:cNvPr id="6" name="Marcador de número de diapositiva 5">
            <a:extLst>
              <a:ext uri="{FF2B5EF4-FFF2-40B4-BE49-F238E27FC236}">
                <a16:creationId xmlns:a16="http://schemas.microsoft.com/office/drawing/2014/main" id="{819E7A26-8290-DB39-FA1E-7EDC9426F9F1}"/>
              </a:ext>
            </a:extLst>
          </p:cNvPr>
          <p:cNvSpPr>
            <a:spLocks noGrp="1"/>
          </p:cNvSpPr>
          <p:nvPr>
            <p:ph type="sldNum" sz="quarter" idx="12"/>
          </p:nvPr>
        </p:nvSpPr>
        <p:spPr/>
        <p:txBody>
          <a:bodyPr/>
          <a:lstStyle/>
          <a:p>
            <a:pPr rtl="0"/>
            <a:fld id="{34B7E4EF-A1BD-40F4-AB7B-04F084DD991D}" type="slidenum">
              <a:rPr lang="en-US" smtClean="0"/>
              <a:t>‹Nº›</a:t>
            </a:fld>
            <a:endParaRPr lang="en-US" dirty="0"/>
          </a:p>
        </p:txBody>
      </p:sp>
    </p:spTree>
    <p:extLst>
      <p:ext uri="{BB962C8B-B14F-4D97-AF65-F5344CB8AC3E}">
        <p14:creationId xmlns:p14="http://schemas.microsoft.com/office/powerpoint/2010/main" val="2173676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3D5E57-3E94-E2E8-8FAF-36C3467D7E3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FE27608-9822-54D9-10BC-A4B31221CC5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B1E05072-7B93-579B-90BF-61840CA6834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B817E1FE-8303-78FA-67DA-A0273C546830}"/>
              </a:ext>
            </a:extLst>
          </p:cNvPr>
          <p:cNvSpPr>
            <a:spLocks noGrp="1"/>
          </p:cNvSpPr>
          <p:nvPr>
            <p:ph type="dt" sz="half" idx="10"/>
          </p:nvPr>
        </p:nvSpPr>
        <p:spPr/>
        <p:txBody>
          <a:bodyPr/>
          <a:lstStyle/>
          <a:p>
            <a:pPr rtl="0"/>
            <a:fld id="{75D3A395-2732-409E-9DDF-0AAD960473E8}" type="datetime1">
              <a:rPr lang="es-ES" smtClean="0"/>
              <a:t>26/01/2024</a:t>
            </a:fld>
            <a:endParaRPr lang="en-US"/>
          </a:p>
        </p:txBody>
      </p:sp>
      <p:sp>
        <p:nvSpPr>
          <p:cNvPr id="6" name="Marcador de pie de página 5">
            <a:extLst>
              <a:ext uri="{FF2B5EF4-FFF2-40B4-BE49-F238E27FC236}">
                <a16:creationId xmlns:a16="http://schemas.microsoft.com/office/drawing/2014/main" id="{F3C48C48-A11D-E2F4-EA3C-AA017AA5042E}"/>
              </a:ext>
            </a:extLst>
          </p:cNvPr>
          <p:cNvSpPr>
            <a:spLocks noGrp="1"/>
          </p:cNvSpPr>
          <p:nvPr>
            <p:ph type="ftr" sz="quarter" idx="11"/>
          </p:nvPr>
        </p:nvSpPr>
        <p:spPr/>
        <p:txBody>
          <a:bodyPr/>
          <a:lstStyle/>
          <a:p>
            <a:pPr rtl="0"/>
            <a:endParaRPr lang="en-US"/>
          </a:p>
        </p:txBody>
      </p:sp>
      <p:sp>
        <p:nvSpPr>
          <p:cNvPr id="7" name="Marcador de número de diapositiva 6">
            <a:extLst>
              <a:ext uri="{FF2B5EF4-FFF2-40B4-BE49-F238E27FC236}">
                <a16:creationId xmlns:a16="http://schemas.microsoft.com/office/drawing/2014/main" id="{B8F85319-266F-6A39-46A4-0D6A46EB2F2A}"/>
              </a:ext>
            </a:extLst>
          </p:cNvPr>
          <p:cNvSpPr>
            <a:spLocks noGrp="1"/>
          </p:cNvSpPr>
          <p:nvPr>
            <p:ph type="sldNum" sz="quarter" idx="12"/>
          </p:nvPr>
        </p:nvSpPr>
        <p:spPr/>
        <p:txBody>
          <a:bodyPr/>
          <a:lstStyle/>
          <a:p>
            <a:pPr rtl="0"/>
            <a:fld id="{34B7E4EF-A1BD-40F4-AB7B-04F084DD991D}" type="slidenum">
              <a:rPr lang="en-US" smtClean="0"/>
              <a:t>‹Nº›</a:t>
            </a:fld>
            <a:endParaRPr lang="en-US"/>
          </a:p>
        </p:txBody>
      </p:sp>
    </p:spTree>
    <p:extLst>
      <p:ext uri="{BB962C8B-B14F-4D97-AF65-F5344CB8AC3E}">
        <p14:creationId xmlns:p14="http://schemas.microsoft.com/office/powerpoint/2010/main" val="171490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D3339-417A-8374-3A13-2EE6D71288F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E6B987E5-9A2E-FEB9-2D30-50ED6115E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808E9A1-6471-33D9-7876-E80A6C90AE2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133ECEC4-327A-5CA9-0EEA-7A95DF1C3C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FBB165D-6FE2-A1EC-0BB8-5F835B01476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7016B8E9-5379-A4C2-66F6-7B1C14135372}"/>
              </a:ext>
            </a:extLst>
          </p:cNvPr>
          <p:cNvSpPr>
            <a:spLocks noGrp="1"/>
          </p:cNvSpPr>
          <p:nvPr>
            <p:ph type="dt" sz="half" idx="10"/>
          </p:nvPr>
        </p:nvSpPr>
        <p:spPr/>
        <p:txBody>
          <a:bodyPr/>
          <a:lstStyle/>
          <a:p>
            <a:pPr rtl="0"/>
            <a:fld id="{50D4F463-B38C-4724-8E19-974CB9EFEB80}" type="datetime1">
              <a:rPr lang="es-ES" smtClean="0"/>
              <a:t>26/01/2024</a:t>
            </a:fld>
            <a:endParaRPr lang="en-US"/>
          </a:p>
        </p:txBody>
      </p:sp>
      <p:sp>
        <p:nvSpPr>
          <p:cNvPr id="8" name="Marcador de pie de página 7">
            <a:extLst>
              <a:ext uri="{FF2B5EF4-FFF2-40B4-BE49-F238E27FC236}">
                <a16:creationId xmlns:a16="http://schemas.microsoft.com/office/drawing/2014/main" id="{77A36978-8114-A90B-BFE9-162C6A2A1800}"/>
              </a:ext>
            </a:extLst>
          </p:cNvPr>
          <p:cNvSpPr>
            <a:spLocks noGrp="1"/>
          </p:cNvSpPr>
          <p:nvPr>
            <p:ph type="ftr" sz="quarter" idx="11"/>
          </p:nvPr>
        </p:nvSpPr>
        <p:spPr/>
        <p:txBody>
          <a:bodyPr/>
          <a:lstStyle/>
          <a:p>
            <a:pPr rtl="0"/>
            <a:endParaRPr lang="en-US"/>
          </a:p>
        </p:txBody>
      </p:sp>
      <p:sp>
        <p:nvSpPr>
          <p:cNvPr id="9" name="Marcador de número de diapositiva 8">
            <a:extLst>
              <a:ext uri="{FF2B5EF4-FFF2-40B4-BE49-F238E27FC236}">
                <a16:creationId xmlns:a16="http://schemas.microsoft.com/office/drawing/2014/main" id="{28114200-ACD7-2485-0C3E-A8DF195AD694}"/>
              </a:ext>
            </a:extLst>
          </p:cNvPr>
          <p:cNvSpPr>
            <a:spLocks noGrp="1"/>
          </p:cNvSpPr>
          <p:nvPr>
            <p:ph type="sldNum" sz="quarter" idx="12"/>
          </p:nvPr>
        </p:nvSpPr>
        <p:spPr/>
        <p:txBody>
          <a:bodyPr/>
          <a:lstStyle/>
          <a:p>
            <a:pPr rtl="0"/>
            <a:fld id="{34B7E4EF-A1BD-40F4-AB7B-04F084DD991D}" type="slidenum">
              <a:rPr lang="en-US" smtClean="0"/>
              <a:t>‹Nº›</a:t>
            </a:fld>
            <a:endParaRPr lang="en-US"/>
          </a:p>
        </p:txBody>
      </p:sp>
    </p:spTree>
    <p:extLst>
      <p:ext uri="{BB962C8B-B14F-4D97-AF65-F5344CB8AC3E}">
        <p14:creationId xmlns:p14="http://schemas.microsoft.com/office/powerpoint/2010/main" val="4281432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FCF1C8-0D3F-223E-FD7D-5D274A1EF582}"/>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9EEB3B6C-E009-2F12-C44D-0F6F23E4623A}"/>
              </a:ext>
            </a:extLst>
          </p:cNvPr>
          <p:cNvSpPr>
            <a:spLocks noGrp="1"/>
          </p:cNvSpPr>
          <p:nvPr>
            <p:ph type="dt" sz="half" idx="10"/>
          </p:nvPr>
        </p:nvSpPr>
        <p:spPr/>
        <p:txBody>
          <a:bodyPr/>
          <a:lstStyle/>
          <a:p>
            <a:pPr rtl="0"/>
            <a:fld id="{C15089BA-E437-45E0-A84B-86EF204AD4EF}" type="datetime1">
              <a:rPr lang="es-ES" smtClean="0"/>
              <a:t>26/01/2024</a:t>
            </a:fld>
            <a:endParaRPr lang="en-US"/>
          </a:p>
        </p:txBody>
      </p:sp>
      <p:sp>
        <p:nvSpPr>
          <p:cNvPr id="4" name="Marcador de pie de página 3">
            <a:extLst>
              <a:ext uri="{FF2B5EF4-FFF2-40B4-BE49-F238E27FC236}">
                <a16:creationId xmlns:a16="http://schemas.microsoft.com/office/drawing/2014/main" id="{BAF4BA1C-4CEA-86C0-2032-B6C8A76D1130}"/>
              </a:ext>
            </a:extLst>
          </p:cNvPr>
          <p:cNvSpPr>
            <a:spLocks noGrp="1"/>
          </p:cNvSpPr>
          <p:nvPr>
            <p:ph type="ftr" sz="quarter" idx="11"/>
          </p:nvPr>
        </p:nvSpPr>
        <p:spPr/>
        <p:txBody>
          <a:bodyPr/>
          <a:lstStyle/>
          <a:p>
            <a:pPr rtl="0"/>
            <a:endParaRPr lang="en-US"/>
          </a:p>
        </p:txBody>
      </p:sp>
      <p:sp>
        <p:nvSpPr>
          <p:cNvPr id="5" name="Marcador de número de diapositiva 4">
            <a:extLst>
              <a:ext uri="{FF2B5EF4-FFF2-40B4-BE49-F238E27FC236}">
                <a16:creationId xmlns:a16="http://schemas.microsoft.com/office/drawing/2014/main" id="{49C6BADE-C9D2-2392-5C96-17CD040BC96B}"/>
              </a:ext>
            </a:extLst>
          </p:cNvPr>
          <p:cNvSpPr>
            <a:spLocks noGrp="1"/>
          </p:cNvSpPr>
          <p:nvPr>
            <p:ph type="sldNum" sz="quarter" idx="12"/>
          </p:nvPr>
        </p:nvSpPr>
        <p:spPr/>
        <p:txBody>
          <a:bodyPr/>
          <a:lstStyle/>
          <a:p>
            <a:pPr rtl="0"/>
            <a:fld id="{34B7E4EF-A1BD-40F4-AB7B-04F084DD991D}" type="slidenum">
              <a:rPr lang="en-US" smtClean="0"/>
              <a:t>‹Nº›</a:t>
            </a:fld>
            <a:endParaRPr lang="en-US"/>
          </a:p>
        </p:txBody>
      </p:sp>
    </p:spTree>
    <p:extLst>
      <p:ext uri="{BB962C8B-B14F-4D97-AF65-F5344CB8AC3E}">
        <p14:creationId xmlns:p14="http://schemas.microsoft.com/office/powerpoint/2010/main" val="1288249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FF7A6F-28C6-C6FD-E990-0ACE6DBB3A63}"/>
              </a:ext>
            </a:extLst>
          </p:cNvPr>
          <p:cNvSpPr>
            <a:spLocks noGrp="1"/>
          </p:cNvSpPr>
          <p:nvPr>
            <p:ph type="dt" sz="half" idx="10"/>
          </p:nvPr>
        </p:nvSpPr>
        <p:spPr/>
        <p:txBody>
          <a:bodyPr/>
          <a:lstStyle/>
          <a:p>
            <a:pPr rtl="0"/>
            <a:fld id="{AAFB7C9E-3979-4C02-B5BE-C4A5BB72B56E}" type="datetime1">
              <a:rPr lang="es-ES" smtClean="0"/>
              <a:t>26/01/2024</a:t>
            </a:fld>
            <a:endParaRPr lang="en-US"/>
          </a:p>
        </p:txBody>
      </p:sp>
      <p:sp>
        <p:nvSpPr>
          <p:cNvPr id="3" name="Marcador de pie de página 2">
            <a:extLst>
              <a:ext uri="{FF2B5EF4-FFF2-40B4-BE49-F238E27FC236}">
                <a16:creationId xmlns:a16="http://schemas.microsoft.com/office/drawing/2014/main" id="{78B3A95F-F984-3E92-4073-B87C5810FFCC}"/>
              </a:ext>
            </a:extLst>
          </p:cNvPr>
          <p:cNvSpPr>
            <a:spLocks noGrp="1"/>
          </p:cNvSpPr>
          <p:nvPr>
            <p:ph type="ftr" sz="quarter" idx="11"/>
          </p:nvPr>
        </p:nvSpPr>
        <p:spPr/>
        <p:txBody>
          <a:bodyPr/>
          <a:lstStyle/>
          <a:p>
            <a:pPr rtl="0"/>
            <a:endParaRPr lang="en-US"/>
          </a:p>
        </p:txBody>
      </p:sp>
      <p:sp>
        <p:nvSpPr>
          <p:cNvPr id="4" name="Marcador de número de diapositiva 3">
            <a:extLst>
              <a:ext uri="{FF2B5EF4-FFF2-40B4-BE49-F238E27FC236}">
                <a16:creationId xmlns:a16="http://schemas.microsoft.com/office/drawing/2014/main" id="{DEE88537-BA8E-CB34-C6C4-B54E443F9E4B}"/>
              </a:ext>
            </a:extLst>
          </p:cNvPr>
          <p:cNvSpPr>
            <a:spLocks noGrp="1"/>
          </p:cNvSpPr>
          <p:nvPr>
            <p:ph type="sldNum" sz="quarter" idx="12"/>
          </p:nvPr>
        </p:nvSpPr>
        <p:spPr/>
        <p:txBody>
          <a:bodyPr/>
          <a:lstStyle/>
          <a:p>
            <a:pPr rtl="0"/>
            <a:fld id="{34B7E4EF-A1BD-40F4-AB7B-04F084DD991D}" type="slidenum">
              <a:rPr lang="en-US" smtClean="0"/>
              <a:t>‹Nº›</a:t>
            </a:fld>
            <a:endParaRPr lang="en-US"/>
          </a:p>
        </p:txBody>
      </p:sp>
    </p:spTree>
    <p:extLst>
      <p:ext uri="{BB962C8B-B14F-4D97-AF65-F5344CB8AC3E}">
        <p14:creationId xmlns:p14="http://schemas.microsoft.com/office/powerpoint/2010/main" val="4112067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CE8368-CD3C-4A10-981C-705F2ED9EDD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CEFB2833-CEA6-4DCD-AE51-85436E21BF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0CE45494-212C-F0BB-57B8-518B0FB752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84F7D72-777C-9E01-0421-179B8CBD44EC}"/>
              </a:ext>
            </a:extLst>
          </p:cNvPr>
          <p:cNvSpPr>
            <a:spLocks noGrp="1"/>
          </p:cNvSpPr>
          <p:nvPr>
            <p:ph type="dt" sz="half" idx="10"/>
          </p:nvPr>
        </p:nvSpPr>
        <p:spPr/>
        <p:txBody>
          <a:bodyPr/>
          <a:lstStyle/>
          <a:p>
            <a:pPr rtl="0"/>
            <a:fld id="{E6FD8054-BDAA-4DA8-ADFE-61AA54D08F24}" type="datetime1">
              <a:rPr lang="es-ES" smtClean="0"/>
              <a:t>26/01/2024</a:t>
            </a:fld>
            <a:endParaRPr lang="en-US"/>
          </a:p>
        </p:txBody>
      </p:sp>
      <p:sp>
        <p:nvSpPr>
          <p:cNvPr id="6" name="Marcador de pie de página 5">
            <a:extLst>
              <a:ext uri="{FF2B5EF4-FFF2-40B4-BE49-F238E27FC236}">
                <a16:creationId xmlns:a16="http://schemas.microsoft.com/office/drawing/2014/main" id="{38DC3608-461F-3751-A9E1-644FFC45BE05}"/>
              </a:ext>
            </a:extLst>
          </p:cNvPr>
          <p:cNvSpPr>
            <a:spLocks noGrp="1"/>
          </p:cNvSpPr>
          <p:nvPr>
            <p:ph type="ftr" sz="quarter" idx="11"/>
          </p:nvPr>
        </p:nvSpPr>
        <p:spPr/>
        <p:txBody>
          <a:bodyPr/>
          <a:lstStyle/>
          <a:p>
            <a:pPr rtl="0"/>
            <a:endParaRPr lang="en-US"/>
          </a:p>
        </p:txBody>
      </p:sp>
      <p:sp>
        <p:nvSpPr>
          <p:cNvPr id="7" name="Marcador de número de diapositiva 6">
            <a:extLst>
              <a:ext uri="{FF2B5EF4-FFF2-40B4-BE49-F238E27FC236}">
                <a16:creationId xmlns:a16="http://schemas.microsoft.com/office/drawing/2014/main" id="{E25A978E-3AE2-D4DE-E588-EAB91BDA8736}"/>
              </a:ext>
            </a:extLst>
          </p:cNvPr>
          <p:cNvSpPr>
            <a:spLocks noGrp="1"/>
          </p:cNvSpPr>
          <p:nvPr>
            <p:ph type="sldNum" sz="quarter" idx="12"/>
          </p:nvPr>
        </p:nvSpPr>
        <p:spPr/>
        <p:txBody>
          <a:bodyPr/>
          <a:lstStyle/>
          <a:p>
            <a:pPr rtl="0"/>
            <a:fld id="{34B7E4EF-A1BD-40F4-AB7B-04F084DD991D}" type="slidenum">
              <a:rPr lang="en-US" smtClean="0"/>
              <a:t>‹Nº›</a:t>
            </a:fld>
            <a:endParaRPr lang="en-US"/>
          </a:p>
        </p:txBody>
      </p:sp>
    </p:spTree>
    <p:extLst>
      <p:ext uri="{BB962C8B-B14F-4D97-AF65-F5344CB8AC3E}">
        <p14:creationId xmlns:p14="http://schemas.microsoft.com/office/powerpoint/2010/main" val="3568100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038110-ADAB-C3F3-31B2-93E2CDF11FD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F6D053F8-F323-2FE4-3C95-7FB6B59622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80B72B8F-AE28-8F68-A444-782631FB6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F8D0BDA-EF57-17C7-340D-0A98569FF3F6}"/>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
        <p:nvSpPr>
          <p:cNvPr id="6" name="Marcador de pie de página 5">
            <a:extLst>
              <a:ext uri="{FF2B5EF4-FFF2-40B4-BE49-F238E27FC236}">
                <a16:creationId xmlns:a16="http://schemas.microsoft.com/office/drawing/2014/main" id="{D5B890EB-D398-87B3-D489-A10A34BE116A}"/>
              </a:ext>
            </a:extLst>
          </p:cNvPr>
          <p:cNvSpPr>
            <a:spLocks noGrp="1"/>
          </p:cNvSpPr>
          <p:nvPr>
            <p:ph type="ftr" sz="quarter" idx="11"/>
          </p:nvPr>
        </p:nvSpPr>
        <p:spPr/>
        <p:txBody>
          <a:bodyPr/>
          <a:lstStyle/>
          <a:p>
            <a:pPr rtl="0"/>
            <a:endParaRPr lang="en-US" dirty="0"/>
          </a:p>
        </p:txBody>
      </p:sp>
      <p:sp>
        <p:nvSpPr>
          <p:cNvPr id="7" name="Marcador de número de diapositiva 6">
            <a:extLst>
              <a:ext uri="{FF2B5EF4-FFF2-40B4-BE49-F238E27FC236}">
                <a16:creationId xmlns:a16="http://schemas.microsoft.com/office/drawing/2014/main" id="{3DEB9FFA-7C36-510F-A445-90BA1A49359A}"/>
              </a:ext>
            </a:extLst>
          </p:cNvPr>
          <p:cNvSpPr>
            <a:spLocks noGrp="1"/>
          </p:cNvSpPr>
          <p:nvPr>
            <p:ph type="sldNum" sz="quarter" idx="12"/>
          </p:nvPr>
        </p:nvSpPr>
        <p:spPr/>
        <p:txBody>
          <a:bodyPr/>
          <a:lstStyle/>
          <a:p>
            <a:pPr rtl="0"/>
            <a:fld id="{34B7E4EF-A1BD-40F4-AB7B-04F084DD991D}" type="slidenum">
              <a:rPr lang="en-US" smtClean="0"/>
              <a:t>‹Nº›</a:t>
            </a:fld>
            <a:endParaRPr lang="en-US"/>
          </a:p>
        </p:txBody>
      </p:sp>
    </p:spTree>
    <p:extLst>
      <p:ext uri="{BB962C8B-B14F-4D97-AF65-F5344CB8AC3E}">
        <p14:creationId xmlns:p14="http://schemas.microsoft.com/office/powerpoint/2010/main" val="4086480304"/>
      </p:ext>
    </p:extLst>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EB762A-0D87-D841-CF77-B14A2D5C0BC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96AF10B2-B085-9571-36F3-72DC89D52BD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BFA62A4-5B7D-7684-B4D8-C9D2439B8676}"/>
              </a:ext>
            </a:extLst>
          </p:cNvPr>
          <p:cNvSpPr>
            <a:spLocks noGrp="1"/>
          </p:cNvSpPr>
          <p:nvPr>
            <p:ph type="dt" sz="half" idx="10"/>
          </p:nvPr>
        </p:nvSpPr>
        <p:spPr/>
        <p:txBody>
          <a:bodyPr/>
          <a:lstStyle/>
          <a:p>
            <a:pPr rtl="0"/>
            <a:fld id="{E042B49A-4710-49DC-A1E8-E794875F7056}" type="datetime1">
              <a:rPr lang="es-ES" smtClean="0"/>
              <a:t>26/01/2024</a:t>
            </a:fld>
            <a:endParaRPr lang="en-US"/>
          </a:p>
        </p:txBody>
      </p:sp>
      <p:sp>
        <p:nvSpPr>
          <p:cNvPr id="5" name="Marcador de pie de página 4">
            <a:extLst>
              <a:ext uri="{FF2B5EF4-FFF2-40B4-BE49-F238E27FC236}">
                <a16:creationId xmlns:a16="http://schemas.microsoft.com/office/drawing/2014/main" id="{BFF674C6-90C5-35C8-AF10-908245702356}"/>
              </a:ext>
            </a:extLst>
          </p:cNvPr>
          <p:cNvSpPr>
            <a:spLocks noGrp="1"/>
          </p:cNvSpPr>
          <p:nvPr>
            <p:ph type="ftr" sz="quarter" idx="11"/>
          </p:nvPr>
        </p:nvSpPr>
        <p:spPr/>
        <p:txBody>
          <a:bodyPr/>
          <a:lstStyle/>
          <a:p>
            <a:pPr rtl="0"/>
            <a:endParaRPr lang="en-US"/>
          </a:p>
        </p:txBody>
      </p:sp>
      <p:sp>
        <p:nvSpPr>
          <p:cNvPr id="6" name="Marcador de número de diapositiva 5">
            <a:extLst>
              <a:ext uri="{FF2B5EF4-FFF2-40B4-BE49-F238E27FC236}">
                <a16:creationId xmlns:a16="http://schemas.microsoft.com/office/drawing/2014/main" id="{AC831B99-6E76-DC3C-F20E-B663E68C1F0B}"/>
              </a:ext>
            </a:extLst>
          </p:cNvPr>
          <p:cNvSpPr>
            <a:spLocks noGrp="1"/>
          </p:cNvSpPr>
          <p:nvPr>
            <p:ph type="sldNum" sz="quarter" idx="12"/>
          </p:nvPr>
        </p:nvSpPr>
        <p:spPr/>
        <p:txBody>
          <a:bodyPr/>
          <a:lstStyle/>
          <a:p>
            <a:pPr rtl="0"/>
            <a:fld id="{34B7E4EF-A1BD-40F4-AB7B-04F084DD991D}" type="slidenum">
              <a:rPr lang="en-US" smtClean="0"/>
              <a:t>‹Nº›</a:t>
            </a:fld>
            <a:endParaRPr lang="en-US"/>
          </a:p>
        </p:txBody>
      </p:sp>
    </p:spTree>
    <p:extLst>
      <p:ext uri="{BB962C8B-B14F-4D97-AF65-F5344CB8AC3E}">
        <p14:creationId xmlns:p14="http://schemas.microsoft.com/office/powerpoint/2010/main" val="2772159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8014507-9962-E760-E2B4-F36663C269C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47143AE3-1313-E35E-EA38-3DA7B4D825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41381CE-E209-2F78-E4AE-61A67478E703}"/>
              </a:ext>
            </a:extLst>
          </p:cNvPr>
          <p:cNvSpPr>
            <a:spLocks noGrp="1"/>
          </p:cNvSpPr>
          <p:nvPr>
            <p:ph type="dt" sz="half" idx="10"/>
          </p:nvPr>
        </p:nvSpPr>
        <p:spPr/>
        <p:txBody>
          <a:bodyPr/>
          <a:lstStyle/>
          <a:p>
            <a:pPr rtl="0"/>
            <a:fld id="{D252E24F-BFCD-4C7D-A31B-7C8B19637161}" type="datetime1">
              <a:rPr lang="es-ES" smtClean="0"/>
              <a:t>26/01/2024</a:t>
            </a:fld>
            <a:endParaRPr lang="en-US"/>
          </a:p>
        </p:txBody>
      </p:sp>
      <p:sp>
        <p:nvSpPr>
          <p:cNvPr id="5" name="Marcador de pie de página 4">
            <a:extLst>
              <a:ext uri="{FF2B5EF4-FFF2-40B4-BE49-F238E27FC236}">
                <a16:creationId xmlns:a16="http://schemas.microsoft.com/office/drawing/2014/main" id="{74F12429-885A-1B4B-5E32-D68818C9BD50}"/>
              </a:ext>
            </a:extLst>
          </p:cNvPr>
          <p:cNvSpPr>
            <a:spLocks noGrp="1"/>
          </p:cNvSpPr>
          <p:nvPr>
            <p:ph type="ftr" sz="quarter" idx="11"/>
          </p:nvPr>
        </p:nvSpPr>
        <p:spPr/>
        <p:txBody>
          <a:bodyPr/>
          <a:lstStyle/>
          <a:p>
            <a:pPr rtl="0"/>
            <a:endParaRPr lang="en-US"/>
          </a:p>
        </p:txBody>
      </p:sp>
      <p:sp>
        <p:nvSpPr>
          <p:cNvPr id="6" name="Marcador de número de diapositiva 5">
            <a:extLst>
              <a:ext uri="{FF2B5EF4-FFF2-40B4-BE49-F238E27FC236}">
                <a16:creationId xmlns:a16="http://schemas.microsoft.com/office/drawing/2014/main" id="{7843B35C-2853-3CBB-DD06-0799A04EB81E}"/>
              </a:ext>
            </a:extLst>
          </p:cNvPr>
          <p:cNvSpPr>
            <a:spLocks noGrp="1"/>
          </p:cNvSpPr>
          <p:nvPr>
            <p:ph type="sldNum" sz="quarter" idx="12"/>
          </p:nvPr>
        </p:nvSpPr>
        <p:spPr/>
        <p:txBody>
          <a:bodyPr/>
          <a:lstStyle/>
          <a:p>
            <a:pPr rtl="0"/>
            <a:fld id="{34B7E4EF-A1BD-40F4-AB7B-04F084DD991D}" type="slidenum">
              <a:rPr lang="en-US" smtClean="0"/>
              <a:t>‹Nº›</a:t>
            </a:fld>
            <a:endParaRPr lang="en-US"/>
          </a:p>
        </p:txBody>
      </p:sp>
    </p:spTree>
    <p:extLst>
      <p:ext uri="{BB962C8B-B14F-4D97-AF65-F5344CB8AC3E}">
        <p14:creationId xmlns:p14="http://schemas.microsoft.com/office/powerpoint/2010/main" val="3222028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35C31D3-101D-E5A2-F15E-67A2AB0DCC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39DEEB9E-4083-1103-5A55-387955CF03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0F35AA6-1AE5-0B97-55B1-55EBE5E484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08CE3C82-A0BA-4FCB-9A65-18297E6F6D17}" type="datetime1">
              <a:rPr lang="es-ES" smtClean="0"/>
              <a:t>26/01/2024</a:t>
            </a:fld>
            <a:endParaRPr lang="en-US" dirty="0"/>
          </a:p>
        </p:txBody>
      </p:sp>
      <p:sp>
        <p:nvSpPr>
          <p:cNvPr id="5" name="Marcador de pie de página 4">
            <a:extLst>
              <a:ext uri="{FF2B5EF4-FFF2-40B4-BE49-F238E27FC236}">
                <a16:creationId xmlns:a16="http://schemas.microsoft.com/office/drawing/2014/main" id="{53A7C84F-238B-AFFF-3CA4-626CB97104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dirty="0"/>
          </a:p>
        </p:txBody>
      </p:sp>
      <p:sp>
        <p:nvSpPr>
          <p:cNvPr id="6" name="Marcador de número de diapositiva 5">
            <a:extLst>
              <a:ext uri="{FF2B5EF4-FFF2-40B4-BE49-F238E27FC236}">
                <a16:creationId xmlns:a16="http://schemas.microsoft.com/office/drawing/2014/main" id="{612B7333-A8D2-E797-6BFD-9E71952050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34B7E4EF-A1BD-40F4-AB7B-04F084DD991D}" type="slidenum">
              <a:rPr lang="en-US" smtClean="0"/>
              <a:t>‹Nº›</a:t>
            </a:fld>
            <a:endParaRPr lang="en-US"/>
          </a:p>
        </p:txBody>
      </p:sp>
    </p:spTree>
    <p:extLst>
      <p:ext uri="{BB962C8B-B14F-4D97-AF65-F5344CB8AC3E}">
        <p14:creationId xmlns:p14="http://schemas.microsoft.com/office/powerpoint/2010/main" val="72517587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9.svg"/><Relationship Id="rId7" Type="http://schemas.openxmlformats.org/officeDocument/2006/relationships/diagramColors" Target="../diagrams/colors13.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6.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hyperlink" Target="http://www.secretariasenado.gov.co/senado/basedoc/ley_1952_2019.html#2" TargetMode="Externa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559E4B-EB79-E7F9-955E-BF63F9CC0639}"/>
              </a:ext>
            </a:extLst>
          </p:cNvPr>
          <p:cNvSpPr>
            <a:spLocks noGrp="1"/>
          </p:cNvSpPr>
          <p:nvPr>
            <p:ph type="title"/>
          </p:nvPr>
        </p:nvSpPr>
        <p:spPr/>
        <p:txBody>
          <a:bodyPr/>
          <a:lstStyle/>
          <a:p>
            <a:endParaRPr lang="es-CO"/>
          </a:p>
        </p:txBody>
      </p:sp>
      <p:pic>
        <p:nvPicPr>
          <p:cNvPr id="5" name="Marcador de contenido 4">
            <a:extLst>
              <a:ext uri="{FF2B5EF4-FFF2-40B4-BE49-F238E27FC236}">
                <a16:creationId xmlns:a16="http://schemas.microsoft.com/office/drawing/2014/main" id="{06BB2BAE-F1DC-BBD6-9868-DF438D913437}"/>
              </a:ext>
            </a:extLst>
          </p:cNvPr>
          <p:cNvPicPr>
            <a:picLocks noGrp="1" noChangeAspect="1"/>
          </p:cNvPicPr>
          <p:nvPr>
            <p:ph idx="1"/>
          </p:nvPr>
        </p:nvPicPr>
        <p:blipFill>
          <a:blip r:embed="rId2"/>
          <a:stretch>
            <a:fillRect/>
          </a:stretch>
        </p:blipFill>
        <p:spPr>
          <a:xfrm>
            <a:off x="838200" y="417664"/>
            <a:ext cx="10800372" cy="6075211"/>
          </a:xfrm>
          <a:prstGeom prst="rect">
            <a:avLst/>
          </a:prstGeom>
        </p:spPr>
      </p:pic>
      <p:sp>
        <p:nvSpPr>
          <p:cNvPr id="4" name="Marcador de fecha 3">
            <a:extLst>
              <a:ext uri="{FF2B5EF4-FFF2-40B4-BE49-F238E27FC236}">
                <a16:creationId xmlns:a16="http://schemas.microsoft.com/office/drawing/2014/main" id="{16FD318D-83BE-1E88-B8A8-9FB57DB0AA9C}"/>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pic>
        <p:nvPicPr>
          <p:cNvPr id="3" name="Imagen 2"/>
          <p:cNvPicPr>
            <a:picLocks noChangeAspect="1"/>
          </p:cNvPicPr>
          <p:nvPr/>
        </p:nvPicPr>
        <p:blipFill>
          <a:blip r:embed="rId3"/>
          <a:stretch>
            <a:fillRect/>
          </a:stretch>
        </p:blipFill>
        <p:spPr>
          <a:xfrm>
            <a:off x="3073774" y="4932849"/>
            <a:ext cx="1529095" cy="1529095"/>
          </a:xfrm>
          <a:prstGeom prst="rect">
            <a:avLst/>
          </a:prstGeom>
        </p:spPr>
      </p:pic>
    </p:spTree>
    <p:extLst>
      <p:ext uri="{BB962C8B-B14F-4D97-AF65-F5344CB8AC3E}">
        <p14:creationId xmlns:p14="http://schemas.microsoft.com/office/powerpoint/2010/main" val="2118426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0D09F2-A67C-24CF-C721-FF5455315B4B}"/>
              </a:ext>
            </a:extLst>
          </p:cNvPr>
          <p:cNvSpPr>
            <a:spLocks noGrp="1"/>
          </p:cNvSpPr>
          <p:nvPr>
            <p:ph type="title"/>
          </p:nvPr>
        </p:nvSpPr>
        <p:spPr>
          <a:xfrm>
            <a:off x="753925" y="1321056"/>
            <a:ext cx="10684151" cy="1991979"/>
          </a:xfrm>
        </p:spPr>
        <p:txBody>
          <a:bodyPr vert="horz" lIns="91440" tIns="45720" rIns="91440" bIns="45720" rtlCol="0" anchor="b">
            <a:normAutofit/>
          </a:bodyPr>
          <a:lstStyle/>
          <a:p>
            <a:pPr algn="ctr"/>
            <a:r>
              <a:rPr lang="en-US" sz="5200" b="1" kern="1200" dirty="0">
                <a:solidFill>
                  <a:schemeClr val="tx2"/>
                </a:solidFill>
                <a:effectLst>
                  <a:outerShdw blurRad="38100" dist="38100" dir="2700000" algn="tl">
                    <a:srgbClr val="000000">
                      <a:alpha val="43137"/>
                    </a:srgbClr>
                  </a:outerShdw>
                </a:effectLst>
                <a:latin typeface="+mj-lt"/>
                <a:ea typeface="+mj-ea"/>
                <a:cs typeface="+mj-cs"/>
              </a:rPr>
              <a:t>¿Que es el Derecho </a:t>
            </a:r>
            <a:r>
              <a:rPr lang="en-US" sz="5200" b="1" kern="1200" dirty="0" err="1">
                <a:solidFill>
                  <a:schemeClr val="tx2"/>
                </a:solidFill>
                <a:effectLst>
                  <a:outerShdw blurRad="38100" dist="38100" dir="2700000" algn="tl">
                    <a:srgbClr val="000000">
                      <a:alpha val="43137"/>
                    </a:srgbClr>
                  </a:outerShdw>
                </a:effectLst>
                <a:latin typeface="+mj-lt"/>
                <a:ea typeface="+mj-ea"/>
                <a:cs typeface="+mj-cs"/>
              </a:rPr>
              <a:t>Disciplinario</a:t>
            </a:r>
            <a:r>
              <a:rPr lang="en-US" sz="5200" b="1" kern="1200" dirty="0">
                <a:solidFill>
                  <a:schemeClr val="tx2"/>
                </a:solidFill>
                <a:effectLst>
                  <a:outerShdw blurRad="38100" dist="38100" dir="2700000" algn="tl">
                    <a:srgbClr val="000000">
                      <a:alpha val="43137"/>
                    </a:srgbClr>
                  </a:outerShdw>
                </a:effectLst>
                <a:latin typeface="+mj-lt"/>
                <a:ea typeface="+mj-ea"/>
                <a:cs typeface="+mj-cs"/>
              </a:rPr>
              <a:t>?</a:t>
            </a:r>
          </a:p>
        </p:txBody>
      </p:sp>
      <p:sp>
        <p:nvSpPr>
          <p:cNvPr id="3" name="Marcador de fecha 2">
            <a:extLst>
              <a:ext uri="{FF2B5EF4-FFF2-40B4-BE49-F238E27FC236}">
                <a16:creationId xmlns:a16="http://schemas.microsoft.com/office/drawing/2014/main" id="{9AD663C3-9012-4AE5-B610-A3EB68A74912}"/>
              </a:ext>
            </a:extLst>
          </p:cNvPr>
          <p:cNvSpPr>
            <a:spLocks noGrp="1"/>
          </p:cNvSpPr>
          <p:nvPr>
            <p:ph type="dt" sz="half" idx="10"/>
          </p:nvPr>
        </p:nvSpPr>
        <p:spPr>
          <a:xfrm>
            <a:off x="804672" y="6356350"/>
            <a:ext cx="2743200" cy="365125"/>
          </a:xfrm>
        </p:spPr>
        <p:txBody>
          <a:bodyPr vert="horz" lIns="91440" tIns="45720" rIns="91440" bIns="45720" rtlCol="0" anchor="ctr">
            <a:normAutofit/>
          </a:bodyPr>
          <a:lstStyle/>
          <a:p>
            <a:pPr>
              <a:spcAft>
                <a:spcPts val="600"/>
              </a:spcAft>
            </a:pPr>
            <a:fld id="{C15089BA-E437-45E0-A84B-86EF204AD4EF}" type="datetime1">
              <a:rPr lang="en-US" smtClean="0"/>
              <a:pPr>
                <a:spcAft>
                  <a:spcPts val="600"/>
                </a:spcAft>
              </a:pPr>
              <a:t>1/26/2024</a:t>
            </a:fld>
            <a:endParaRPr lang="en-US"/>
          </a:p>
        </p:txBody>
      </p:sp>
    </p:spTree>
    <p:extLst>
      <p:ext uri="{BB962C8B-B14F-4D97-AF65-F5344CB8AC3E}">
        <p14:creationId xmlns:p14="http://schemas.microsoft.com/office/powerpoint/2010/main" val="144518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F7AE03-2F87-3321-1D20-64309D46CD71}"/>
              </a:ext>
            </a:extLst>
          </p:cNvPr>
          <p:cNvSpPr>
            <a:spLocks noGrp="1"/>
          </p:cNvSpPr>
          <p:nvPr>
            <p:ph type="title"/>
          </p:nvPr>
        </p:nvSpPr>
        <p:spPr/>
        <p:txBody>
          <a:bodyPr/>
          <a:lstStyle/>
          <a:p>
            <a:r>
              <a:rPr lang="es-MX" b="1" dirty="0"/>
              <a:t>Fines del derecho disciplinario Ley 1952</a:t>
            </a:r>
            <a:endParaRPr lang="es-CO" b="1" dirty="0"/>
          </a:p>
        </p:txBody>
      </p:sp>
      <p:sp>
        <p:nvSpPr>
          <p:cNvPr id="3" name="Marcador de contenido 2">
            <a:extLst>
              <a:ext uri="{FF2B5EF4-FFF2-40B4-BE49-F238E27FC236}">
                <a16:creationId xmlns:a16="http://schemas.microsoft.com/office/drawing/2014/main" id="{3F0B1387-C3C7-A204-BC90-09ED031766B4}"/>
              </a:ext>
            </a:extLst>
          </p:cNvPr>
          <p:cNvSpPr>
            <a:spLocks noGrp="1"/>
          </p:cNvSpPr>
          <p:nvPr>
            <p:ph idx="1"/>
          </p:nvPr>
        </p:nvSpPr>
        <p:spPr/>
        <p:txBody>
          <a:bodyPr anchor="ctr"/>
          <a:lstStyle/>
          <a:p>
            <a:pPr marL="0" indent="0" algn="just">
              <a:buNone/>
            </a:pPr>
            <a:r>
              <a:rPr lang="es-MX" b="1" dirty="0"/>
              <a:t>ARTÍCULO 5</a:t>
            </a:r>
            <a:r>
              <a:rPr lang="es-MX" dirty="0"/>
              <a:t>. Fines de la sanción disciplinaria. La sanción disciplinaria tiene finalidad preventiva y correctiva, para garantizar la efectividad de los principios y fines previstos en la Constitución, la ley y los tratados internacionales, que se deben observar en el ejercicio de la función pública.</a:t>
            </a:r>
            <a:endParaRPr lang="es-CO" dirty="0"/>
          </a:p>
        </p:txBody>
      </p:sp>
      <p:sp>
        <p:nvSpPr>
          <p:cNvPr id="4" name="Marcador de fecha 3">
            <a:extLst>
              <a:ext uri="{FF2B5EF4-FFF2-40B4-BE49-F238E27FC236}">
                <a16:creationId xmlns:a16="http://schemas.microsoft.com/office/drawing/2014/main" id="{9BA999ED-2DD0-F8F0-1BAA-97250373F3C9}"/>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643319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B519641-8482-42D0-B71D-85B128678D5F}"/>
              </a:ext>
            </a:extLst>
          </p:cNvPr>
          <p:cNvSpPr>
            <a:spLocks noGrp="1"/>
          </p:cNvSpPr>
          <p:nvPr>
            <p:ph type="title"/>
          </p:nvPr>
        </p:nvSpPr>
        <p:spPr/>
        <p:txBody>
          <a:bodyPr/>
          <a:lstStyle/>
          <a:p>
            <a:r>
              <a:rPr lang="es-MX" b="1" dirty="0">
                <a:effectLst>
                  <a:outerShdw blurRad="38100" dist="38100" dir="2700000" algn="tl">
                    <a:srgbClr val="000000">
                      <a:alpha val="43137"/>
                    </a:srgbClr>
                  </a:outerShdw>
                </a:effectLst>
              </a:rPr>
              <a:t>Para la  Corte Constitucional el derecho disciplinario se define:</a:t>
            </a:r>
            <a:endParaRPr lang="es-CO" b="1" dirty="0">
              <a:effectLst>
                <a:outerShdw blurRad="38100" dist="38100" dir="2700000" algn="tl">
                  <a:srgbClr val="000000">
                    <a:alpha val="43137"/>
                  </a:srgbClr>
                </a:outerShdw>
              </a:effectLst>
            </a:endParaRPr>
          </a:p>
        </p:txBody>
      </p:sp>
      <p:sp>
        <p:nvSpPr>
          <p:cNvPr id="5" name="Marcador de contenido 4">
            <a:extLst>
              <a:ext uri="{FF2B5EF4-FFF2-40B4-BE49-F238E27FC236}">
                <a16:creationId xmlns:a16="http://schemas.microsoft.com/office/drawing/2014/main" id="{0C770A0C-71EC-49FF-8CCA-681B0D435D77}"/>
              </a:ext>
            </a:extLst>
          </p:cNvPr>
          <p:cNvSpPr>
            <a:spLocks noGrp="1"/>
          </p:cNvSpPr>
          <p:nvPr>
            <p:ph idx="1"/>
          </p:nvPr>
        </p:nvSpPr>
        <p:spPr/>
        <p:txBody>
          <a:bodyPr>
            <a:normAutofit fontScale="77500" lnSpcReduction="20000"/>
          </a:bodyPr>
          <a:lstStyle/>
          <a:p>
            <a:pPr algn="just"/>
            <a:r>
              <a:rPr lang="es-MX" b="1" i="1" dirty="0"/>
              <a:t>Sentencia C 030 DE 2012, MP </a:t>
            </a:r>
            <a:r>
              <a:rPr lang="es-MX" b="1" i="1" dirty="0" err="1"/>
              <a:t>Luia</a:t>
            </a:r>
            <a:r>
              <a:rPr lang="es-MX" b="1" i="1" dirty="0"/>
              <a:t> –Ernesto Vargas Silva</a:t>
            </a:r>
            <a:r>
              <a:rPr lang="es-MX" i="1" dirty="0"/>
              <a:t> </a:t>
            </a:r>
          </a:p>
          <a:p>
            <a:pPr algn="just"/>
            <a:r>
              <a:rPr lang="es-MX" i="1" dirty="0"/>
              <a:t>“El derecho disciplinario puede concebirse como la forma jurídica de regular el servicio público, entendido éste como la organización política y de servicio, y el comportamiento disciplinario del servidor público, estableciendo los derechos, deberes, obligaciones, mandatos, prohibiciones, inhabilidades e incompatibilidades, así como las sanciones y procedimientos, respecto de quienes ocupan cargos públicos. El derecho disciplinario constituye un derecho-deber que comprende el conjunto de normas, sustanciales y procedimentales, en virtud de las cuales el Estado asegura la obediencia, la disciplina y el comportamiento ético, la moralidad y la eficiencia de los servidores públicos, con miras a asegurar el buen funcionamiento de los diferentes servicios a su cargo. Su finalidad, en consecuencia, es la de salvaguardar la obediencia, la disciplina, la rectitud y  la eficiencia de los servidores públicos, y es precisamente allí, en la realización del citado fin, en donde se encuentra el fundamento para la responsabilidad disciplinaria, la cual supone la inobservancia de los deberes funcionales de los servidores públicos o de los particulares que ejercen funciones públicas, en los términos previstos en la Constitución, las leyes y los reglamentos que resulten aplicables.”</a:t>
            </a:r>
          </a:p>
          <a:p>
            <a:endParaRPr lang="es-MX" i="1" dirty="0"/>
          </a:p>
          <a:p>
            <a:endParaRPr lang="es-MX" i="1" dirty="0"/>
          </a:p>
          <a:p>
            <a:endParaRPr lang="es-MX" dirty="0"/>
          </a:p>
          <a:p>
            <a:endParaRPr lang="es-CO" dirty="0"/>
          </a:p>
        </p:txBody>
      </p:sp>
      <p:sp>
        <p:nvSpPr>
          <p:cNvPr id="3" name="Marcador de fecha 2">
            <a:extLst>
              <a:ext uri="{FF2B5EF4-FFF2-40B4-BE49-F238E27FC236}">
                <a16:creationId xmlns:a16="http://schemas.microsoft.com/office/drawing/2014/main" id="{E0F06A80-A36B-46C6-958E-67DE47FE695B}"/>
              </a:ext>
            </a:extLst>
          </p:cNvPr>
          <p:cNvSpPr>
            <a:spLocks noGrp="1"/>
          </p:cNvSpPr>
          <p:nvPr>
            <p:ph type="dt" sz="half" idx="10"/>
          </p:nvPr>
        </p:nvSpPr>
        <p:spPr/>
        <p:txBody>
          <a:bodyPr/>
          <a:lstStyle/>
          <a:p>
            <a:pPr rtl="0"/>
            <a:fld id="{C15089BA-E437-45E0-A84B-86EF204AD4EF}" type="datetime1">
              <a:rPr lang="es-ES" smtClean="0"/>
              <a:t>26/01/2024</a:t>
            </a:fld>
            <a:endParaRPr lang="en-US"/>
          </a:p>
        </p:txBody>
      </p:sp>
    </p:spTree>
    <p:extLst>
      <p:ext uri="{BB962C8B-B14F-4D97-AF65-F5344CB8AC3E}">
        <p14:creationId xmlns:p14="http://schemas.microsoft.com/office/powerpoint/2010/main" val="662933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0A2230-41DA-4A0D-8717-5063FB5D907F}"/>
              </a:ext>
            </a:extLst>
          </p:cNvPr>
          <p:cNvSpPr>
            <a:spLocks noGrp="1"/>
          </p:cNvSpPr>
          <p:nvPr>
            <p:ph type="title"/>
          </p:nvPr>
        </p:nvSpPr>
        <p:spPr/>
        <p:txBody>
          <a:bodyPr/>
          <a:lstStyle/>
          <a:p>
            <a:pPr algn="ctr"/>
            <a:r>
              <a:rPr lang="es-MX" b="1" dirty="0">
                <a:effectLst>
                  <a:outerShdw blurRad="38100" dist="38100" dir="2700000" algn="tl">
                    <a:srgbClr val="000000">
                      <a:alpha val="43137"/>
                    </a:srgbClr>
                  </a:outerShdw>
                </a:effectLst>
              </a:rPr>
              <a:t>Contexto Histórico del Régimen Disciplinario</a:t>
            </a:r>
            <a:br>
              <a:rPr lang="es-MX" b="1" dirty="0">
                <a:effectLst>
                  <a:outerShdw blurRad="38100" dist="38100" dir="2700000" algn="tl">
                    <a:srgbClr val="000000">
                      <a:alpha val="43137"/>
                    </a:srgbClr>
                  </a:outerShdw>
                </a:effectLst>
              </a:rPr>
            </a:br>
            <a:r>
              <a:rPr lang="es-MX" b="1" dirty="0">
                <a:effectLst>
                  <a:outerShdw blurRad="38100" dist="38100" dir="2700000" algn="tl">
                    <a:srgbClr val="000000">
                      <a:alpha val="43137"/>
                    </a:srgbClr>
                  </a:outerShdw>
                </a:effectLst>
              </a:rPr>
              <a:t>Fuentes Legales </a:t>
            </a:r>
            <a:endParaRPr lang="es-CO" b="1" dirty="0">
              <a:effectLst>
                <a:outerShdw blurRad="38100" dist="38100" dir="2700000" algn="tl">
                  <a:srgbClr val="000000">
                    <a:alpha val="43137"/>
                  </a:srgbClr>
                </a:outerShdw>
              </a:effectLst>
            </a:endParaRPr>
          </a:p>
        </p:txBody>
      </p:sp>
      <p:sp>
        <p:nvSpPr>
          <p:cNvPr id="4" name="Marcador de fecha 3">
            <a:extLst>
              <a:ext uri="{FF2B5EF4-FFF2-40B4-BE49-F238E27FC236}">
                <a16:creationId xmlns:a16="http://schemas.microsoft.com/office/drawing/2014/main" id="{DD869639-9F4A-44FE-89AF-18E1CED1556B}"/>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cxnSp>
        <p:nvCxnSpPr>
          <p:cNvPr id="6" name="Conector recto 5">
            <a:extLst>
              <a:ext uri="{FF2B5EF4-FFF2-40B4-BE49-F238E27FC236}">
                <a16:creationId xmlns:a16="http://schemas.microsoft.com/office/drawing/2014/main" id="{6C091179-EB07-46A8-86BD-0CE43695F7EC}"/>
              </a:ext>
            </a:extLst>
          </p:cNvPr>
          <p:cNvCxnSpPr>
            <a:cxnSpLocks/>
          </p:cNvCxnSpPr>
          <p:nvPr/>
        </p:nvCxnSpPr>
        <p:spPr>
          <a:xfrm>
            <a:off x="1270535" y="3599848"/>
            <a:ext cx="9721516" cy="0"/>
          </a:xfrm>
          <a:prstGeom prst="line">
            <a:avLst/>
          </a:prstGeom>
          <a:ln w="57150"/>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346624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ADD4F1-11AC-43B9-B7D4-1242BD724D17}"/>
              </a:ext>
            </a:extLst>
          </p:cNvPr>
          <p:cNvSpPr>
            <a:spLocks noGrp="1"/>
          </p:cNvSpPr>
          <p:nvPr>
            <p:ph type="title"/>
          </p:nvPr>
        </p:nvSpPr>
        <p:spPr/>
        <p:txBody>
          <a:bodyPr/>
          <a:lstStyle/>
          <a:p>
            <a:r>
              <a:rPr lang="es-MX" dirty="0"/>
              <a:t>Contexto Histórico del Régimen Disciplinario </a:t>
            </a:r>
            <a:endParaRPr lang="es-CO" dirty="0"/>
          </a:p>
        </p:txBody>
      </p:sp>
      <p:graphicFrame>
        <p:nvGraphicFramePr>
          <p:cNvPr id="5" name="Marcador de contenido 4">
            <a:extLst>
              <a:ext uri="{FF2B5EF4-FFF2-40B4-BE49-F238E27FC236}">
                <a16:creationId xmlns:a16="http://schemas.microsoft.com/office/drawing/2014/main" id="{69B813D9-DE43-4AF9-A3EF-3FFD6E51CAC2}"/>
              </a:ext>
            </a:extLst>
          </p:cNvPr>
          <p:cNvGraphicFramePr>
            <a:graphicFrameLocks noGrp="1"/>
          </p:cNvGraphicFramePr>
          <p:nvPr>
            <p:ph idx="1"/>
            <p:extLst>
              <p:ext uri="{D42A27DB-BD31-4B8C-83A1-F6EECF244321}">
                <p14:modId xmlns:p14="http://schemas.microsoft.com/office/powerpoint/2010/main" val="315662487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fecha 3">
            <a:extLst>
              <a:ext uri="{FF2B5EF4-FFF2-40B4-BE49-F238E27FC236}">
                <a16:creationId xmlns:a16="http://schemas.microsoft.com/office/drawing/2014/main" id="{1627699E-57B3-4C98-B0A0-94B13E17465B}"/>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619838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5EE9D6-51D3-45B6-94E6-841C41D55161}"/>
              </a:ext>
            </a:extLst>
          </p:cNvPr>
          <p:cNvSpPr>
            <a:spLocks noGrp="1"/>
          </p:cNvSpPr>
          <p:nvPr>
            <p:ph type="title"/>
          </p:nvPr>
        </p:nvSpPr>
        <p:spPr/>
        <p:txBody>
          <a:bodyPr/>
          <a:lstStyle/>
          <a:p>
            <a:r>
              <a:rPr lang="es-MX" dirty="0"/>
              <a:t>Contexto Histórico del Régimen Disciplinario</a:t>
            </a:r>
            <a:endParaRPr lang="es-CO" dirty="0"/>
          </a:p>
        </p:txBody>
      </p:sp>
      <p:sp>
        <p:nvSpPr>
          <p:cNvPr id="3" name="Marcador de contenido 2">
            <a:extLst>
              <a:ext uri="{FF2B5EF4-FFF2-40B4-BE49-F238E27FC236}">
                <a16:creationId xmlns:a16="http://schemas.microsoft.com/office/drawing/2014/main" id="{96A099AE-15D8-416D-96DA-970CC060E4B4}"/>
              </a:ext>
            </a:extLst>
          </p:cNvPr>
          <p:cNvSpPr>
            <a:spLocks noGrp="1"/>
          </p:cNvSpPr>
          <p:nvPr>
            <p:ph idx="1"/>
          </p:nvPr>
        </p:nvSpPr>
        <p:spPr/>
        <p:txBody>
          <a:bodyPr>
            <a:normAutofit/>
          </a:bodyPr>
          <a:lstStyle/>
          <a:p>
            <a:pPr marL="0" indent="0">
              <a:buNone/>
            </a:pPr>
            <a:r>
              <a:rPr lang="es-MX" b="1" dirty="0"/>
              <a:t>La Constitución política de 1991: </a:t>
            </a:r>
          </a:p>
          <a:p>
            <a:pPr marL="0" indent="0">
              <a:buNone/>
            </a:pPr>
            <a:r>
              <a:rPr lang="es-MX" dirty="0"/>
              <a:t>Desaparece  la justicia formal y da paso a la justicia material</a:t>
            </a:r>
          </a:p>
          <a:p>
            <a:pPr marL="0" indent="0">
              <a:buNone/>
            </a:pPr>
            <a:r>
              <a:rPr lang="es-MX" b="1" dirty="0"/>
              <a:t>El artículo 6</a:t>
            </a:r>
            <a:r>
              <a:rPr lang="es-MX" dirty="0"/>
              <a:t> habla de la responsabilidad de los servidores públicos y estableció 3 causas : </a:t>
            </a:r>
            <a:r>
              <a:rPr lang="es-MX" b="1" dirty="0"/>
              <a:t>acción, omisión y extralimitación de funciones:</a:t>
            </a:r>
            <a:r>
              <a:rPr lang="es-MX" dirty="0"/>
              <a:t> “</a:t>
            </a:r>
            <a:r>
              <a:rPr lang="es-MX" sz="2000" i="1" dirty="0"/>
              <a:t>Los particulares sólo son responsables ante las autoridades por infringir la Constitución y las leyes. Los servidores públicos lo son por la misma causa y por omisión o extralimitación en el ejercicio de sus funciones”</a:t>
            </a:r>
            <a:endParaRPr lang="es-MX" dirty="0"/>
          </a:p>
          <a:p>
            <a:pPr marL="0" indent="0">
              <a:buNone/>
            </a:pPr>
            <a:r>
              <a:rPr lang="es-MX" dirty="0"/>
              <a:t> </a:t>
            </a:r>
            <a:r>
              <a:rPr lang="es-MX" b="0" i="0" dirty="0">
                <a:solidFill>
                  <a:srgbClr val="202124"/>
                </a:solidFill>
                <a:effectLst/>
                <a:latin typeface="Google Sans"/>
              </a:rPr>
              <a:t>ARTICULO 121.Ninguna autoridad del Estado podrá ejercer funciones distintas de las que le atribuyen </a:t>
            </a:r>
            <a:r>
              <a:rPr lang="es-MX" b="0" i="0" dirty="0">
                <a:solidFill>
                  <a:srgbClr val="040C28"/>
                </a:solidFill>
                <a:effectLst/>
                <a:latin typeface="Google Sans"/>
              </a:rPr>
              <a:t>la Constitución y la ley</a:t>
            </a:r>
            <a:endParaRPr lang="es-MX" dirty="0"/>
          </a:p>
          <a:p>
            <a:pPr marL="0" indent="0">
              <a:buNone/>
            </a:pPr>
            <a:endParaRPr lang="es-MX" dirty="0"/>
          </a:p>
          <a:p>
            <a:endParaRPr lang="es-CO" dirty="0"/>
          </a:p>
        </p:txBody>
      </p:sp>
      <p:sp>
        <p:nvSpPr>
          <p:cNvPr id="4" name="Marcador de fecha 3">
            <a:extLst>
              <a:ext uri="{FF2B5EF4-FFF2-40B4-BE49-F238E27FC236}">
                <a16:creationId xmlns:a16="http://schemas.microsoft.com/office/drawing/2014/main" id="{DF1A48B5-BA91-420D-9BD6-1333DBF41862}"/>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093859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F1B003-8C4E-6037-4AC0-FFF28EA737F9}"/>
              </a:ext>
            </a:extLst>
          </p:cNvPr>
          <p:cNvSpPr>
            <a:spLocks noGrp="1"/>
          </p:cNvSpPr>
          <p:nvPr>
            <p:ph type="title"/>
          </p:nvPr>
        </p:nvSpPr>
        <p:spPr/>
        <p:txBody>
          <a:bodyPr/>
          <a:lstStyle/>
          <a:p>
            <a:r>
              <a:rPr lang="es-MX" b="1" dirty="0"/>
              <a:t>El Derecho Disciplinario y la Constitución </a:t>
            </a:r>
            <a:endParaRPr lang="es-CO" b="1" dirty="0"/>
          </a:p>
        </p:txBody>
      </p:sp>
      <p:sp>
        <p:nvSpPr>
          <p:cNvPr id="3" name="Marcador de contenido 2">
            <a:extLst>
              <a:ext uri="{FF2B5EF4-FFF2-40B4-BE49-F238E27FC236}">
                <a16:creationId xmlns:a16="http://schemas.microsoft.com/office/drawing/2014/main" id="{9E6DE59F-9F6C-F703-947F-D77BE615EF0F}"/>
              </a:ext>
            </a:extLst>
          </p:cNvPr>
          <p:cNvSpPr>
            <a:spLocks noGrp="1"/>
          </p:cNvSpPr>
          <p:nvPr>
            <p:ph idx="1"/>
          </p:nvPr>
        </p:nvSpPr>
        <p:spPr/>
        <p:txBody>
          <a:bodyPr>
            <a:normAutofit/>
          </a:bodyPr>
          <a:lstStyle/>
          <a:p>
            <a:pPr marL="0" indent="0">
              <a:buNone/>
            </a:pPr>
            <a:r>
              <a:rPr lang="es-MX" dirty="0"/>
              <a:t>El Título V, Capítulo II de la Constitución, consagra el marco genérico del cual ha de desarrollarse la función pública:</a:t>
            </a:r>
          </a:p>
          <a:p>
            <a:pPr marL="0" indent="0">
              <a:buNone/>
            </a:pPr>
            <a:r>
              <a:rPr lang="es-MX" b="1" dirty="0"/>
              <a:t>Art-122</a:t>
            </a:r>
            <a:r>
              <a:rPr lang="es-MX" dirty="0"/>
              <a:t>. Todo empleo y empleado público debe tener funciones detalladas en la ley o reglamento </a:t>
            </a:r>
          </a:p>
          <a:p>
            <a:pPr marL="0" indent="0">
              <a:buNone/>
            </a:pPr>
            <a:r>
              <a:rPr lang="es-MX" dirty="0"/>
              <a:t> </a:t>
            </a:r>
            <a:r>
              <a:rPr lang="es-MX" b="1" dirty="0"/>
              <a:t>Art- 123 y 124 CP:</a:t>
            </a:r>
            <a:r>
              <a:rPr lang="es-MX" dirty="0"/>
              <a:t> Define que es  servidores públicos y la responsabilidad a que están sujetos</a:t>
            </a:r>
          </a:p>
          <a:p>
            <a:pPr marL="0" indent="0">
              <a:buNone/>
            </a:pPr>
            <a:endParaRPr lang="es-MX" dirty="0"/>
          </a:p>
          <a:p>
            <a:pPr marL="0" indent="0">
              <a:buNone/>
            </a:pPr>
            <a:endParaRPr lang="es-MX" dirty="0"/>
          </a:p>
        </p:txBody>
      </p:sp>
      <p:sp>
        <p:nvSpPr>
          <p:cNvPr id="4" name="Marcador de fecha 3">
            <a:extLst>
              <a:ext uri="{FF2B5EF4-FFF2-40B4-BE49-F238E27FC236}">
                <a16:creationId xmlns:a16="http://schemas.microsoft.com/office/drawing/2014/main" id="{F6525BA8-FA33-5A22-25FB-6330A433E702}"/>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899554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403A0A-65B8-4A57-BBDA-55745194962E}"/>
              </a:ext>
            </a:extLst>
          </p:cNvPr>
          <p:cNvSpPr>
            <a:spLocks noGrp="1"/>
          </p:cNvSpPr>
          <p:nvPr>
            <p:ph type="title"/>
          </p:nvPr>
        </p:nvSpPr>
        <p:spPr/>
        <p:txBody>
          <a:bodyPr/>
          <a:lstStyle/>
          <a:p>
            <a:r>
              <a:rPr lang="es-MX" dirty="0"/>
              <a:t>Antecedentes de la Ley 200 de 1995</a:t>
            </a:r>
            <a:endParaRPr lang="es-CO" dirty="0"/>
          </a:p>
        </p:txBody>
      </p:sp>
      <p:sp>
        <p:nvSpPr>
          <p:cNvPr id="3" name="Marcador de contenido 2">
            <a:extLst>
              <a:ext uri="{FF2B5EF4-FFF2-40B4-BE49-F238E27FC236}">
                <a16:creationId xmlns:a16="http://schemas.microsoft.com/office/drawing/2014/main" id="{2BF7FBCF-F497-4862-9950-807DE73D4FB7}"/>
              </a:ext>
            </a:extLst>
          </p:cNvPr>
          <p:cNvSpPr>
            <a:spLocks noGrp="1"/>
          </p:cNvSpPr>
          <p:nvPr>
            <p:ph idx="1"/>
          </p:nvPr>
        </p:nvSpPr>
        <p:spPr/>
        <p:txBody>
          <a:bodyPr/>
          <a:lstStyle/>
          <a:p>
            <a:pPr marL="0" indent="0">
              <a:buNone/>
            </a:pPr>
            <a:r>
              <a:rPr lang="es-MX" dirty="0"/>
              <a:t>-Primer Código Disciplinario, único en Latinoamérica</a:t>
            </a:r>
          </a:p>
          <a:p>
            <a:pPr marL="0" indent="0">
              <a:buNone/>
            </a:pPr>
            <a:r>
              <a:rPr lang="es-MX" dirty="0"/>
              <a:t>-Compiló un solo régimen de faltas y sanciones para los servidores públicos , exceptuando aquellos que tienen régimen disciplinario especial  </a:t>
            </a:r>
          </a:p>
          <a:p>
            <a:pPr marL="0" indent="0">
              <a:buNone/>
            </a:pPr>
            <a:r>
              <a:rPr lang="es-MX" dirty="0"/>
              <a:t>Fue la primer en materia disciplinaria que se expide con posterioridad a la entrada en vigencia dela  Constitución  de 1991, la cual otorgó amplias facultades en materia disciplinaria a la Procuraduría  General de la Nación como órgano de control y suprema autoridad del Ministerio Publico </a:t>
            </a:r>
          </a:p>
          <a:p>
            <a:endParaRPr lang="es-MX" dirty="0"/>
          </a:p>
          <a:p>
            <a:endParaRPr lang="es-CO" dirty="0"/>
          </a:p>
        </p:txBody>
      </p:sp>
      <p:sp>
        <p:nvSpPr>
          <p:cNvPr id="4" name="Marcador de fecha 3">
            <a:extLst>
              <a:ext uri="{FF2B5EF4-FFF2-40B4-BE49-F238E27FC236}">
                <a16:creationId xmlns:a16="http://schemas.microsoft.com/office/drawing/2014/main" id="{7B01BE1F-23B0-464B-98C5-9DC0485C88F1}"/>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4140444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58AE2A-28D9-4CB0-94BD-BC3C65AC5CB4}"/>
              </a:ext>
            </a:extLst>
          </p:cNvPr>
          <p:cNvSpPr>
            <a:spLocks noGrp="1"/>
          </p:cNvSpPr>
          <p:nvPr>
            <p:ph type="title"/>
          </p:nvPr>
        </p:nvSpPr>
        <p:spPr/>
        <p:txBody>
          <a:bodyPr/>
          <a:lstStyle/>
          <a:p>
            <a:r>
              <a:rPr lang="es-MX" dirty="0"/>
              <a:t>Aportes de la Ley 200 de 1995</a:t>
            </a:r>
            <a:endParaRPr lang="es-CO" dirty="0"/>
          </a:p>
        </p:txBody>
      </p:sp>
      <p:sp>
        <p:nvSpPr>
          <p:cNvPr id="3" name="Marcador de contenido 2">
            <a:extLst>
              <a:ext uri="{FF2B5EF4-FFF2-40B4-BE49-F238E27FC236}">
                <a16:creationId xmlns:a16="http://schemas.microsoft.com/office/drawing/2014/main" id="{531B9EED-A638-4C65-8E07-906AB9F97619}"/>
              </a:ext>
            </a:extLst>
          </p:cNvPr>
          <p:cNvSpPr>
            <a:spLocks noGrp="1"/>
          </p:cNvSpPr>
          <p:nvPr>
            <p:ph idx="1"/>
          </p:nvPr>
        </p:nvSpPr>
        <p:spPr/>
        <p:txBody>
          <a:bodyPr/>
          <a:lstStyle/>
          <a:p>
            <a:r>
              <a:rPr lang="es-MX" dirty="0"/>
              <a:t>Reafirma el poder preferente de la Procuraduría</a:t>
            </a:r>
          </a:p>
          <a:p>
            <a:r>
              <a:rPr lang="es-MX" dirty="0"/>
              <a:t>Establece una serie de faltas y sanciones aplicables a los servidores públicos</a:t>
            </a:r>
          </a:p>
          <a:p>
            <a:r>
              <a:rPr lang="es-MX" dirty="0"/>
              <a:t>Crea un procedimiento  disciplinario</a:t>
            </a:r>
          </a:p>
          <a:p>
            <a:r>
              <a:rPr lang="es-MX" dirty="0"/>
              <a:t> Regula los relacionado con los recursos, las nulidades y otras figuras de carácter procesal</a:t>
            </a:r>
            <a:endParaRPr lang="es-CO" dirty="0"/>
          </a:p>
        </p:txBody>
      </p:sp>
      <p:sp>
        <p:nvSpPr>
          <p:cNvPr id="4" name="Marcador de fecha 3">
            <a:extLst>
              <a:ext uri="{FF2B5EF4-FFF2-40B4-BE49-F238E27FC236}">
                <a16:creationId xmlns:a16="http://schemas.microsoft.com/office/drawing/2014/main" id="{C19B312B-315F-4243-BAA3-4AA067F2E7F1}"/>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55433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72B754-FFB4-4997-9B73-AC24D34AB913}"/>
              </a:ext>
            </a:extLst>
          </p:cNvPr>
          <p:cNvSpPr>
            <a:spLocks noGrp="1"/>
          </p:cNvSpPr>
          <p:nvPr>
            <p:ph type="title"/>
          </p:nvPr>
        </p:nvSpPr>
        <p:spPr/>
        <p:txBody>
          <a:bodyPr/>
          <a:lstStyle/>
          <a:p>
            <a:r>
              <a:rPr lang="es-MX" dirty="0"/>
              <a:t>Ley 734 de 2002</a:t>
            </a:r>
            <a:endParaRPr lang="es-CO" dirty="0"/>
          </a:p>
        </p:txBody>
      </p:sp>
      <p:graphicFrame>
        <p:nvGraphicFramePr>
          <p:cNvPr id="5" name="Marcador de contenido 4">
            <a:extLst>
              <a:ext uri="{FF2B5EF4-FFF2-40B4-BE49-F238E27FC236}">
                <a16:creationId xmlns:a16="http://schemas.microsoft.com/office/drawing/2014/main" id="{1A48B3BE-9DCB-4CBB-8DE5-20909E3B5007}"/>
              </a:ext>
            </a:extLst>
          </p:cNvPr>
          <p:cNvGraphicFramePr>
            <a:graphicFrameLocks noGrp="1"/>
          </p:cNvGraphicFramePr>
          <p:nvPr>
            <p:ph idx="1"/>
            <p:extLst>
              <p:ext uri="{D42A27DB-BD31-4B8C-83A1-F6EECF244321}">
                <p14:modId xmlns:p14="http://schemas.microsoft.com/office/powerpoint/2010/main" val="184275662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fecha 3">
            <a:extLst>
              <a:ext uri="{FF2B5EF4-FFF2-40B4-BE49-F238E27FC236}">
                <a16:creationId xmlns:a16="http://schemas.microsoft.com/office/drawing/2014/main" id="{1F805853-BCAA-44D6-8007-0DABF2279669}"/>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444467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4C4209-0754-4F59-B687-27CE1C5EF7E2}"/>
              </a:ext>
            </a:extLst>
          </p:cNvPr>
          <p:cNvSpPr>
            <a:spLocks noGrp="1"/>
          </p:cNvSpPr>
          <p:nvPr>
            <p:ph type="title"/>
          </p:nvPr>
        </p:nvSpPr>
        <p:spPr/>
        <p:txBody>
          <a:bodyPr/>
          <a:lstStyle/>
          <a:p>
            <a:r>
              <a:rPr lang="es-MX" b="1" dirty="0">
                <a:effectLst>
                  <a:outerShdw blurRad="38100" dist="38100" dir="2700000" algn="tl">
                    <a:srgbClr val="000000">
                      <a:alpha val="43137"/>
                    </a:srgbClr>
                  </a:outerShdw>
                </a:effectLst>
              </a:rPr>
              <a:t>Vigencia Ley 734 de 2002</a:t>
            </a:r>
            <a:endParaRPr lang="es-CO" b="1" dirty="0">
              <a:effectLst>
                <a:outerShdw blurRad="38100" dist="38100" dir="2700000" algn="tl">
                  <a:srgbClr val="000000">
                    <a:alpha val="43137"/>
                  </a:srgbClr>
                </a:outerShdw>
              </a:effectLst>
            </a:endParaRPr>
          </a:p>
        </p:txBody>
      </p:sp>
      <p:graphicFrame>
        <p:nvGraphicFramePr>
          <p:cNvPr id="5" name="Marcador de contenido 4">
            <a:extLst>
              <a:ext uri="{FF2B5EF4-FFF2-40B4-BE49-F238E27FC236}">
                <a16:creationId xmlns:a16="http://schemas.microsoft.com/office/drawing/2014/main" id="{2AAD5E42-CF66-42C0-9BBA-663C6C5DA9A4}"/>
              </a:ext>
            </a:extLst>
          </p:cNvPr>
          <p:cNvGraphicFramePr>
            <a:graphicFrameLocks noGrp="1"/>
          </p:cNvGraphicFramePr>
          <p:nvPr>
            <p:ph idx="1"/>
            <p:extLst>
              <p:ext uri="{D42A27DB-BD31-4B8C-83A1-F6EECF244321}">
                <p14:modId xmlns:p14="http://schemas.microsoft.com/office/powerpoint/2010/main" val="368813615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fecha 3">
            <a:extLst>
              <a:ext uri="{FF2B5EF4-FFF2-40B4-BE49-F238E27FC236}">
                <a16:creationId xmlns:a16="http://schemas.microsoft.com/office/drawing/2014/main" id="{14E15675-8306-4D7D-BFC4-A10D47BDA4AC}"/>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4228307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D66344-4B8C-468B-B9C8-B5AD4D1E657A}"/>
              </a:ext>
            </a:extLst>
          </p:cNvPr>
          <p:cNvSpPr>
            <a:spLocks noGrp="1"/>
          </p:cNvSpPr>
          <p:nvPr>
            <p:ph type="title"/>
          </p:nvPr>
        </p:nvSpPr>
        <p:spPr/>
        <p:txBody>
          <a:bodyPr/>
          <a:lstStyle/>
          <a:p>
            <a:r>
              <a:rPr lang="es-MX" dirty="0"/>
              <a:t>Ley 1474 de  </a:t>
            </a:r>
            <a:endParaRPr lang="es-CO" dirty="0"/>
          </a:p>
        </p:txBody>
      </p:sp>
      <p:graphicFrame>
        <p:nvGraphicFramePr>
          <p:cNvPr id="5" name="Marcador de contenido 4">
            <a:extLst>
              <a:ext uri="{FF2B5EF4-FFF2-40B4-BE49-F238E27FC236}">
                <a16:creationId xmlns:a16="http://schemas.microsoft.com/office/drawing/2014/main" id="{767BACFC-BB73-4155-B455-76E7B448562D}"/>
              </a:ext>
            </a:extLst>
          </p:cNvPr>
          <p:cNvGraphicFramePr>
            <a:graphicFrameLocks noGrp="1"/>
          </p:cNvGraphicFramePr>
          <p:nvPr>
            <p:ph idx="1"/>
            <p:extLst>
              <p:ext uri="{D42A27DB-BD31-4B8C-83A1-F6EECF244321}">
                <p14:modId xmlns:p14="http://schemas.microsoft.com/office/powerpoint/2010/main" val="310428879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fecha 3">
            <a:extLst>
              <a:ext uri="{FF2B5EF4-FFF2-40B4-BE49-F238E27FC236}">
                <a16:creationId xmlns:a16="http://schemas.microsoft.com/office/drawing/2014/main" id="{23B19D6D-E20F-4537-A101-4DAFA3089056}"/>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629584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246EAE-CEE5-4071-A7C6-0648260D4CF3}"/>
              </a:ext>
            </a:extLst>
          </p:cNvPr>
          <p:cNvSpPr>
            <a:spLocks noGrp="1"/>
          </p:cNvSpPr>
          <p:nvPr>
            <p:ph type="title"/>
          </p:nvPr>
        </p:nvSpPr>
        <p:spPr/>
        <p:txBody>
          <a:bodyPr/>
          <a:lstStyle/>
          <a:p>
            <a:r>
              <a:rPr lang="es-MX" dirty="0"/>
              <a:t>Ley 1952 de 2019</a:t>
            </a:r>
            <a:endParaRPr lang="es-CO" dirty="0"/>
          </a:p>
        </p:txBody>
      </p:sp>
      <p:graphicFrame>
        <p:nvGraphicFramePr>
          <p:cNvPr id="7" name="Marcador de contenido 6">
            <a:extLst>
              <a:ext uri="{FF2B5EF4-FFF2-40B4-BE49-F238E27FC236}">
                <a16:creationId xmlns:a16="http://schemas.microsoft.com/office/drawing/2014/main" id="{B4F495FC-16E6-4A4F-9F78-6E32C4A070A1}"/>
              </a:ext>
            </a:extLst>
          </p:cNvPr>
          <p:cNvGraphicFramePr>
            <a:graphicFrameLocks noGrp="1"/>
          </p:cNvGraphicFramePr>
          <p:nvPr>
            <p:ph idx="1"/>
            <p:extLst>
              <p:ext uri="{D42A27DB-BD31-4B8C-83A1-F6EECF244321}">
                <p14:modId xmlns:p14="http://schemas.microsoft.com/office/powerpoint/2010/main" val="89359064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fecha 3">
            <a:extLst>
              <a:ext uri="{FF2B5EF4-FFF2-40B4-BE49-F238E27FC236}">
                <a16:creationId xmlns:a16="http://schemas.microsoft.com/office/drawing/2014/main" id="{A79F1885-40D5-47F0-B353-18E11D11098F}"/>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333592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0203DD-2C5C-44C1-9F95-C539D85A5912}"/>
              </a:ext>
            </a:extLst>
          </p:cNvPr>
          <p:cNvSpPr>
            <a:spLocks noGrp="1"/>
          </p:cNvSpPr>
          <p:nvPr>
            <p:ph type="title"/>
          </p:nvPr>
        </p:nvSpPr>
        <p:spPr/>
        <p:txBody>
          <a:bodyPr/>
          <a:lstStyle/>
          <a:p>
            <a:r>
              <a:rPr lang="es-MX" dirty="0"/>
              <a:t>Novedades </a:t>
            </a:r>
            <a:r>
              <a:rPr lang="es-MX"/>
              <a:t>de la Ley </a:t>
            </a:r>
            <a:r>
              <a:rPr lang="es-MX" dirty="0"/>
              <a:t>1952</a:t>
            </a:r>
            <a:endParaRPr lang="es-CO" dirty="0"/>
          </a:p>
        </p:txBody>
      </p:sp>
      <p:sp>
        <p:nvSpPr>
          <p:cNvPr id="3" name="Marcador de contenido 2">
            <a:extLst>
              <a:ext uri="{FF2B5EF4-FFF2-40B4-BE49-F238E27FC236}">
                <a16:creationId xmlns:a16="http://schemas.microsoft.com/office/drawing/2014/main" id="{09981E56-7CC7-490B-B761-7ADCA79A7C73}"/>
              </a:ext>
            </a:extLst>
          </p:cNvPr>
          <p:cNvSpPr>
            <a:spLocks noGrp="1"/>
          </p:cNvSpPr>
          <p:nvPr>
            <p:ph idx="1"/>
          </p:nvPr>
        </p:nvSpPr>
        <p:spPr/>
        <p:txBody>
          <a:bodyPr>
            <a:normAutofit lnSpcReduction="10000"/>
          </a:bodyPr>
          <a:lstStyle/>
          <a:p>
            <a:r>
              <a:rPr lang="es-MX" dirty="0"/>
              <a:t>Reconocimiento de la dignidad humana como principio rector mas importante de la ley disciplinaria</a:t>
            </a:r>
          </a:p>
          <a:p>
            <a:r>
              <a:rPr lang="es-MX" dirty="0"/>
              <a:t>Regulación del principio de ilicitud sustancial, a partir del concepto de ilicitud y no de antijuricidad, apartándose del derecho penal </a:t>
            </a:r>
          </a:p>
          <a:p>
            <a:r>
              <a:rPr lang="es-MX" dirty="0"/>
              <a:t>Definición de dolo y culpa(gravísima y grave)</a:t>
            </a:r>
          </a:p>
          <a:p>
            <a:r>
              <a:rPr lang="es-MX" dirty="0"/>
              <a:t>Nueva clasificación de sanciones</a:t>
            </a:r>
          </a:p>
          <a:p>
            <a:r>
              <a:rPr lang="es-MX" dirty="0"/>
              <a:t>Criterios de atenuación y de agravación de las sanciones</a:t>
            </a:r>
          </a:p>
          <a:p>
            <a:r>
              <a:rPr lang="es-MX" dirty="0"/>
              <a:t>Concurso de faltas disciplinarias}agrupación de las faltas gravísimas por secciones</a:t>
            </a:r>
          </a:p>
          <a:p>
            <a:r>
              <a:rPr lang="es-MX" dirty="0"/>
              <a:t>Notificaciones </a:t>
            </a:r>
          </a:p>
          <a:p>
            <a:endParaRPr lang="es-CO" dirty="0"/>
          </a:p>
        </p:txBody>
      </p:sp>
      <p:sp>
        <p:nvSpPr>
          <p:cNvPr id="4" name="Marcador de fecha 3">
            <a:extLst>
              <a:ext uri="{FF2B5EF4-FFF2-40B4-BE49-F238E27FC236}">
                <a16:creationId xmlns:a16="http://schemas.microsoft.com/office/drawing/2014/main" id="{2BDD6489-3849-418D-B449-369617BCA38F}"/>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517960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46D83B-90C6-4E25-89DA-CDB1102A42E7}"/>
              </a:ext>
            </a:extLst>
          </p:cNvPr>
          <p:cNvSpPr>
            <a:spLocks noGrp="1"/>
          </p:cNvSpPr>
          <p:nvPr>
            <p:ph type="title"/>
          </p:nvPr>
        </p:nvSpPr>
        <p:spPr/>
        <p:txBody>
          <a:bodyPr/>
          <a:lstStyle/>
          <a:p>
            <a:r>
              <a:rPr lang="es-MX" dirty="0"/>
              <a:t>Novedades de la ley 1952</a:t>
            </a:r>
            <a:endParaRPr lang="es-CO" dirty="0"/>
          </a:p>
        </p:txBody>
      </p:sp>
      <p:sp>
        <p:nvSpPr>
          <p:cNvPr id="3" name="Marcador de contenido 2">
            <a:extLst>
              <a:ext uri="{FF2B5EF4-FFF2-40B4-BE49-F238E27FC236}">
                <a16:creationId xmlns:a16="http://schemas.microsoft.com/office/drawing/2014/main" id="{933C82AC-D5A1-4599-AAFB-651893BCF390}"/>
              </a:ext>
            </a:extLst>
          </p:cNvPr>
          <p:cNvSpPr>
            <a:spLocks noGrp="1"/>
          </p:cNvSpPr>
          <p:nvPr>
            <p:ph idx="1"/>
          </p:nvPr>
        </p:nvSpPr>
        <p:spPr/>
        <p:txBody>
          <a:bodyPr>
            <a:normAutofit fontScale="62500" lnSpcReduction="20000"/>
          </a:bodyPr>
          <a:lstStyle/>
          <a:p>
            <a:r>
              <a:rPr lang="es-MX" dirty="0"/>
              <a:t>Recursos </a:t>
            </a:r>
          </a:p>
          <a:p>
            <a:r>
              <a:rPr lang="es-MX" dirty="0"/>
              <a:t>Revocatoria Directa</a:t>
            </a:r>
          </a:p>
          <a:p>
            <a:r>
              <a:rPr lang="es-MX" dirty="0" err="1"/>
              <a:t>Regimen</a:t>
            </a:r>
            <a:r>
              <a:rPr lang="es-MX" dirty="0"/>
              <a:t> jurídico sobre las pruebas </a:t>
            </a:r>
          </a:p>
          <a:p>
            <a:r>
              <a:rPr lang="es-MX" dirty="0"/>
              <a:t>Nulidades</a:t>
            </a:r>
          </a:p>
          <a:p>
            <a:r>
              <a:rPr lang="es-MX" dirty="0"/>
              <a:t>Nuevos términos sobre la indagación previa</a:t>
            </a:r>
          </a:p>
          <a:p>
            <a:r>
              <a:rPr lang="es-MX" dirty="0"/>
              <a:t>Cierre dela investigación</a:t>
            </a:r>
          </a:p>
          <a:p>
            <a:r>
              <a:rPr lang="es-MX" dirty="0"/>
              <a:t>Traslados para alegatos </a:t>
            </a:r>
            <a:r>
              <a:rPr lang="es-MX" dirty="0" err="1"/>
              <a:t>precalificatorios</a:t>
            </a:r>
            <a:endParaRPr lang="es-MX" dirty="0"/>
          </a:p>
          <a:p>
            <a:r>
              <a:rPr lang="es-MX" dirty="0"/>
              <a:t>Evaluación </a:t>
            </a:r>
          </a:p>
          <a:p>
            <a:r>
              <a:rPr lang="es-MX" dirty="0"/>
              <a:t>Pliego de cargo</a:t>
            </a:r>
          </a:p>
          <a:p>
            <a:r>
              <a:rPr lang="es-MX" dirty="0"/>
              <a:t>Citación a audiencia</a:t>
            </a:r>
          </a:p>
          <a:p>
            <a:r>
              <a:rPr lang="es-MX" dirty="0"/>
              <a:t>Solo oralidad en el juicio disciplinario</a:t>
            </a:r>
          </a:p>
          <a:p>
            <a:r>
              <a:rPr lang="es-MX" dirty="0"/>
              <a:t>Juzgamiento</a:t>
            </a:r>
          </a:p>
          <a:p>
            <a:r>
              <a:rPr lang="es-MX" dirty="0"/>
              <a:t>Ejecución de sanciones y registro de sanciones </a:t>
            </a:r>
            <a:endParaRPr lang="es-CO" dirty="0"/>
          </a:p>
        </p:txBody>
      </p:sp>
      <p:sp>
        <p:nvSpPr>
          <p:cNvPr id="4" name="Marcador de fecha 3">
            <a:extLst>
              <a:ext uri="{FF2B5EF4-FFF2-40B4-BE49-F238E27FC236}">
                <a16:creationId xmlns:a16="http://schemas.microsoft.com/office/drawing/2014/main" id="{DAC0E188-2078-403F-818A-4E4FA47BABB3}"/>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953010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30607A-9B0B-4BB2-A3AA-ECCA7CA18DFD}"/>
              </a:ext>
            </a:extLst>
          </p:cNvPr>
          <p:cNvSpPr>
            <a:spLocks noGrp="1"/>
          </p:cNvSpPr>
          <p:nvPr>
            <p:ph type="title"/>
          </p:nvPr>
        </p:nvSpPr>
        <p:spPr/>
        <p:txBody>
          <a:bodyPr>
            <a:normAutofit fontScale="90000"/>
          </a:bodyPr>
          <a:lstStyle/>
          <a:p>
            <a:r>
              <a:rPr lang="es-MX" dirty="0"/>
              <a:t>Sentencia, y conforme se expone en la justificación del proyecto de Ley 423 de </a:t>
            </a:r>
            <a:r>
              <a:rPr lang="es-MX" dirty="0" err="1"/>
              <a:t>de</a:t>
            </a:r>
            <a:r>
              <a:rPr lang="es-MX" dirty="0"/>
              <a:t> 2021 </a:t>
            </a:r>
            <a:br>
              <a:rPr lang="es-MX" dirty="0"/>
            </a:br>
            <a:endParaRPr lang="es-CO" dirty="0"/>
          </a:p>
        </p:txBody>
      </p:sp>
      <p:sp>
        <p:nvSpPr>
          <p:cNvPr id="3" name="Marcador de contenido 2">
            <a:extLst>
              <a:ext uri="{FF2B5EF4-FFF2-40B4-BE49-F238E27FC236}">
                <a16:creationId xmlns:a16="http://schemas.microsoft.com/office/drawing/2014/main" id="{BFCFB83A-940A-4164-AE52-6B92191238BD}"/>
              </a:ext>
            </a:extLst>
          </p:cNvPr>
          <p:cNvSpPr>
            <a:spLocks noGrp="1"/>
          </p:cNvSpPr>
          <p:nvPr>
            <p:ph idx="1"/>
          </p:nvPr>
        </p:nvSpPr>
        <p:spPr/>
        <p:txBody>
          <a:bodyPr/>
          <a:lstStyle/>
          <a:p>
            <a:r>
              <a:rPr lang="es-MX" dirty="0"/>
              <a:t>La estructura del procedimiento jurídico  colombiano, para </a:t>
            </a:r>
            <a:r>
              <a:rPr lang="es-MX" dirty="0" err="1"/>
              <a:t>elejercicio</a:t>
            </a:r>
            <a:r>
              <a:rPr lang="es-MX" dirty="0"/>
              <a:t> de la potestad disciplinaria no se adecua a los estándares internacionales mínimos que compone el debido proceso</a:t>
            </a:r>
          </a:p>
          <a:p>
            <a:r>
              <a:rPr lang="es-MX" dirty="0"/>
              <a:t>No observaba limites que deben observarse a la hora de </a:t>
            </a:r>
            <a:r>
              <a:rPr lang="es-MX" dirty="0" err="1"/>
              <a:t>de</a:t>
            </a:r>
            <a:r>
              <a:rPr lang="es-MX" dirty="0"/>
              <a:t> </a:t>
            </a:r>
            <a:r>
              <a:rPr lang="es-MX" dirty="0" err="1"/>
              <a:t>restringit</a:t>
            </a:r>
            <a:r>
              <a:rPr lang="es-MX" dirty="0"/>
              <a:t> derechos a funcionarios elegidos democráticamente </a:t>
            </a:r>
            <a:r>
              <a:rPr lang="es-MX" dirty="0" err="1"/>
              <a:t>consagradados</a:t>
            </a:r>
            <a:r>
              <a:rPr lang="es-MX" dirty="0"/>
              <a:t> en la CADH</a:t>
            </a:r>
          </a:p>
          <a:p>
            <a:endParaRPr lang="es-CO" dirty="0"/>
          </a:p>
        </p:txBody>
      </p:sp>
      <p:sp>
        <p:nvSpPr>
          <p:cNvPr id="4" name="Marcador de fecha 3">
            <a:extLst>
              <a:ext uri="{FF2B5EF4-FFF2-40B4-BE49-F238E27FC236}">
                <a16:creationId xmlns:a16="http://schemas.microsoft.com/office/drawing/2014/main" id="{8A01FB91-49C9-4C60-9574-80364397441E}"/>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924643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24389D-F2AC-4AC9-B7A7-639DF2DF33D6}"/>
              </a:ext>
            </a:extLst>
          </p:cNvPr>
          <p:cNvSpPr>
            <a:spLocks noGrp="1"/>
          </p:cNvSpPr>
          <p:nvPr>
            <p:ph type="title"/>
          </p:nvPr>
        </p:nvSpPr>
        <p:spPr/>
        <p:txBody>
          <a:bodyPr/>
          <a:lstStyle/>
          <a:p>
            <a:r>
              <a:rPr lang="es-MX" dirty="0"/>
              <a:t>Ley 2094 de 2021 por medio de la cual se reforma la ley 1952</a:t>
            </a:r>
            <a:endParaRPr lang="es-CO" dirty="0"/>
          </a:p>
        </p:txBody>
      </p:sp>
      <p:sp>
        <p:nvSpPr>
          <p:cNvPr id="3" name="Marcador de contenido 2">
            <a:extLst>
              <a:ext uri="{FF2B5EF4-FFF2-40B4-BE49-F238E27FC236}">
                <a16:creationId xmlns:a16="http://schemas.microsoft.com/office/drawing/2014/main" id="{B3CA27EC-7BF9-449B-89B0-E605A2B69D83}"/>
              </a:ext>
            </a:extLst>
          </p:cNvPr>
          <p:cNvSpPr>
            <a:spLocks noGrp="1"/>
          </p:cNvSpPr>
          <p:nvPr>
            <p:ph idx="1"/>
          </p:nvPr>
        </p:nvSpPr>
        <p:spPr/>
        <p:txBody>
          <a:bodyPr>
            <a:normAutofit fontScale="92500"/>
          </a:bodyPr>
          <a:lstStyle/>
          <a:p>
            <a:r>
              <a:rPr lang="es-MX" dirty="0"/>
              <a:t>Crea funciones jurisdiccionales de la PGN para:</a:t>
            </a:r>
          </a:p>
          <a:p>
            <a:r>
              <a:rPr lang="es-MX" dirty="0"/>
              <a:t>Investigar y sancionar servidores públicos , a los de elección popular imponer sanciones de destitución, suspensión e inhabilidad </a:t>
            </a:r>
          </a:p>
          <a:p>
            <a:r>
              <a:rPr lang="es-MX" dirty="0"/>
              <a:t>Se crea la división de roles:  separación de etapa de instrucción  y juzgamiento; investigación y juicio deben ser realizados por funcionarios diferentes, independientes, imparciales y autónomos</a:t>
            </a:r>
          </a:p>
          <a:p>
            <a:r>
              <a:rPr lang="es-MX" dirty="0"/>
              <a:t>Se crea la doble conformidad y doble instancia  en materia disciplinaria</a:t>
            </a:r>
          </a:p>
          <a:p>
            <a:r>
              <a:rPr lang="es-MX" dirty="0"/>
              <a:t>Creación:  de salas  disciplinarias para servidores públicos del alto gobierno </a:t>
            </a:r>
          </a:p>
          <a:p>
            <a:r>
              <a:rPr lang="es-MX" dirty="0"/>
              <a:t>Salas disciplinarias de juzgamiento para servidores públicos de elección popular</a:t>
            </a:r>
          </a:p>
          <a:p>
            <a:endParaRPr lang="es-MX" dirty="0"/>
          </a:p>
          <a:p>
            <a:endParaRPr lang="es-MX" dirty="0"/>
          </a:p>
          <a:p>
            <a:endParaRPr lang="es-MX" dirty="0"/>
          </a:p>
          <a:p>
            <a:endParaRPr lang="es-MX" dirty="0"/>
          </a:p>
          <a:p>
            <a:endParaRPr lang="es-CO" dirty="0"/>
          </a:p>
        </p:txBody>
      </p:sp>
      <p:sp>
        <p:nvSpPr>
          <p:cNvPr id="4" name="Marcador de fecha 3">
            <a:extLst>
              <a:ext uri="{FF2B5EF4-FFF2-40B4-BE49-F238E27FC236}">
                <a16:creationId xmlns:a16="http://schemas.microsoft.com/office/drawing/2014/main" id="{48DF74E5-5309-4695-BBE9-BE6EAEA1A2D1}"/>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68725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EC1678-7E12-4A82-9BA2-970E51D5F4F8}"/>
              </a:ext>
            </a:extLst>
          </p:cNvPr>
          <p:cNvSpPr>
            <a:spLocks noGrp="1"/>
          </p:cNvSpPr>
          <p:nvPr>
            <p:ph type="title"/>
          </p:nvPr>
        </p:nvSpPr>
        <p:spPr/>
        <p:txBody>
          <a:bodyPr/>
          <a:lstStyle/>
          <a:p>
            <a:r>
              <a:rPr lang="es-MX" dirty="0"/>
              <a:t>Ley 2094 de 2021 por medio de la cual se reforma la ley 1952</a:t>
            </a:r>
            <a:endParaRPr lang="es-CO" dirty="0"/>
          </a:p>
        </p:txBody>
      </p:sp>
      <p:sp>
        <p:nvSpPr>
          <p:cNvPr id="3" name="Marcador de contenido 2">
            <a:extLst>
              <a:ext uri="{FF2B5EF4-FFF2-40B4-BE49-F238E27FC236}">
                <a16:creationId xmlns:a16="http://schemas.microsoft.com/office/drawing/2014/main" id="{1CBC523B-ED4C-406D-A8E9-21949F1DEAC3}"/>
              </a:ext>
            </a:extLst>
          </p:cNvPr>
          <p:cNvSpPr>
            <a:spLocks noGrp="1"/>
          </p:cNvSpPr>
          <p:nvPr>
            <p:ph idx="1"/>
          </p:nvPr>
        </p:nvSpPr>
        <p:spPr/>
        <p:txBody>
          <a:bodyPr>
            <a:normAutofit fontScale="62500" lnSpcReduction="20000"/>
          </a:bodyPr>
          <a:lstStyle/>
          <a:p>
            <a:r>
              <a:rPr lang="es-MX" dirty="0"/>
              <a:t>Se elimina la oralidad pura, deja a discrecionalidad del funcionario de conocimiento la facultad de decidir si se adelanta el proceso verbal o escritural regulando ambos procedimientos</a:t>
            </a:r>
          </a:p>
          <a:p>
            <a:r>
              <a:rPr lang="es-MX" dirty="0"/>
              <a:t>Se crea el recurso extraordinario de revisión ante la Jurisdicción delos Contencioso Administrativo</a:t>
            </a:r>
          </a:p>
          <a:p>
            <a:r>
              <a:rPr lang="es-MX" dirty="0"/>
              <a:t>Se establecen las causales de revisión </a:t>
            </a:r>
            <a:r>
              <a:rPr lang="es-MX" dirty="0" err="1"/>
              <a:t>lod</a:t>
            </a:r>
            <a:r>
              <a:rPr lang="es-MX" dirty="0"/>
              <a:t> requisitos del recurso y el tramite</a:t>
            </a:r>
          </a:p>
          <a:p>
            <a:endParaRPr lang="es-MX" dirty="0"/>
          </a:p>
          <a:p>
            <a:r>
              <a:rPr lang="es-MX" dirty="0"/>
              <a:t>Esta ley lo que hizo fue cumplir con la Sentencia de la Corte Interamericana de Derechos Humanos  en el caso Petro Urrego VS Colombia creando la figura  procesal de la división de roles, en resumen solo es posible probar de los derechos políticos a un elegido por voto </a:t>
            </a:r>
            <a:r>
              <a:rPr lang="es-MX" dirty="0" err="1"/>
              <a:t>popula</a:t>
            </a:r>
            <a:r>
              <a:rPr lang="es-MX" dirty="0"/>
              <a:t> r por parte de un juez en un proceso penal.</a:t>
            </a:r>
          </a:p>
          <a:p>
            <a:r>
              <a:rPr lang="es-MX" dirty="0"/>
              <a:t> las funciones jurisdiccionales otorgadas por lay 2094 de 2021fueorndeclaradas inexequibles por la Corte Constitucional mediante sentencia de Constitucionalidad del 16 de febrero de 2023- </a:t>
            </a:r>
            <a:r>
              <a:rPr lang="es-MX" dirty="0" err="1"/>
              <a:t>Expe</a:t>
            </a:r>
            <a:r>
              <a:rPr lang="es-MX" dirty="0"/>
              <a:t> D-14503 (Potestad Disciplinaria de la PGN)</a:t>
            </a:r>
          </a:p>
          <a:p>
            <a:endParaRPr lang="es-MX" dirty="0"/>
          </a:p>
          <a:p>
            <a:endParaRPr lang="es-MX" dirty="0"/>
          </a:p>
          <a:p>
            <a:endParaRPr lang="es-MX" dirty="0"/>
          </a:p>
          <a:p>
            <a:r>
              <a:rPr lang="es-MX" dirty="0"/>
              <a:t> </a:t>
            </a:r>
            <a:endParaRPr lang="es-CO" dirty="0"/>
          </a:p>
        </p:txBody>
      </p:sp>
      <p:sp>
        <p:nvSpPr>
          <p:cNvPr id="4" name="Marcador de fecha 3">
            <a:extLst>
              <a:ext uri="{FF2B5EF4-FFF2-40B4-BE49-F238E27FC236}">
                <a16:creationId xmlns:a16="http://schemas.microsoft.com/office/drawing/2014/main" id="{BFCBF3F0-7756-44B9-8EC6-FCDFFAA2762B}"/>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374244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8377ED0C-C350-425A-BAF2-4E7D77DEF3F2}"/>
              </a:ext>
            </a:extLst>
          </p:cNvPr>
          <p:cNvSpPr>
            <a:spLocks noGrp="1"/>
          </p:cNvSpPr>
          <p:nvPr>
            <p:ph type="title"/>
          </p:nvPr>
        </p:nvSpPr>
        <p:spPr/>
        <p:txBody>
          <a:bodyPr>
            <a:normAutofit/>
          </a:bodyPr>
          <a:lstStyle/>
          <a:p>
            <a:r>
              <a:rPr lang="es-MX" sz="3200" b="1" dirty="0">
                <a:effectLst>
                  <a:outerShdw blurRad="38100" dist="38100" dir="2700000" algn="tl">
                    <a:srgbClr val="000000">
                      <a:alpha val="43137"/>
                    </a:srgbClr>
                  </a:outerShdw>
                </a:effectLst>
              </a:rPr>
              <a:t>Diferencias entre DOBLECONFORMIDAD  Y DOBLE INSTANCIA </a:t>
            </a:r>
            <a:endParaRPr lang="es-CO" sz="3200" b="1" dirty="0">
              <a:effectLst>
                <a:outerShdw blurRad="38100" dist="38100" dir="2700000" algn="tl">
                  <a:srgbClr val="000000">
                    <a:alpha val="43137"/>
                  </a:srgbClr>
                </a:outerShdw>
              </a:effectLst>
            </a:endParaRPr>
          </a:p>
        </p:txBody>
      </p:sp>
      <p:sp>
        <p:nvSpPr>
          <p:cNvPr id="6" name="Marcador de texto 5">
            <a:extLst>
              <a:ext uri="{FF2B5EF4-FFF2-40B4-BE49-F238E27FC236}">
                <a16:creationId xmlns:a16="http://schemas.microsoft.com/office/drawing/2014/main" id="{4DACAFC1-57E8-4C9E-A127-02AC55C397D1}"/>
              </a:ext>
            </a:extLst>
          </p:cNvPr>
          <p:cNvSpPr>
            <a:spLocks noGrp="1"/>
          </p:cNvSpPr>
          <p:nvPr>
            <p:ph type="body" idx="1"/>
          </p:nvPr>
        </p:nvSpPr>
        <p:spPr/>
        <p:txBody>
          <a:bodyPr/>
          <a:lstStyle/>
          <a:p>
            <a:r>
              <a:rPr lang="es-MX" dirty="0"/>
              <a:t>Doble conformidad </a:t>
            </a:r>
            <a:endParaRPr lang="es-CO" dirty="0"/>
          </a:p>
        </p:txBody>
      </p:sp>
      <p:sp>
        <p:nvSpPr>
          <p:cNvPr id="7" name="Marcador de contenido 6">
            <a:extLst>
              <a:ext uri="{FF2B5EF4-FFF2-40B4-BE49-F238E27FC236}">
                <a16:creationId xmlns:a16="http://schemas.microsoft.com/office/drawing/2014/main" id="{BB6D864C-73CA-44F8-B50E-01909E1FDBAD}"/>
              </a:ext>
            </a:extLst>
          </p:cNvPr>
          <p:cNvSpPr>
            <a:spLocks noGrp="1"/>
          </p:cNvSpPr>
          <p:nvPr>
            <p:ph sz="half" idx="2"/>
          </p:nvPr>
        </p:nvSpPr>
        <p:spPr/>
        <p:txBody>
          <a:bodyPr>
            <a:normAutofit fontScale="77500" lnSpcReduction="20000"/>
          </a:bodyPr>
          <a:lstStyle/>
          <a:p>
            <a:r>
              <a:rPr lang="es-MX" dirty="0"/>
              <a:t>Art. 29 de la CP: Es el derecho que tiene el sindicado de impugnar la sentencia condenatoria </a:t>
            </a:r>
          </a:p>
          <a:p>
            <a:r>
              <a:rPr lang="es-MX" dirty="0"/>
              <a:t>Garantizar la defensa integra delas personas que han sido objeto de condena </a:t>
            </a:r>
          </a:p>
          <a:p>
            <a:r>
              <a:rPr lang="es-MX" dirty="0"/>
              <a:t>Afecta directamente a las personas</a:t>
            </a:r>
          </a:p>
          <a:p>
            <a:r>
              <a:rPr lang="es-CO" dirty="0"/>
              <a:t>Acude solo el sujeto condenado</a:t>
            </a:r>
          </a:p>
          <a:p>
            <a:r>
              <a:rPr lang="es-CO" dirty="0"/>
              <a:t>Antes solo aplicaba a jurisdicción penal</a:t>
            </a:r>
          </a:p>
          <a:p>
            <a:r>
              <a:rPr lang="es-CO" dirty="0"/>
              <a:t>Mecanismo procesal: Incertidumbre en el mecanismo para </a:t>
            </a:r>
            <a:r>
              <a:rPr lang="es-CO" dirty="0" err="1"/>
              <a:t>hacerloefectivo</a:t>
            </a:r>
            <a:r>
              <a:rPr lang="es-CO" dirty="0"/>
              <a:t>  efectivo </a:t>
            </a:r>
          </a:p>
        </p:txBody>
      </p:sp>
      <p:sp>
        <p:nvSpPr>
          <p:cNvPr id="8" name="Marcador de texto 7">
            <a:extLst>
              <a:ext uri="{FF2B5EF4-FFF2-40B4-BE49-F238E27FC236}">
                <a16:creationId xmlns:a16="http://schemas.microsoft.com/office/drawing/2014/main" id="{397042B4-1EE4-4C2B-9B19-3A20A74F65A8}"/>
              </a:ext>
            </a:extLst>
          </p:cNvPr>
          <p:cNvSpPr>
            <a:spLocks noGrp="1"/>
          </p:cNvSpPr>
          <p:nvPr>
            <p:ph type="body" sz="quarter" idx="3"/>
          </p:nvPr>
        </p:nvSpPr>
        <p:spPr/>
        <p:txBody>
          <a:bodyPr/>
          <a:lstStyle/>
          <a:p>
            <a:r>
              <a:rPr lang="es-MX" dirty="0"/>
              <a:t>Doble instancia </a:t>
            </a:r>
            <a:endParaRPr lang="es-CO" dirty="0"/>
          </a:p>
        </p:txBody>
      </p:sp>
      <p:sp>
        <p:nvSpPr>
          <p:cNvPr id="9" name="Marcador de contenido 8">
            <a:extLst>
              <a:ext uri="{FF2B5EF4-FFF2-40B4-BE49-F238E27FC236}">
                <a16:creationId xmlns:a16="http://schemas.microsoft.com/office/drawing/2014/main" id="{C575F450-2FE0-4302-A1D7-4721DC23C39A}"/>
              </a:ext>
            </a:extLst>
          </p:cNvPr>
          <p:cNvSpPr>
            <a:spLocks noGrp="1"/>
          </p:cNvSpPr>
          <p:nvPr>
            <p:ph sz="quarter" idx="4"/>
          </p:nvPr>
        </p:nvSpPr>
        <p:spPr/>
        <p:txBody>
          <a:bodyPr>
            <a:normAutofit fontScale="77500" lnSpcReduction="20000"/>
          </a:bodyPr>
          <a:lstStyle/>
          <a:p>
            <a:r>
              <a:rPr lang="es-MX" dirty="0"/>
              <a:t>Se fundamenta en el art 31 dela CP, establece la posibilidad de impugnar fallos judiciales, sean objeto de apelación o consulta según el caso, salvo que la ley regule lo contrario</a:t>
            </a:r>
          </a:p>
          <a:p>
            <a:r>
              <a:rPr lang="es-MX" dirty="0"/>
              <a:t>No ve directamente la condena si no los errores que pudieran producirse   </a:t>
            </a:r>
          </a:p>
          <a:p>
            <a:r>
              <a:rPr lang="es-MX" dirty="0"/>
              <a:t>Cualquiera que haga parte del proceso  </a:t>
            </a:r>
          </a:p>
          <a:p>
            <a:r>
              <a:rPr lang="es-MX" dirty="0"/>
              <a:t>Aplicable a cualquier tipo de jurisdicción</a:t>
            </a:r>
          </a:p>
          <a:p>
            <a:r>
              <a:rPr lang="es-MX" dirty="0"/>
              <a:t>Mecanismo procesal: apelación </a:t>
            </a:r>
            <a:endParaRPr lang="es-CO" dirty="0"/>
          </a:p>
        </p:txBody>
      </p:sp>
      <p:sp>
        <p:nvSpPr>
          <p:cNvPr id="4" name="Marcador de fecha 3">
            <a:extLst>
              <a:ext uri="{FF2B5EF4-FFF2-40B4-BE49-F238E27FC236}">
                <a16:creationId xmlns:a16="http://schemas.microsoft.com/office/drawing/2014/main" id="{57B15EB3-9EBC-47FE-8D64-0AFEE8B13572}"/>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292822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a:extLst>
              <a:ext uri="{FF2B5EF4-FFF2-40B4-BE49-F238E27FC236}">
                <a16:creationId xmlns:a16="http://schemas.microsoft.com/office/drawing/2014/main" id="{4852D3DF-1F30-4864-921F-2865DC5A8BFB}"/>
              </a:ext>
            </a:extLst>
          </p:cNvPr>
          <p:cNvGraphicFramePr/>
          <p:nvPr>
            <p:extLst>
              <p:ext uri="{D42A27DB-BD31-4B8C-83A1-F6EECF244321}">
                <p14:modId xmlns:p14="http://schemas.microsoft.com/office/powerpoint/2010/main" val="3366735146"/>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Marcador de contenido 5">
            <a:extLst>
              <a:ext uri="{FF2B5EF4-FFF2-40B4-BE49-F238E27FC236}">
                <a16:creationId xmlns:a16="http://schemas.microsoft.com/office/drawing/2014/main" id="{E764BCFB-8AB0-4E9D-BD43-956908A6D9D2}"/>
              </a:ext>
            </a:extLst>
          </p:cNvPr>
          <p:cNvGraphicFramePr>
            <a:graphicFrameLocks noGrp="1"/>
          </p:cNvGraphicFramePr>
          <p:nvPr>
            <p:ph idx="1"/>
            <p:extLst>
              <p:ext uri="{D42A27DB-BD31-4B8C-83A1-F6EECF244321}">
                <p14:modId xmlns:p14="http://schemas.microsoft.com/office/powerpoint/2010/main" val="298461725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Marcador de fecha 3">
            <a:extLst>
              <a:ext uri="{FF2B5EF4-FFF2-40B4-BE49-F238E27FC236}">
                <a16:creationId xmlns:a16="http://schemas.microsoft.com/office/drawing/2014/main" id="{3AE6ABE4-6436-4339-95FC-959F11FC82A1}"/>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701021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419F884B-579B-4CC7-86DC-69DF2D8262B9}"/>
              </a:ext>
            </a:extLst>
          </p:cNvPr>
          <p:cNvSpPr>
            <a:spLocks noGrp="1"/>
          </p:cNvSpPr>
          <p:nvPr>
            <p:ph type="title"/>
          </p:nvPr>
        </p:nvSpPr>
        <p:spPr/>
        <p:txBody>
          <a:bodyPr>
            <a:normAutofit fontScale="90000"/>
          </a:bodyPr>
          <a:lstStyle/>
          <a:p>
            <a:r>
              <a:rPr lang="es-MX" sz="4900" dirty="0"/>
              <a:t>Características y Estructura del Estado colombiano, de acuerdo a la Constitución</a:t>
            </a:r>
            <a:br>
              <a:rPr lang="es-MX" sz="4900" dirty="0"/>
            </a:br>
            <a:br>
              <a:rPr lang="es-MX" dirty="0"/>
            </a:br>
            <a:endParaRPr lang="es-CO" dirty="0"/>
          </a:p>
        </p:txBody>
      </p:sp>
      <p:sp>
        <p:nvSpPr>
          <p:cNvPr id="6" name="Marcador de texto 5">
            <a:extLst>
              <a:ext uri="{FF2B5EF4-FFF2-40B4-BE49-F238E27FC236}">
                <a16:creationId xmlns:a16="http://schemas.microsoft.com/office/drawing/2014/main" id="{F97E41F1-F787-42C2-8647-BEA0BF35C909}"/>
              </a:ext>
            </a:extLst>
          </p:cNvPr>
          <p:cNvSpPr>
            <a:spLocks noGrp="1"/>
          </p:cNvSpPr>
          <p:nvPr>
            <p:ph type="body" idx="1"/>
          </p:nvPr>
        </p:nvSpPr>
        <p:spPr/>
        <p:txBody>
          <a:bodyPr/>
          <a:lstStyle/>
          <a:p>
            <a:r>
              <a:rPr lang="es-MX" dirty="0"/>
              <a:t>Características del Estado colombiano en Materia Disciplinaria</a:t>
            </a:r>
            <a:endParaRPr lang="es-CO" dirty="0"/>
          </a:p>
        </p:txBody>
      </p:sp>
      <p:sp>
        <p:nvSpPr>
          <p:cNvPr id="4" name="Marcador de fecha 3">
            <a:extLst>
              <a:ext uri="{FF2B5EF4-FFF2-40B4-BE49-F238E27FC236}">
                <a16:creationId xmlns:a16="http://schemas.microsoft.com/office/drawing/2014/main" id="{F83FD5CA-BDF1-463A-BBF1-0BFF1006CF19}"/>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640030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90594FE-7D56-4AC2-95A8-053974CAB6E8}"/>
              </a:ext>
            </a:extLst>
          </p:cNvPr>
          <p:cNvSpPr>
            <a:spLocks noGrp="1"/>
          </p:cNvSpPr>
          <p:nvPr>
            <p:ph type="title"/>
          </p:nvPr>
        </p:nvSpPr>
        <p:spPr/>
        <p:txBody>
          <a:bodyPr/>
          <a:lstStyle/>
          <a:p>
            <a:r>
              <a:rPr lang="es-MX" dirty="0"/>
              <a:t>Art. 1 de la Constitución Política </a:t>
            </a:r>
            <a:endParaRPr lang="es-CO" dirty="0"/>
          </a:p>
        </p:txBody>
      </p:sp>
      <p:sp>
        <p:nvSpPr>
          <p:cNvPr id="6" name="Marcador de contenido 5">
            <a:extLst>
              <a:ext uri="{FF2B5EF4-FFF2-40B4-BE49-F238E27FC236}">
                <a16:creationId xmlns:a16="http://schemas.microsoft.com/office/drawing/2014/main" id="{BBFDB2C7-3027-459C-958A-D048133D940D}"/>
              </a:ext>
            </a:extLst>
          </p:cNvPr>
          <p:cNvSpPr>
            <a:spLocks noGrp="1"/>
          </p:cNvSpPr>
          <p:nvPr>
            <p:ph idx="1"/>
          </p:nvPr>
        </p:nvSpPr>
        <p:spPr/>
        <p:txBody>
          <a:bodyPr anchor="ctr"/>
          <a:lstStyle/>
          <a:p>
            <a:r>
              <a:rPr lang="es-MX" i="1" dirty="0"/>
              <a:t>Colombia es un Estado social de derecho organizado en forma de República unitaria, descentralizada, con autonomía de sus entidades territoriales, democrática, participativa y pluralista, fundada en el respeto de la dignidad humana, en el trabajo y la solidaridad de las personas que la integran y en la prevalencia del interés general</a:t>
            </a:r>
            <a:endParaRPr lang="es-CO" i="1" dirty="0"/>
          </a:p>
        </p:txBody>
      </p:sp>
      <p:sp>
        <p:nvSpPr>
          <p:cNvPr id="4" name="Marcador de fecha 3">
            <a:extLst>
              <a:ext uri="{FF2B5EF4-FFF2-40B4-BE49-F238E27FC236}">
                <a16:creationId xmlns:a16="http://schemas.microsoft.com/office/drawing/2014/main" id="{F564FE9C-A62C-42AF-8A0A-318DB24C8EC4}"/>
              </a:ext>
            </a:extLst>
          </p:cNvPr>
          <p:cNvSpPr>
            <a:spLocks noGrp="1"/>
          </p:cNvSpPr>
          <p:nvPr>
            <p:ph type="dt" sz="half" idx="10"/>
          </p:nvPr>
        </p:nvSpPr>
        <p:spPr/>
        <p:txBody>
          <a:bodyPr/>
          <a:lstStyle/>
          <a:p>
            <a:pPr rtl="0"/>
            <a:fld id="{FAC0F8D7-0A2B-4471-A8AD-A9354B9C481D}" type="datetime1">
              <a:rPr lang="es-ES" smtClean="0"/>
              <a:t>26/01/2024</a:t>
            </a:fld>
            <a:endParaRPr lang="en-US" dirty="0"/>
          </a:p>
        </p:txBody>
      </p:sp>
    </p:spTree>
    <p:extLst>
      <p:ext uri="{BB962C8B-B14F-4D97-AF65-F5344CB8AC3E}">
        <p14:creationId xmlns:p14="http://schemas.microsoft.com/office/powerpoint/2010/main" val="3809346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754C83-8B47-4769-BAD9-FE48147EB29F}"/>
              </a:ext>
            </a:extLst>
          </p:cNvPr>
          <p:cNvSpPr>
            <a:spLocks noGrp="1"/>
          </p:cNvSpPr>
          <p:nvPr>
            <p:ph type="title"/>
          </p:nvPr>
        </p:nvSpPr>
        <p:spPr/>
        <p:txBody>
          <a:bodyPr/>
          <a:lstStyle/>
          <a:p>
            <a:r>
              <a:rPr lang="es-MX" dirty="0"/>
              <a:t>Estado Social de Derecho </a:t>
            </a:r>
            <a:endParaRPr lang="es-CO" dirty="0"/>
          </a:p>
        </p:txBody>
      </p:sp>
      <p:sp>
        <p:nvSpPr>
          <p:cNvPr id="3" name="Marcador de contenido 2">
            <a:extLst>
              <a:ext uri="{FF2B5EF4-FFF2-40B4-BE49-F238E27FC236}">
                <a16:creationId xmlns:a16="http://schemas.microsoft.com/office/drawing/2014/main" id="{9435DCAE-7C2F-48D6-981B-ADC90D371ACF}"/>
              </a:ext>
            </a:extLst>
          </p:cNvPr>
          <p:cNvSpPr>
            <a:spLocks noGrp="1"/>
          </p:cNvSpPr>
          <p:nvPr>
            <p:ph idx="1"/>
          </p:nvPr>
        </p:nvSpPr>
        <p:spPr/>
        <p:txBody>
          <a:bodyPr>
            <a:normAutofit fontScale="85000" lnSpcReduction="20000"/>
          </a:bodyPr>
          <a:lstStyle/>
          <a:p>
            <a:r>
              <a:rPr lang="es-MX" dirty="0"/>
              <a:t>Organización política sustentada en la sociedad y el ordenamiento jurídico</a:t>
            </a:r>
          </a:p>
          <a:p>
            <a:r>
              <a:rPr lang="es-MX" dirty="0"/>
              <a:t>Principio de legalidad </a:t>
            </a:r>
          </a:p>
          <a:p>
            <a:r>
              <a:rPr lang="es-MX" dirty="0"/>
              <a:t>Bienestar general</a:t>
            </a:r>
          </a:p>
          <a:p>
            <a:r>
              <a:rPr lang="es-MX" dirty="0"/>
              <a:t>Adoptar medidas tendientes a favorecer a lo mas necesitados </a:t>
            </a:r>
          </a:p>
          <a:p>
            <a:r>
              <a:rPr lang="es-MX" b="1" dirty="0">
                <a:effectLst>
                  <a:outerShdw blurRad="38100" dist="38100" dir="2700000" algn="tl">
                    <a:srgbClr val="000000">
                      <a:alpha val="43137"/>
                    </a:srgbClr>
                  </a:outerShdw>
                </a:effectLst>
              </a:rPr>
              <a:t>Republica Unitaria:</a:t>
            </a:r>
            <a:r>
              <a:rPr lang="es-MX" dirty="0"/>
              <a:t> Unidad de poder dividido en ramas</a:t>
            </a:r>
          </a:p>
          <a:p>
            <a:r>
              <a:rPr lang="es-MX" dirty="0"/>
              <a:t>Presidente de la República:  ejerce funciones de jefe de Estado, Jefe de Gobierno, suprema autoridad </a:t>
            </a:r>
            <a:r>
              <a:rPr lang="es-MX" dirty="0" err="1"/>
              <a:t>adva</a:t>
            </a:r>
            <a:r>
              <a:rPr lang="es-MX" dirty="0"/>
              <a:t>, y máximo comandante de las fuerzas armadas </a:t>
            </a:r>
          </a:p>
          <a:p>
            <a:r>
              <a:rPr lang="es-MX" dirty="0"/>
              <a:t>1 solo órgano legislativo</a:t>
            </a:r>
          </a:p>
          <a:p>
            <a:r>
              <a:rPr lang="es-MX" dirty="0"/>
              <a:t>1 sola organización judicial</a:t>
            </a:r>
          </a:p>
          <a:p>
            <a:r>
              <a:rPr lang="es-MX" dirty="0"/>
              <a:t>1 sola constitución y sola fuerzas armadas</a:t>
            </a:r>
          </a:p>
          <a:p>
            <a:r>
              <a:rPr lang="es-MX" dirty="0"/>
              <a:t>1 sola policía nacional</a:t>
            </a:r>
            <a:endParaRPr lang="es-CO" dirty="0"/>
          </a:p>
        </p:txBody>
      </p:sp>
      <p:sp>
        <p:nvSpPr>
          <p:cNvPr id="4" name="Marcador de fecha 3">
            <a:extLst>
              <a:ext uri="{FF2B5EF4-FFF2-40B4-BE49-F238E27FC236}">
                <a16:creationId xmlns:a16="http://schemas.microsoft.com/office/drawing/2014/main" id="{759FE83F-7689-493F-B39A-CE4EE04E3267}"/>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19571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58E4B5-B40F-4C53-8FDF-622F25A30723}"/>
              </a:ext>
            </a:extLst>
          </p:cNvPr>
          <p:cNvSpPr>
            <a:spLocks noGrp="1"/>
          </p:cNvSpPr>
          <p:nvPr>
            <p:ph type="title"/>
          </p:nvPr>
        </p:nvSpPr>
        <p:spPr/>
        <p:txBody>
          <a:bodyPr/>
          <a:lstStyle/>
          <a:p>
            <a:r>
              <a:rPr lang="es-MX" dirty="0"/>
              <a:t>Descentralización </a:t>
            </a:r>
            <a:endParaRPr lang="es-CO" dirty="0"/>
          </a:p>
        </p:txBody>
      </p:sp>
      <p:sp>
        <p:nvSpPr>
          <p:cNvPr id="3" name="Marcador de contenido 2">
            <a:extLst>
              <a:ext uri="{FF2B5EF4-FFF2-40B4-BE49-F238E27FC236}">
                <a16:creationId xmlns:a16="http://schemas.microsoft.com/office/drawing/2014/main" id="{70C6004F-DCD7-4338-9D59-8134A34A3121}"/>
              </a:ext>
            </a:extLst>
          </p:cNvPr>
          <p:cNvSpPr>
            <a:spLocks noGrp="1"/>
          </p:cNvSpPr>
          <p:nvPr>
            <p:ph idx="1"/>
          </p:nvPr>
        </p:nvSpPr>
        <p:spPr/>
        <p:txBody>
          <a:bodyPr>
            <a:normAutofit lnSpcReduction="10000"/>
          </a:bodyPr>
          <a:lstStyle/>
          <a:p>
            <a:r>
              <a:rPr lang="es-MX" dirty="0"/>
              <a:t>Otorga funciones por parte de un sector central a otros sectores para que ejerzan funciones a nombre del Estado:</a:t>
            </a:r>
          </a:p>
          <a:p>
            <a:r>
              <a:rPr lang="es-MX" dirty="0"/>
              <a:t>Descentralización territorial</a:t>
            </a:r>
          </a:p>
          <a:p>
            <a:r>
              <a:rPr lang="es-MX" dirty="0"/>
              <a:t>Descentralización  por servicios</a:t>
            </a:r>
          </a:p>
          <a:p>
            <a:r>
              <a:rPr lang="es-MX" dirty="0"/>
              <a:t>Descentralización por colaboración </a:t>
            </a:r>
          </a:p>
          <a:p>
            <a:endParaRPr lang="es-MX" dirty="0"/>
          </a:p>
          <a:p>
            <a:r>
              <a:rPr lang="es-MX" dirty="0"/>
              <a:t>Sobre la autonomía territoriales el art 287 de la CP consagra: gobernarse por sus propias autoridades, ejercer las competencias que le corresponden, administrar los recursos , establecer tributos necesarios para el cumplimientos de sus funciones </a:t>
            </a:r>
            <a:endParaRPr lang="es-CO" dirty="0"/>
          </a:p>
        </p:txBody>
      </p:sp>
      <p:sp>
        <p:nvSpPr>
          <p:cNvPr id="4" name="Marcador de fecha 3">
            <a:extLst>
              <a:ext uri="{FF2B5EF4-FFF2-40B4-BE49-F238E27FC236}">
                <a16:creationId xmlns:a16="http://schemas.microsoft.com/office/drawing/2014/main" id="{DCC13EAE-F0AD-4CD1-BBF8-1B774CFD1492}"/>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51126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287D8D-B67D-43DB-B8C9-76F34000D6EC}"/>
              </a:ext>
            </a:extLst>
          </p:cNvPr>
          <p:cNvSpPr>
            <a:spLocks noGrp="1"/>
          </p:cNvSpPr>
          <p:nvPr>
            <p:ph type="title"/>
          </p:nvPr>
        </p:nvSpPr>
        <p:spPr/>
        <p:txBody>
          <a:bodyPr/>
          <a:lstStyle/>
          <a:p>
            <a:r>
              <a:rPr lang="es-MX" dirty="0"/>
              <a:t>Estructura Del Estado Colombiano </a:t>
            </a:r>
            <a:endParaRPr lang="es-CO" dirty="0"/>
          </a:p>
        </p:txBody>
      </p:sp>
      <p:sp>
        <p:nvSpPr>
          <p:cNvPr id="3" name="Marcador de contenido 2">
            <a:extLst>
              <a:ext uri="{FF2B5EF4-FFF2-40B4-BE49-F238E27FC236}">
                <a16:creationId xmlns:a16="http://schemas.microsoft.com/office/drawing/2014/main" id="{E757936A-96CD-42AE-AD01-4EC6B5D8871B}"/>
              </a:ext>
            </a:extLst>
          </p:cNvPr>
          <p:cNvSpPr>
            <a:spLocks noGrp="1"/>
          </p:cNvSpPr>
          <p:nvPr>
            <p:ph idx="1"/>
          </p:nvPr>
        </p:nvSpPr>
        <p:spPr/>
        <p:txBody>
          <a:bodyPr/>
          <a:lstStyle/>
          <a:p>
            <a:r>
              <a:rPr lang="es-MX" b="1" dirty="0"/>
              <a:t>Ramas del poder Público</a:t>
            </a:r>
            <a:r>
              <a:rPr lang="es-MX" dirty="0"/>
              <a:t>:  Legislativa, ejecutiva y judicial</a:t>
            </a:r>
          </a:p>
          <a:p>
            <a:endParaRPr lang="es-MX" dirty="0"/>
          </a:p>
          <a:p>
            <a:r>
              <a:rPr lang="es-MX" b="1" dirty="0"/>
              <a:t>Órganos de Control: </a:t>
            </a:r>
            <a:r>
              <a:rPr lang="es-MX" dirty="0"/>
              <a:t>Ministerio Público y la Contraloría </a:t>
            </a:r>
            <a:r>
              <a:rPr lang="es-MX" dirty="0" err="1"/>
              <a:t>Gral</a:t>
            </a:r>
            <a:r>
              <a:rPr lang="es-MX" dirty="0"/>
              <a:t> de la República </a:t>
            </a:r>
          </a:p>
          <a:p>
            <a:r>
              <a:rPr lang="es-MX" b="1" dirty="0"/>
              <a:t>Entes autónomos e Independientes: </a:t>
            </a:r>
            <a:r>
              <a:rPr lang="es-MX" dirty="0"/>
              <a:t>Consejo Nacional Electoral, La Registraduría, comisión nacional del Servicio Civil, Banco de la República , las Corporaciones Autónomas Regionales, Los </a:t>
            </a:r>
            <a:r>
              <a:rPr lang="es-MX"/>
              <a:t>entes territoriales  </a:t>
            </a:r>
            <a:endParaRPr lang="es-MX" dirty="0"/>
          </a:p>
          <a:p>
            <a:endParaRPr lang="es-CO" dirty="0"/>
          </a:p>
        </p:txBody>
      </p:sp>
      <p:sp>
        <p:nvSpPr>
          <p:cNvPr id="4" name="Marcador de fecha 3">
            <a:extLst>
              <a:ext uri="{FF2B5EF4-FFF2-40B4-BE49-F238E27FC236}">
                <a16:creationId xmlns:a16="http://schemas.microsoft.com/office/drawing/2014/main" id="{287E776E-E0A3-4C7B-8E1A-6D14396703CB}"/>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603650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AEA22B-053F-40BD-800B-148391BE8EE0}"/>
              </a:ext>
            </a:extLst>
          </p:cNvPr>
          <p:cNvSpPr>
            <a:spLocks noGrp="1"/>
          </p:cNvSpPr>
          <p:nvPr>
            <p:ph type="title"/>
          </p:nvPr>
        </p:nvSpPr>
        <p:spPr/>
        <p:txBody>
          <a:bodyPr/>
          <a:lstStyle/>
          <a:p>
            <a:r>
              <a:rPr lang="es-MX" dirty="0"/>
              <a:t>ORGANISMOS DE CONTROL</a:t>
            </a:r>
            <a:endParaRPr lang="es-CO" dirty="0"/>
          </a:p>
        </p:txBody>
      </p:sp>
      <p:sp>
        <p:nvSpPr>
          <p:cNvPr id="3" name="Marcador de contenido 2">
            <a:extLst>
              <a:ext uri="{FF2B5EF4-FFF2-40B4-BE49-F238E27FC236}">
                <a16:creationId xmlns:a16="http://schemas.microsoft.com/office/drawing/2014/main" id="{CD6F81AD-FDFB-4F96-9E30-718081D8434B}"/>
              </a:ext>
            </a:extLst>
          </p:cNvPr>
          <p:cNvSpPr>
            <a:spLocks noGrp="1"/>
          </p:cNvSpPr>
          <p:nvPr>
            <p:ph idx="1"/>
          </p:nvPr>
        </p:nvSpPr>
        <p:spPr/>
        <p:txBody>
          <a:bodyPr/>
          <a:lstStyle/>
          <a:p>
            <a:r>
              <a:rPr lang="es-MX" dirty="0"/>
              <a:t>CONTRALORIA GENERAL DE LA </a:t>
            </a:r>
            <a:r>
              <a:rPr lang="es-MX" dirty="0" err="1"/>
              <a:t>REPUBLICA:La</a:t>
            </a:r>
            <a:r>
              <a:rPr lang="es-MX" dirty="0"/>
              <a:t> Contraloría General de la República (CGR) es el máximo órgano de control fiscal del Estado. Como tal, tiene la misión de procurar el buen uso de los recursos y bienes públicos y contribuir a la modernización del Estado, mediante acciones de mejoramiento continuo en las distintas entidades públicas.</a:t>
            </a:r>
          </a:p>
          <a:p>
            <a:pPr marL="0" indent="0">
              <a:buNone/>
            </a:pPr>
            <a:r>
              <a:rPr lang="es-MX" dirty="0"/>
              <a:t> </a:t>
            </a:r>
          </a:p>
          <a:p>
            <a:r>
              <a:rPr lang="es-MX" dirty="0"/>
              <a:t>MINISTERIO PUBLICO:  </a:t>
            </a:r>
            <a:endParaRPr lang="es-CO" dirty="0"/>
          </a:p>
        </p:txBody>
      </p:sp>
      <p:sp>
        <p:nvSpPr>
          <p:cNvPr id="4" name="Marcador de fecha 3">
            <a:extLst>
              <a:ext uri="{FF2B5EF4-FFF2-40B4-BE49-F238E27FC236}">
                <a16:creationId xmlns:a16="http://schemas.microsoft.com/office/drawing/2014/main" id="{B4DB71D0-544C-40DB-9231-21A54A8E9017}"/>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8260821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E63CA7-F057-46E3-AF8E-26E5FF6F658E}"/>
              </a:ext>
            </a:extLst>
          </p:cNvPr>
          <p:cNvSpPr>
            <a:spLocks noGrp="1"/>
          </p:cNvSpPr>
          <p:nvPr>
            <p:ph type="title"/>
          </p:nvPr>
        </p:nvSpPr>
        <p:spPr/>
        <p:txBody>
          <a:bodyPr>
            <a:normAutofit fontScale="90000"/>
          </a:bodyPr>
          <a:lstStyle/>
          <a:p>
            <a:r>
              <a:rPr lang="es-MX" dirty="0"/>
              <a:t>¿Qué funciones cumple la Procuraduría General de la Nación?</a:t>
            </a:r>
            <a:br>
              <a:rPr lang="es-MX" dirty="0"/>
            </a:br>
            <a:endParaRPr lang="es-CO" dirty="0"/>
          </a:p>
        </p:txBody>
      </p:sp>
      <p:sp>
        <p:nvSpPr>
          <p:cNvPr id="3" name="Marcador de contenido 2">
            <a:extLst>
              <a:ext uri="{FF2B5EF4-FFF2-40B4-BE49-F238E27FC236}">
                <a16:creationId xmlns:a16="http://schemas.microsoft.com/office/drawing/2014/main" id="{270A242B-B74D-4B2D-A55D-757D9004AE5F}"/>
              </a:ext>
            </a:extLst>
          </p:cNvPr>
          <p:cNvSpPr>
            <a:spLocks noGrp="1"/>
          </p:cNvSpPr>
          <p:nvPr>
            <p:ph idx="1"/>
          </p:nvPr>
        </p:nvSpPr>
        <p:spPr/>
        <p:txBody>
          <a:bodyPr/>
          <a:lstStyle/>
          <a:p>
            <a:r>
              <a:rPr lang="es-MX" dirty="0"/>
              <a:t>En virtud de los artículos 277 y 278 de la Constitución de 1991, cumple tres funciones misionales: </a:t>
            </a:r>
          </a:p>
          <a:p>
            <a:r>
              <a:rPr lang="es-MX" dirty="0"/>
              <a:t>Preventiva y de control de gestión: dirigida a evitar que los servidores públicos y los particulares que ejercen funciones públicas, incurran en conductas sancionables o  conductas violatorias del orden jurídico, económico y social. Así mismo, esta función está relacionada con la guarda y promoción de los derechos y deberes fundamentales del Estado y de la sociedad.</a:t>
            </a:r>
          </a:p>
          <a:p>
            <a:endParaRPr lang="es-MX" dirty="0"/>
          </a:p>
          <a:p>
            <a:endParaRPr lang="es-CO" dirty="0"/>
          </a:p>
        </p:txBody>
      </p:sp>
      <p:sp>
        <p:nvSpPr>
          <p:cNvPr id="4" name="Marcador de fecha 3">
            <a:extLst>
              <a:ext uri="{FF2B5EF4-FFF2-40B4-BE49-F238E27FC236}">
                <a16:creationId xmlns:a16="http://schemas.microsoft.com/office/drawing/2014/main" id="{DECB2E4C-5815-4040-B895-7292B5A7724D}"/>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530759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2768BE-4D51-4E80-8B40-0B40E6DED23C}"/>
              </a:ext>
            </a:extLst>
          </p:cNvPr>
          <p:cNvSpPr>
            <a:spLocks noGrp="1"/>
          </p:cNvSpPr>
          <p:nvPr>
            <p:ph type="title"/>
          </p:nvPr>
        </p:nvSpPr>
        <p:spPr/>
        <p:txBody>
          <a:bodyPr/>
          <a:lstStyle/>
          <a:p>
            <a:r>
              <a:rPr lang="es-MX" dirty="0"/>
              <a:t>Sobre la Acción Disciplinaria </a:t>
            </a:r>
            <a:endParaRPr lang="es-CO" dirty="0"/>
          </a:p>
        </p:txBody>
      </p:sp>
      <p:sp>
        <p:nvSpPr>
          <p:cNvPr id="3" name="Marcador de contenido 2">
            <a:extLst>
              <a:ext uri="{FF2B5EF4-FFF2-40B4-BE49-F238E27FC236}">
                <a16:creationId xmlns:a16="http://schemas.microsoft.com/office/drawing/2014/main" id="{AFBB2B37-C1F5-4A6D-9E42-FB4A1D523736}"/>
              </a:ext>
            </a:extLst>
          </p:cNvPr>
          <p:cNvSpPr>
            <a:spLocks noGrp="1"/>
          </p:cNvSpPr>
          <p:nvPr>
            <p:ph idx="1"/>
          </p:nvPr>
        </p:nvSpPr>
        <p:spPr/>
        <p:txBody>
          <a:bodyPr/>
          <a:lstStyle/>
          <a:p>
            <a:pPr algn="just"/>
            <a:r>
              <a:rPr lang="es-MX" dirty="0"/>
              <a:t>ARTÍCULO 83. Ejercicio de la acción disciplinaria. La acción disciplinaria se ejerce por la Procuraduría General de la Nación; la Comisión Nacional de Disciplina Judicial y las Comisiones Seccionales de Disciplina Judicial, o quienes hagan sus veces; la Superintendencia de Notariado y Registro; los Personeros Distritales y Municipales; las Oficinas de Control Disciplinario Interno establecidas en todas las ramas, órganos y entidades del Estado; y los nominadores.</a:t>
            </a:r>
          </a:p>
          <a:p>
            <a:endParaRPr lang="es-MX" dirty="0"/>
          </a:p>
          <a:p>
            <a:endParaRPr lang="es-CO" dirty="0"/>
          </a:p>
        </p:txBody>
      </p:sp>
      <p:sp>
        <p:nvSpPr>
          <p:cNvPr id="4" name="Marcador de fecha 3">
            <a:extLst>
              <a:ext uri="{FF2B5EF4-FFF2-40B4-BE49-F238E27FC236}">
                <a16:creationId xmlns:a16="http://schemas.microsoft.com/office/drawing/2014/main" id="{CA84FD04-AF24-4A72-88C4-9D3F67A37E77}"/>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753008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F35D9D-E546-469C-8B75-4F48D3EBE654}"/>
              </a:ext>
            </a:extLst>
          </p:cNvPr>
          <p:cNvSpPr>
            <a:spLocks noGrp="1"/>
          </p:cNvSpPr>
          <p:nvPr>
            <p:ph type="title"/>
          </p:nvPr>
        </p:nvSpPr>
        <p:spPr/>
        <p:txBody>
          <a:bodyPr/>
          <a:lstStyle/>
          <a:p>
            <a:r>
              <a:rPr lang="es-MX" dirty="0"/>
              <a:t>Poder disciplinario del </a:t>
            </a:r>
            <a:r>
              <a:rPr lang="es-MX" dirty="0" err="1"/>
              <a:t>esatdo</a:t>
            </a:r>
            <a:endParaRPr lang="es-CO" dirty="0"/>
          </a:p>
        </p:txBody>
      </p:sp>
      <p:sp>
        <p:nvSpPr>
          <p:cNvPr id="3" name="Marcador de contenido 2">
            <a:extLst>
              <a:ext uri="{FF2B5EF4-FFF2-40B4-BE49-F238E27FC236}">
                <a16:creationId xmlns:a16="http://schemas.microsoft.com/office/drawing/2014/main" id="{A6569546-3419-4C09-AA76-87D0A5ED202F}"/>
              </a:ext>
            </a:extLst>
          </p:cNvPr>
          <p:cNvSpPr>
            <a:spLocks noGrp="1"/>
          </p:cNvSpPr>
          <p:nvPr>
            <p:ph idx="1"/>
          </p:nvPr>
        </p:nvSpPr>
        <p:spPr/>
        <p:txBody>
          <a:bodyPr>
            <a:normAutofit fontScale="92500" lnSpcReduction="20000"/>
          </a:bodyPr>
          <a:lstStyle/>
          <a:p>
            <a:r>
              <a:rPr lang="es-MX" dirty="0"/>
              <a:t>Procuraduría General de la Nación como  órgano de control y poder preferente a través de las personerías : municipales y distritales para funcionarios públicos de ese orden </a:t>
            </a:r>
          </a:p>
          <a:p>
            <a:r>
              <a:rPr lang="es-MX" dirty="0"/>
              <a:t>Dentro de los regímenes especiales: Superintendencia de Notariado y Registro con respecto a los Notarios, Registradores de Instrumentos Públicos y curadores Urbanos</a:t>
            </a:r>
          </a:p>
          <a:p>
            <a:r>
              <a:rPr lang="es-MX" dirty="0"/>
              <a:t>Comisión Nacional y Seccional de Disciplina Judicial con respecto a los abogados u funcionarios y empleados judiciales adscritos a la Rama Judicial</a:t>
            </a:r>
          </a:p>
          <a:p>
            <a:r>
              <a:rPr lang="es-MX" dirty="0"/>
              <a:t>Y otras entidades que ejercen  funciones disciplinarias en regímenes especiales </a:t>
            </a:r>
          </a:p>
          <a:p>
            <a:endParaRPr lang="es-MX" dirty="0"/>
          </a:p>
          <a:p>
            <a:r>
              <a:rPr lang="es-MX" dirty="0"/>
              <a:t> </a:t>
            </a:r>
          </a:p>
          <a:p>
            <a:endParaRPr lang="es-MX" dirty="0"/>
          </a:p>
          <a:p>
            <a:endParaRPr lang="es-CO" dirty="0"/>
          </a:p>
        </p:txBody>
      </p:sp>
      <p:sp>
        <p:nvSpPr>
          <p:cNvPr id="4" name="Marcador de fecha 3">
            <a:extLst>
              <a:ext uri="{FF2B5EF4-FFF2-40B4-BE49-F238E27FC236}">
                <a16:creationId xmlns:a16="http://schemas.microsoft.com/office/drawing/2014/main" id="{F00B54C7-E798-497B-9084-41E9C0557E62}"/>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768258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03E941-5B22-455D-956C-3DCB3D8627D5}"/>
              </a:ext>
            </a:extLst>
          </p:cNvPr>
          <p:cNvSpPr>
            <a:spLocks noGrp="1"/>
          </p:cNvSpPr>
          <p:nvPr>
            <p:ph type="title"/>
          </p:nvPr>
        </p:nvSpPr>
        <p:spPr/>
        <p:txBody>
          <a:bodyPr/>
          <a:lstStyle/>
          <a:p>
            <a:r>
              <a:rPr lang="es-MX" dirty="0"/>
              <a:t>Elementos de la responsabilidad Disciplinaria </a:t>
            </a:r>
            <a:endParaRPr lang="es-CO" dirty="0"/>
          </a:p>
        </p:txBody>
      </p:sp>
      <p:sp>
        <p:nvSpPr>
          <p:cNvPr id="3" name="Marcador de texto 2">
            <a:extLst>
              <a:ext uri="{FF2B5EF4-FFF2-40B4-BE49-F238E27FC236}">
                <a16:creationId xmlns:a16="http://schemas.microsoft.com/office/drawing/2014/main" id="{EB04D140-2DD6-41E7-893F-322322585F7C}"/>
              </a:ext>
            </a:extLst>
          </p:cNvPr>
          <p:cNvSpPr>
            <a:spLocks noGrp="1"/>
          </p:cNvSpPr>
          <p:nvPr>
            <p:ph type="body" idx="1"/>
          </p:nvPr>
        </p:nvSpPr>
        <p:spPr/>
        <p:txBody>
          <a:bodyPr/>
          <a:lstStyle/>
          <a:p>
            <a:endParaRPr lang="es-CO"/>
          </a:p>
        </p:txBody>
      </p:sp>
      <p:sp>
        <p:nvSpPr>
          <p:cNvPr id="4" name="Marcador de fecha 3">
            <a:extLst>
              <a:ext uri="{FF2B5EF4-FFF2-40B4-BE49-F238E27FC236}">
                <a16:creationId xmlns:a16="http://schemas.microsoft.com/office/drawing/2014/main" id="{75E78563-4CC2-473A-B20B-64498194E471}"/>
              </a:ext>
            </a:extLst>
          </p:cNvPr>
          <p:cNvSpPr>
            <a:spLocks noGrp="1"/>
          </p:cNvSpPr>
          <p:nvPr>
            <p:ph type="dt" sz="half" idx="10"/>
          </p:nvPr>
        </p:nvSpPr>
        <p:spPr/>
        <p:txBody>
          <a:bodyPr/>
          <a:lstStyle/>
          <a:p>
            <a:pPr rtl="0"/>
            <a:fld id="{FAC0F8D7-0A2B-4471-A8AD-A9354B9C481D}" type="datetime1">
              <a:rPr lang="es-ES" smtClean="0"/>
              <a:t>26/01/2024</a:t>
            </a:fld>
            <a:endParaRPr lang="en-US" dirty="0"/>
          </a:p>
        </p:txBody>
      </p:sp>
    </p:spTree>
    <p:extLst>
      <p:ext uri="{BB962C8B-B14F-4D97-AF65-F5344CB8AC3E}">
        <p14:creationId xmlns:p14="http://schemas.microsoft.com/office/powerpoint/2010/main" val="36836970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4919D0-F177-4BBA-9A0B-DBA69E2ED764}"/>
              </a:ext>
            </a:extLst>
          </p:cNvPr>
          <p:cNvSpPr>
            <a:spLocks noGrp="1"/>
          </p:cNvSpPr>
          <p:nvPr>
            <p:ph type="title"/>
          </p:nvPr>
        </p:nvSpPr>
        <p:spPr/>
        <p:txBody>
          <a:bodyPr rtlCol="0">
            <a:normAutofit/>
          </a:bodyPr>
          <a:lstStyle/>
          <a:p>
            <a:pPr algn="ctr" rtl="0"/>
            <a:r>
              <a:rPr lang="es" b="1" dirty="0">
                <a:effectLst>
                  <a:outerShdw blurRad="38100" dist="38100" dir="2700000" algn="tl">
                    <a:srgbClr val="000000">
                      <a:alpha val="43137"/>
                    </a:srgbClr>
                  </a:outerShdw>
                </a:effectLst>
              </a:rPr>
              <a:t>REGIMEN DISCIPLINARIO</a:t>
            </a:r>
          </a:p>
        </p:txBody>
      </p:sp>
      <p:graphicFrame>
        <p:nvGraphicFramePr>
          <p:cNvPr id="5" name="Marcador de contenido 2">
            <a:extLst>
              <a:ext uri="{FF2B5EF4-FFF2-40B4-BE49-F238E27FC236}">
                <a16:creationId xmlns:a16="http://schemas.microsoft.com/office/drawing/2014/main" id="{91DB1382-7276-49FA-9632-38D558F457E3}"/>
              </a:ext>
            </a:extLst>
          </p:cNvPr>
          <p:cNvGraphicFramePr>
            <a:graphicFrameLocks noGrp="1"/>
          </p:cNvGraphicFramePr>
          <p:nvPr>
            <p:ph idx="1"/>
            <p:extLst>
              <p:ext uri="{D42A27DB-BD31-4B8C-83A1-F6EECF244321}">
                <p14:modId xmlns:p14="http://schemas.microsoft.com/office/powerpoint/2010/main" val="602033215"/>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B53655F3-2668-88A4-4043-499EC434C809}"/>
              </a:ext>
            </a:extLst>
          </p:cNvPr>
          <p:cNvSpPr txBox="1"/>
          <p:nvPr/>
        </p:nvSpPr>
        <p:spPr>
          <a:xfrm>
            <a:off x="5015345" y="5044723"/>
            <a:ext cx="2618510" cy="1077218"/>
          </a:xfrm>
          <a:prstGeom prst="rect">
            <a:avLst/>
          </a:prstGeom>
          <a:noFill/>
        </p:spPr>
        <p:txBody>
          <a:bodyPr wrap="square" rtlCol="0">
            <a:spAutoFit/>
          </a:bodyPr>
          <a:lstStyle/>
          <a:p>
            <a:pPr algn="ctr"/>
            <a:r>
              <a:rPr lang="es-MX" sz="3200" b="1" dirty="0"/>
              <a:t>ILICITUD SUSTANCIAL</a:t>
            </a:r>
            <a:endParaRPr lang="es-CO" sz="3200" b="1" dirty="0"/>
          </a:p>
        </p:txBody>
      </p:sp>
    </p:spTree>
    <p:extLst>
      <p:ext uri="{BB962C8B-B14F-4D97-AF65-F5344CB8AC3E}">
        <p14:creationId xmlns:p14="http://schemas.microsoft.com/office/powerpoint/2010/main" val="183243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E41257-927C-3A2D-B96A-3704974DF0A9}"/>
              </a:ext>
            </a:extLst>
          </p:cNvPr>
          <p:cNvSpPr>
            <a:spLocks noGrp="1"/>
          </p:cNvSpPr>
          <p:nvPr>
            <p:ph type="title"/>
          </p:nvPr>
        </p:nvSpPr>
        <p:spPr/>
        <p:txBody>
          <a:bodyPr/>
          <a:lstStyle/>
          <a:p>
            <a:pPr algn="ctr"/>
            <a:r>
              <a:rPr lang="es-MX" b="1" dirty="0">
                <a:effectLst>
                  <a:outerShdw blurRad="38100" dist="38100" dir="2700000" algn="tl">
                    <a:srgbClr val="000000">
                      <a:alpha val="43137"/>
                    </a:srgbClr>
                  </a:outerShdw>
                </a:effectLst>
              </a:rPr>
              <a:t>La Tipicidad </a:t>
            </a:r>
            <a:endParaRPr lang="es-CO" b="1"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C49595D1-9823-59B9-513C-3F3B5B3ED9CA}"/>
              </a:ext>
            </a:extLst>
          </p:cNvPr>
          <p:cNvSpPr>
            <a:spLocks noGrp="1"/>
          </p:cNvSpPr>
          <p:nvPr>
            <p:ph idx="1"/>
          </p:nvPr>
        </p:nvSpPr>
        <p:spPr/>
        <p:txBody>
          <a:bodyPr anchor="ctr">
            <a:normAutofit/>
          </a:bodyPr>
          <a:lstStyle/>
          <a:p>
            <a:pPr algn="just"/>
            <a:r>
              <a:rPr lang="es-MX" dirty="0"/>
              <a:t>La tipicidad como categoría dogmática del derecho disciplinario encuentra su razón de ser en el principio de legalidad como expresión del debido proceso que implica que nadie puede ser juzgado si no por una infracción, falta o delito descrito previamente por la ley. </a:t>
            </a:r>
          </a:p>
          <a:p>
            <a:pPr algn="just"/>
            <a:endParaRPr lang="es-MX" dirty="0"/>
          </a:p>
          <a:p>
            <a:endParaRPr lang="es-MX" dirty="0"/>
          </a:p>
          <a:p>
            <a:endParaRPr lang="es-CO" dirty="0"/>
          </a:p>
        </p:txBody>
      </p:sp>
      <p:sp>
        <p:nvSpPr>
          <p:cNvPr id="4" name="Marcador de fecha 3">
            <a:extLst>
              <a:ext uri="{FF2B5EF4-FFF2-40B4-BE49-F238E27FC236}">
                <a16:creationId xmlns:a16="http://schemas.microsoft.com/office/drawing/2014/main" id="{37F9FC4E-2F6E-9375-C52C-6C23E3DF82DE}"/>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9897391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5A0C69-2CD8-E6C6-D074-8E9BCF9FDA27}"/>
              </a:ext>
            </a:extLst>
          </p:cNvPr>
          <p:cNvSpPr>
            <a:spLocks noGrp="1"/>
          </p:cNvSpPr>
          <p:nvPr>
            <p:ph type="title"/>
          </p:nvPr>
        </p:nvSpPr>
        <p:spPr>
          <a:xfrm>
            <a:off x="838200" y="365125"/>
            <a:ext cx="10515600" cy="1319837"/>
          </a:xfrm>
        </p:spPr>
        <p:txBody>
          <a:bodyPr/>
          <a:lstStyle/>
          <a:p>
            <a:r>
              <a:rPr lang="es-MX" dirty="0"/>
              <a:t>La Tipicidad</a:t>
            </a:r>
            <a:endParaRPr lang="es-CO" dirty="0"/>
          </a:p>
        </p:txBody>
      </p:sp>
      <p:sp>
        <p:nvSpPr>
          <p:cNvPr id="3" name="Marcador de contenido 2">
            <a:extLst>
              <a:ext uri="{FF2B5EF4-FFF2-40B4-BE49-F238E27FC236}">
                <a16:creationId xmlns:a16="http://schemas.microsoft.com/office/drawing/2014/main" id="{9FEF8C58-5376-1991-0A55-58A091DE4B09}"/>
              </a:ext>
            </a:extLst>
          </p:cNvPr>
          <p:cNvSpPr>
            <a:spLocks noGrp="1"/>
          </p:cNvSpPr>
          <p:nvPr>
            <p:ph idx="1"/>
          </p:nvPr>
        </p:nvSpPr>
        <p:spPr/>
        <p:txBody>
          <a:bodyPr/>
          <a:lstStyle/>
          <a:p>
            <a:pPr marL="0" indent="0" algn="just">
              <a:buNone/>
            </a:pPr>
            <a:r>
              <a:rPr lang="es-MX" dirty="0"/>
              <a:t>De conformidad  el artículo 29 de la Constitución Política impone que </a:t>
            </a:r>
            <a:r>
              <a:rPr lang="es-MX" i="1" dirty="0"/>
              <a:t>«nadie podrá ser juzgado sino conforme a leyes preexistentes al acto que se le imputa, ante juez o tribunal competente y con observancia de la plenitud de las formas propias de cada juicio». En términos de la Corte Constitucional este principio «cumple con la función de garantizar, por un lado, la libertad y seguridad individuales al establecer en forma anticipada, clara e inequívoca qué comportamientos son sancionados, y de otro proteger la seguridad jurídica».</a:t>
            </a:r>
            <a:endParaRPr lang="es-CO" i="1" dirty="0"/>
          </a:p>
        </p:txBody>
      </p:sp>
      <p:sp>
        <p:nvSpPr>
          <p:cNvPr id="4" name="Marcador de fecha 3">
            <a:extLst>
              <a:ext uri="{FF2B5EF4-FFF2-40B4-BE49-F238E27FC236}">
                <a16:creationId xmlns:a16="http://schemas.microsoft.com/office/drawing/2014/main" id="{DED8ABA2-7981-86A0-4C6E-0F04E7AEA835}"/>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8396283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D32B3E8-BBE8-74B3-84DF-D7910106EF88}"/>
              </a:ext>
            </a:extLst>
          </p:cNvPr>
          <p:cNvPicPr>
            <a:picLocks noChangeAspect="1"/>
          </p:cNvPicPr>
          <p:nvPr/>
        </p:nvPicPr>
        <p:blipFill rotWithShape="1">
          <a:blip r:embed="rId2"/>
          <a:srcRect l="14049" r="36008"/>
          <a:stretch/>
        </p:blipFill>
        <p:spPr>
          <a:xfrm>
            <a:off x="6103027" y="10"/>
            <a:ext cx="6088971" cy="6857990"/>
          </a:xfrm>
          <a:prstGeom prst="rect">
            <a:avLst/>
          </a:prstGeom>
        </p:spPr>
      </p:pic>
      <p:sp>
        <p:nvSpPr>
          <p:cNvPr id="2" name="Título 1">
            <a:extLst>
              <a:ext uri="{FF2B5EF4-FFF2-40B4-BE49-F238E27FC236}">
                <a16:creationId xmlns:a16="http://schemas.microsoft.com/office/drawing/2014/main" id="{3C4FF615-A691-6E47-481B-9C45713D2985}"/>
              </a:ext>
            </a:extLst>
          </p:cNvPr>
          <p:cNvSpPr>
            <a:spLocks noGrp="1"/>
          </p:cNvSpPr>
          <p:nvPr>
            <p:ph type="title"/>
          </p:nvPr>
        </p:nvSpPr>
        <p:spPr>
          <a:xfrm>
            <a:off x="761801" y="328512"/>
            <a:ext cx="4778387" cy="1628970"/>
          </a:xfrm>
        </p:spPr>
        <p:txBody>
          <a:bodyPr anchor="ctr">
            <a:normAutofit/>
          </a:bodyPr>
          <a:lstStyle/>
          <a:p>
            <a:r>
              <a:rPr lang="es-MX" sz="3700" b="1">
                <a:effectLst>
                  <a:outerShdw blurRad="38100" dist="38100" dir="2700000" algn="tl">
                    <a:srgbClr val="000000">
                      <a:alpha val="43137"/>
                    </a:srgbClr>
                  </a:outerShdw>
                </a:effectLst>
              </a:rPr>
              <a:t>¿Cómo se constituye la Tipicidad Disciplinaria?</a:t>
            </a:r>
            <a:endParaRPr lang="es-CO" sz="3700" b="1">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63D7DF51-EF85-7D7D-2A20-FDCC73D49618}"/>
              </a:ext>
            </a:extLst>
          </p:cNvPr>
          <p:cNvSpPr>
            <a:spLocks noGrp="1"/>
          </p:cNvSpPr>
          <p:nvPr>
            <p:ph idx="1"/>
          </p:nvPr>
        </p:nvSpPr>
        <p:spPr>
          <a:xfrm>
            <a:off x="761801" y="2884929"/>
            <a:ext cx="4659756" cy="3374137"/>
          </a:xfrm>
        </p:spPr>
        <p:txBody>
          <a:bodyPr anchor="ctr">
            <a:normAutofit/>
          </a:bodyPr>
          <a:lstStyle/>
          <a:p>
            <a:r>
              <a:rPr lang="es-MX" sz="2000" dirty="0"/>
              <a:t>Incumplimiento de deberes</a:t>
            </a:r>
          </a:p>
          <a:p>
            <a:r>
              <a:rPr lang="es-MX" sz="2000" dirty="0"/>
              <a:t>Extralimitación en el ejercicio de derechos y funciones </a:t>
            </a:r>
          </a:p>
          <a:p>
            <a:r>
              <a:rPr lang="es-MX" sz="2000" dirty="0"/>
              <a:t>Prohibiciones</a:t>
            </a:r>
          </a:p>
          <a:p>
            <a:r>
              <a:rPr lang="es-MX" sz="2000" dirty="0"/>
              <a:t>Violación del régimen de inhabilidades, incompatibilidades e impedimentos</a:t>
            </a:r>
          </a:p>
          <a:p>
            <a:r>
              <a:rPr lang="es-MX" sz="2000" dirty="0"/>
              <a:t>Conflicto de intereses</a:t>
            </a:r>
          </a:p>
          <a:p>
            <a:endParaRPr lang="es-MX" sz="2000" dirty="0"/>
          </a:p>
          <a:p>
            <a:endParaRPr lang="es-CO" sz="2000" dirty="0"/>
          </a:p>
        </p:txBody>
      </p:sp>
      <p:sp>
        <p:nvSpPr>
          <p:cNvPr id="4" name="Marcador de fecha 3">
            <a:extLst>
              <a:ext uri="{FF2B5EF4-FFF2-40B4-BE49-F238E27FC236}">
                <a16:creationId xmlns:a16="http://schemas.microsoft.com/office/drawing/2014/main" id="{7218E433-4C85-04F0-62DA-ECE16705785A}"/>
              </a:ext>
            </a:extLst>
          </p:cNvPr>
          <p:cNvSpPr>
            <a:spLocks noGrp="1"/>
          </p:cNvSpPr>
          <p:nvPr>
            <p:ph type="dt" sz="half" idx="10"/>
          </p:nvPr>
        </p:nvSpPr>
        <p:spPr>
          <a:xfrm>
            <a:off x="761801" y="6356350"/>
            <a:ext cx="2743200" cy="365125"/>
          </a:xfrm>
        </p:spPr>
        <p:txBody>
          <a:bodyPr>
            <a:normAutofit/>
          </a:bodyPr>
          <a:lstStyle/>
          <a:p>
            <a:pPr rtl="0">
              <a:spcAft>
                <a:spcPts val="600"/>
              </a:spcAft>
            </a:pPr>
            <a:fld id="{08CE3C82-A0BA-4FCB-9A65-18297E6F6D17}" type="datetime1">
              <a:rPr lang="es-ES">
                <a:solidFill>
                  <a:schemeClr val="tx1"/>
                </a:solidFill>
              </a:rPr>
              <a:pPr rtl="0">
                <a:spcAft>
                  <a:spcPts val="600"/>
                </a:spcAft>
              </a:pPr>
              <a:t>26/01/2024</a:t>
            </a:fld>
            <a:endParaRPr lang="en-US">
              <a:solidFill>
                <a:schemeClr val="tx1"/>
              </a:solidFill>
            </a:endParaRPr>
          </a:p>
        </p:txBody>
      </p:sp>
    </p:spTree>
    <p:extLst>
      <p:ext uri="{BB962C8B-B14F-4D97-AF65-F5344CB8AC3E}">
        <p14:creationId xmlns:p14="http://schemas.microsoft.com/office/powerpoint/2010/main" val="2852458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668468-50BC-E5CE-12F7-C83A82833224}"/>
              </a:ext>
            </a:extLst>
          </p:cNvPr>
          <p:cNvSpPr>
            <a:spLocks noGrp="1"/>
          </p:cNvSpPr>
          <p:nvPr>
            <p:ph type="title"/>
          </p:nvPr>
        </p:nvSpPr>
        <p:spPr>
          <a:xfrm>
            <a:off x="5297762" y="329184"/>
            <a:ext cx="6251110" cy="1783080"/>
          </a:xfrm>
        </p:spPr>
        <p:txBody>
          <a:bodyPr anchor="b">
            <a:normAutofit/>
          </a:bodyPr>
          <a:lstStyle/>
          <a:p>
            <a:r>
              <a:rPr lang="es-MX" sz="5400" b="1">
                <a:effectLst>
                  <a:outerShdw blurRad="38100" dist="38100" dir="2700000" algn="tl">
                    <a:srgbClr val="000000">
                      <a:alpha val="43137"/>
                    </a:srgbClr>
                  </a:outerShdw>
                </a:effectLst>
              </a:rPr>
              <a:t>Ilicitud sustancial </a:t>
            </a:r>
            <a:endParaRPr lang="es-CO" sz="5400" b="1">
              <a:effectLst>
                <a:outerShdw blurRad="38100" dist="38100" dir="2700000" algn="tl">
                  <a:srgbClr val="000000">
                    <a:alpha val="43137"/>
                  </a:srgbClr>
                </a:outerShdw>
              </a:effectLst>
            </a:endParaRPr>
          </a:p>
        </p:txBody>
      </p:sp>
      <p:pic>
        <p:nvPicPr>
          <p:cNvPr id="6" name="Picture 5" descr="Signo de interrogación en fondo de color verde pastel">
            <a:extLst>
              <a:ext uri="{FF2B5EF4-FFF2-40B4-BE49-F238E27FC236}">
                <a16:creationId xmlns:a16="http://schemas.microsoft.com/office/drawing/2014/main" id="{97888FCA-1E82-AFF2-04C7-37643064B45C}"/>
              </a:ext>
            </a:extLst>
          </p:cNvPr>
          <p:cNvPicPr>
            <a:picLocks noChangeAspect="1"/>
          </p:cNvPicPr>
          <p:nvPr/>
        </p:nvPicPr>
        <p:blipFill rotWithShape="1">
          <a:blip r:embed="rId2"/>
          <a:srcRect l="44529" r="4537"/>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Marcador de contenido 2">
            <a:extLst>
              <a:ext uri="{FF2B5EF4-FFF2-40B4-BE49-F238E27FC236}">
                <a16:creationId xmlns:a16="http://schemas.microsoft.com/office/drawing/2014/main" id="{768B7945-FD87-B50F-8856-7AD125BBE645}"/>
              </a:ext>
            </a:extLst>
          </p:cNvPr>
          <p:cNvSpPr>
            <a:spLocks noGrp="1"/>
          </p:cNvSpPr>
          <p:nvPr>
            <p:ph idx="1"/>
          </p:nvPr>
        </p:nvSpPr>
        <p:spPr>
          <a:xfrm>
            <a:off x="5297762" y="2706624"/>
            <a:ext cx="6251110" cy="3483864"/>
          </a:xfrm>
        </p:spPr>
        <p:txBody>
          <a:bodyPr>
            <a:normAutofit/>
          </a:bodyPr>
          <a:lstStyle/>
          <a:p>
            <a:pPr marL="0" indent="0">
              <a:buNone/>
            </a:pPr>
            <a:r>
              <a:rPr lang="es-MX" sz="2200" i="1"/>
              <a:t>¿Cuando  se actúa ilícitamente? Cuando se actúa con finalidad distinta a la que le es exigible</a:t>
            </a:r>
          </a:p>
          <a:p>
            <a:endParaRPr lang="es-CO" sz="2200"/>
          </a:p>
        </p:txBody>
      </p:sp>
      <p:sp>
        <p:nvSpPr>
          <p:cNvPr id="4" name="Marcador de fecha 3">
            <a:extLst>
              <a:ext uri="{FF2B5EF4-FFF2-40B4-BE49-F238E27FC236}">
                <a16:creationId xmlns:a16="http://schemas.microsoft.com/office/drawing/2014/main" id="{0DBB2DA3-82A4-623F-42A2-4E16514E08C3}"/>
              </a:ext>
            </a:extLst>
          </p:cNvPr>
          <p:cNvSpPr>
            <a:spLocks noGrp="1"/>
          </p:cNvSpPr>
          <p:nvPr>
            <p:ph type="dt" sz="half" idx="10"/>
          </p:nvPr>
        </p:nvSpPr>
        <p:spPr>
          <a:xfrm>
            <a:off x="838200" y="6356350"/>
            <a:ext cx="2743200" cy="365125"/>
          </a:xfrm>
        </p:spPr>
        <p:txBody>
          <a:bodyPr>
            <a:normAutofit/>
          </a:bodyPr>
          <a:lstStyle/>
          <a:p>
            <a:pPr rtl="0">
              <a:spcAft>
                <a:spcPts val="600"/>
              </a:spcAft>
            </a:pPr>
            <a:fld id="{08CE3C82-A0BA-4FCB-9A65-18297E6F6D17}" type="datetime1">
              <a:rPr lang="es-ES">
                <a:solidFill>
                  <a:srgbClr val="FFFFFF"/>
                </a:solidFill>
              </a:rPr>
              <a:pPr rtl="0">
                <a:spcAft>
                  <a:spcPts val="600"/>
                </a:spcAft>
              </a:pPr>
              <a:t>26/01/2024</a:t>
            </a:fld>
            <a:endParaRPr lang="en-US">
              <a:solidFill>
                <a:srgbClr val="FFFFFF"/>
              </a:solidFill>
            </a:endParaRPr>
          </a:p>
        </p:txBody>
      </p:sp>
    </p:spTree>
    <p:extLst>
      <p:ext uri="{BB962C8B-B14F-4D97-AF65-F5344CB8AC3E}">
        <p14:creationId xmlns:p14="http://schemas.microsoft.com/office/powerpoint/2010/main" val="26384293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0088AE-8FA5-91F8-EB33-9E23313767A6}"/>
              </a:ext>
            </a:extLst>
          </p:cNvPr>
          <p:cNvSpPr>
            <a:spLocks noGrp="1"/>
          </p:cNvSpPr>
          <p:nvPr>
            <p:ph type="title"/>
          </p:nvPr>
        </p:nvSpPr>
        <p:spPr>
          <a:xfrm>
            <a:off x="1043631" y="809898"/>
            <a:ext cx="10173010" cy="1554480"/>
          </a:xfrm>
        </p:spPr>
        <p:txBody>
          <a:bodyPr anchor="ctr">
            <a:normAutofit/>
          </a:bodyPr>
          <a:lstStyle/>
          <a:p>
            <a:r>
              <a:rPr lang="es-MX" sz="4800" b="1">
                <a:effectLst>
                  <a:outerShdw blurRad="38100" dist="38100" dir="2700000" algn="tl">
                    <a:srgbClr val="000000">
                      <a:alpha val="43137"/>
                    </a:srgbClr>
                  </a:outerShdw>
                </a:effectLst>
              </a:rPr>
              <a:t>La Ilicitud Sustancial Art 9 </a:t>
            </a:r>
            <a:endParaRPr lang="es-CO" sz="4800" b="1">
              <a:effectLst>
                <a:outerShdw blurRad="38100" dist="38100" dir="2700000" algn="tl">
                  <a:srgbClr val="000000">
                    <a:alpha val="43137"/>
                  </a:srgbClr>
                </a:outerShdw>
              </a:effectLst>
            </a:endParaRPr>
          </a:p>
        </p:txBody>
      </p:sp>
      <p:sp>
        <p:nvSpPr>
          <p:cNvPr id="4" name="Marcador de fecha 3">
            <a:extLst>
              <a:ext uri="{FF2B5EF4-FFF2-40B4-BE49-F238E27FC236}">
                <a16:creationId xmlns:a16="http://schemas.microsoft.com/office/drawing/2014/main" id="{E452811E-9AED-293E-1240-895AD0329217}"/>
              </a:ext>
            </a:extLst>
          </p:cNvPr>
          <p:cNvSpPr>
            <a:spLocks noGrp="1"/>
          </p:cNvSpPr>
          <p:nvPr>
            <p:ph type="dt" sz="half" idx="10"/>
          </p:nvPr>
        </p:nvSpPr>
        <p:spPr>
          <a:xfrm>
            <a:off x="838200" y="6492240"/>
            <a:ext cx="2743200" cy="365125"/>
          </a:xfrm>
        </p:spPr>
        <p:txBody>
          <a:bodyPr>
            <a:normAutofit/>
          </a:bodyPr>
          <a:lstStyle/>
          <a:p>
            <a:pPr rtl="0">
              <a:spcAft>
                <a:spcPts val="600"/>
              </a:spcAft>
            </a:pPr>
            <a:fld id="{08CE3C82-A0BA-4FCB-9A65-18297E6F6D17}" type="datetime1">
              <a:rPr lang="es-ES" smtClean="0"/>
              <a:pPr rtl="0">
                <a:spcAft>
                  <a:spcPts val="600"/>
                </a:spcAft>
              </a:pPr>
              <a:t>26/01/2024</a:t>
            </a:fld>
            <a:endParaRPr lang="en-US"/>
          </a:p>
        </p:txBody>
      </p:sp>
      <p:graphicFrame>
        <p:nvGraphicFramePr>
          <p:cNvPr id="6" name="Marcador de contenido 2">
            <a:extLst>
              <a:ext uri="{FF2B5EF4-FFF2-40B4-BE49-F238E27FC236}">
                <a16:creationId xmlns:a16="http://schemas.microsoft.com/office/drawing/2014/main" id="{7961628F-8C06-16C4-DEC2-3AC18D4DB692}"/>
              </a:ext>
            </a:extLst>
          </p:cNvPr>
          <p:cNvGraphicFramePr>
            <a:graphicFrameLocks noGrp="1"/>
          </p:cNvGraphicFramePr>
          <p:nvPr>
            <p:ph idx="1"/>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36910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845A61-98DE-42AF-5C9E-EA750F2498FE}"/>
              </a:ext>
            </a:extLst>
          </p:cNvPr>
          <p:cNvSpPr>
            <a:spLocks noGrp="1"/>
          </p:cNvSpPr>
          <p:nvPr>
            <p:ph type="title"/>
          </p:nvPr>
        </p:nvSpPr>
        <p:spPr>
          <a:xfrm>
            <a:off x="838200" y="713312"/>
            <a:ext cx="4038600" cy="5431376"/>
          </a:xfrm>
        </p:spPr>
        <p:txBody>
          <a:bodyPr>
            <a:normAutofit/>
          </a:bodyPr>
          <a:lstStyle/>
          <a:p>
            <a:r>
              <a:rPr lang="es-MX" dirty="0"/>
              <a:t>¿Qué es el deber funcional en Colombia?</a:t>
            </a:r>
            <a:endParaRPr lang="es-CO" dirty="0"/>
          </a:p>
        </p:txBody>
      </p:sp>
      <p:sp>
        <p:nvSpPr>
          <p:cNvPr id="3" name="Marcador de contenido 2">
            <a:extLst>
              <a:ext uri="{FF2B5EF4-FFF2-40B4-BE49-F238E27FC236}">
                <a16:creationId xmlns:a16="http://schemas.microsoft.com/office/drawing/2014/main" id="{9689E343-18BC-A0B6-FBD7-5F9BB7AAEE77}"/>
              </a:ext>
            </a:extLst>
          </p:cNvPr>
          <p:cNvSpPr>
            <a:spLocks noGrp="1"/>
          </p:cNvSpPr>
          <p:nvPr>
            <p:ph idx="1"/>
          </p:nvPr>
        </p:nvSpPr>
        <p:spPr>
          <a:xfrm>
            <a:off x="6095999" y="713313"/>
            <a:ext cx="5257801" cy="5431376"/>
          </a:xfrm>
        </p:spPr>
        <p:txBody>
          <a:bodyPr anchor="ctr">
            <a:normAutofit/>
          </a:bodyPr>
          <a:lstStyle/>
          <a:p>
            <a:pPr marL="0" indent="0" algn="just">
              <a:buNone/>
            </a:pPr>
            <a:r>
              <a:rPr lang="es-MX" sz="3200" dirty="0"/>
              <a:t>De acuerdo a la sentencia C-819 de 2006, los elementos del deber funcional son: (i) el cumplimiento estricto de las funciones propias del cargo, y (</a:t>
            </a:r>
            <a:r>
              <a:rPr lang="es-MX" sz="3200" dirty="0" err="1"/>
              <a:t>ii</a:t>
            </a:r>
            <a:r>
              <a:rPr lang="es-MX" sz="3200" dirty="0"/>
              <a:t>) la obligación de actuar acorde a la Constitución y a la Ley garantizando una adecuada representación del Estado en el cumplimiento de los deberes funcionales.</a:t>
            </a:r>
          </a:p>
          <a:p>
            <a:endParaRPr lang="es-CO" sz="2000" dirty="0"/>
          </a:p>
        </p:txBody>
      </p:sp>
      <p:sp>
        <p:nvSpPr>
          <p:cNvPr id="4" name="Marcador de fecha 3">
            <a:extLst>
              <a:ext uri="{FF2B5EF4-FFF2-40B4-BE49-F238E27FC236}">
                <a16:creationId xmlns:a16="http://schemas.microsoft.com/office/drawing/2014/main" id="{F27AC454-8A9D-5072-507C-C9ED2625604E}"/>
              </a:ext>
            </a:extLst>
          </p:cNvPr>
          <p:cNvSpPr>
            <a:spLocks noGrp="1"/>
          </p:cNvSpPr>
          <p:nvPr>
            <p:ph type="dt" sz="half" idx="10"/>
          </p:nvPr>
        </p:nvSpPr>
        <p:spPr>
          <a:xfrm>
            <a:off x="838200" y="6356350"/>
            <a:ext cx="2743200" cy="365125"/>
          </a:xfrm>
        </p:spPr>
        <p:txBody>
          <a:bodyPr>
            <a:normAutofit/>
          </a:bodyPr>
          <a:lstStyle/>
          <a:p>
            <a:pPr rtl="0">
              <a:spcAft>
                <a:spcPts val="600"/>
              </a:spcAft>
            </a:pPr>
            <a:fld id="{08CE3C82-A0BA-4FCB-9A65-18297E6F6D17}" type="datetime1">
              <a:rPr lang="es-ES" smtClean="0"/>
              <a:pPr rtl="0">
                <a:spcAft>
                  <a:spcPts val="600"/>
                </a:spcAft>
              </a:pPr>
              <a:t>26/01/2024</a:t>
            </a:fld>
            <a:endParaRPr lang="en-US"/>
          </a:p>
        </p:txBody>
      </p:sp>
    </p:spTree>
    <p:extLst>
      <p:ext uri="{BB962C8B-B14F-4D97-AF65-F5344CB8AC3E}">
        <p14:creationId xmlns:p14="http://schemas.microsoft.com/office/powerpoint/2010/main" val="1556175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BB9E78-E2C9-ACA4-F1EB-9871C5C7042F}"/>
              </a:ext>
            </a:extLst>
          </p:cNvPr>
          <p:cNvSpPr>
            <a:spLocks noGrp="1"/>
          </p:cNvSpPr>
          <p:nvPr>
            <p:ph type="title"/>
          </p:nvPr>
        </p:nvSpPr>
        <p:spPr>
          <a:xfrm>
            <a:off x="841248" y="548640"/>
            <a:ext cx="3600860" cy="5431536"/>
          </a:xfrm>
        </p:spPr>
        <p:txBody>
          <a:bodyPr>
            <a:normAutofit/>
          </a:bodyPr>
          <a:lstStyle/>
          <a:p>
            <a:r>
              <a:rPr lang="es-MX" sz="4600" b="1"/>
              <a:t>CULPABILIDAD </a:t>
            </a:r>
            <a:endParaRPr lang="es-CO" sz="4600" b="1"/>
          </a:p>
        </p:txBody>
      </p:sp>
      <p:sp>
        <p:nvSpPr>
          <p:cNvPr id="3" name="Marcador de contenido 2">
            <a:extLst>
              <a:ext uri="{FF2B5EF4-FFF2-40B4-BE49-F238E27FC236}">
                <a16:creationId xmlns:a16="http://schemas.microsoft.com/office/drawing/2014/main" id="{063ABD62-2A3A-7182-F138-341ED0993B6A}"/>
              </a:ext>
            </a:extLst>
          </p:cNvPr>
          <p:cNvSpPr>
            <a:spLocks noGrp="1"/>
          </p:cNvSpPr>
          <p:nvPr>
            <p:ph idx="1"/>
          </p:nvPr>
        </p:nvSpPr>
        <p:spPr>
          <a:xfrm>
            <a:off x="5126418" y="552091"/>
            <a:ext cx="6224335" cy="5431536"/>
          </a:xfrm>
        </p:spPr>
        <p:txBody>
          <a:bodyPr anchor="ctr">
            <a:normAutofit/>
          </a:bodyPr>
          <a:lstStyle/>
          <a:p>
            <a:r>
              <a:rPr lang="es-MX" sz="2200"/>
              <a:t>ARTÍCULO 10. Culpabilidad. En materia disciplinaria solo se podrá imponer sanción por conductas realizadas con culpabilidad. Las conductas solo son sancionables a título de dolo o culpa. Queda proscrita toda forma de responsabilidad objetiva.</a:t>
            </a:r>
          </a:p>
          <a:p>
            <a:endParaRPr lang="es-MX" sz="2200"/>
          </a:p>
          <a:p>
            <a:endParaRPr lang="es-CO" sz="2200"/>
          </a:p>
        </p:txBody>
      </p:sp>
      <p:sp>
        <p:nvSpPr>
          <p:cNvPr id="4" name="Marcador de fecha 3">
            <a:extLst>
              <a:ext uri="{FF2B5EF4-FFF2-40B4-BE49-F238E27FC236}">
                <a16:creationId xmlns:a16="http://schemas.microsoft.com/office/drawing/2014/main" id="{06CE1A2E-A171-8B9A-395C-C78364A84004}"/>
              </a:ext>
            </a:extLst>
          </p:cNvPr>
          <p:cNvSpPr>
            <a:spLocks noGrp="1"/>
          </p:cNvSpPr>
          <p:nvPr>
            <p:ph type="dt" sz="half" idx="10"/>
          </p:nvPr>
        </p:nvSpPr>
        <p:spPr>
          <a:xfrm>
            <a:off x="838200" y="6356350"/>
            <a:ext cx="2743200" cy="365125"/>
          </a:xfrm>
        </p:spPr>
        <p:txBody>
          <a:bodyPr>
            <a:normAutofit/>
          </a:bodyPr>
          <a:lstStyle/>
          <a:p>
            <a:pPr rtl="0">
              <a:spcAft>
                <a:spcPts val="600"/>
              </a:spcAft>
            </a:pPr>
            <a:fld id="{08CE3C82-A0BA-4FCB-9A65-18297E6F6D17}" type="datetime1">
              <a:rPr lang="es-ES" smtClean="0"/>
              <a:pPr rtl="0">
                <a:spcAft>
                  <a:spcPts val="600"/>
                </a:spcAft>
              </a:pPr>
              <a:t>26/01/2024</a:t>
            </a:fld>
            <a:endParaRPr lang="en-US"/>
          </a:p>
        </p:txBody>
      </p:sp>
    </p:spTree>
    <p:extLst>
      <p:ext uri="{BB962C8B-B14F-4D97-AF65-F5344CB8AC3E}">
        <p14:creationId xmlns:p14="http://schemas.microsoft.com/office/powerpoint/2010/main" val="4057304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80EE0C-8561-F5FA-4CD5-91F1C83EC6F2}"/>
              </a:ext>
            </a:extLst>
          </p:cNvPr>
          <p:cNvSpPr>
            <a:spLocks noGrp="1"/>
          </p:cNvSpPr>
          <p:nvPr>
            <p:ph type="title"/>
          </p:nvPr>
        </p:nvSpPr>
        <p:spPr>
          <a:xfrm>
            <a:off x="804672" y="2023236"/>
            <a:ext cx="3659777" cy="2820908"/>
          </a:xfrm>
        </p:spPr>
        <p:txBody>
          <a:bodyPr>
            <a:normAutofit/>
          </a:bodyPr>
          <a:lstStyle/>
          <a:p>
            <a:r>
              <a:rPr lang="es-MX" sz="4000">
                <a:solidFill>
                  <a:schemeClr val="tx2"/>
                </a:solidFill>
              </a:rPr>
              <a:t>CULPABILIDAD COMO ELEMENTO DE LA FALTA</a:t>
            </a:r>
            <a:endParaRPr lang="es-CO" sz="4000">
              <a:solidFill>
                <a:schemeClr val="tx2"/>
              </a:solidFill>
            </a:endParaRPr>
          </a:p>
        </p:txBody>
      </p:sp>
      <p:sp>
        <p:nvSpPr>
          <p:cNvPr id="4" name="Marcador de fecha 3">
            <a:extLst>
              <a:ext uri="{FF2B5EF4-FFF2-40B4-BE49-F238E27FC236}">
                <a16:creationId xmlns:a16="http://schemas.microsoft.com/office/drawing/2014/main" id="{93EA61A0-BB13-44F1-20AD-AFE36F686A0D}"/>
              </a:ext>
            </a:extLst>
          </p:cNvPr>
          <p:cNvSpPr>
            <a:spLocks noGrp="1"/>
          </p:cNvSpPr>
          <p:nvPr>
            <p:ph type="dt" sz="half" idx="10"/>
          </p:nvPr>
        </p:nvSpPr>
        <p:spPr>
          <a:xfrm>
            <a:off x="804672" y="6356350"/>
            <a:ext cx="2743200" cy="365125"/>
          </a:xfrm>
        </p:spPr>
        <p:txBody>
          <a:bodyPr>
            <a:normAutofit/>
          </a:bodyPr>
          <a:lstStyle/>
          <a:p>
            <a:pPr rtl="0">
              <a:spcAft>
                <a:spcPts val="600"/>
              </a:spcAft>
            </a:pPr>
            <a:fld id="{08CE3C82-A0BA-4FCB-9A65-18297E6F6D17}" type="datetime1">
              <a:rPr lang="es-ES" smtClean="0"/>
              <a:pPr rtl="0">
                <a:spcAft>
                  <a:spcPts val="600"/>
                </a:spcAft>
              </a:pPr>
              <a:t>26/01/2024</a:t>
            </a:fld>
            <a:endParaRPr lang="en-US"/>
          </a:p>
        </p:txBody>
      </p:sp>
      <p:graphicFrame>
        <p:nvGraphicFramePr>
          <p:cNvPr id="6" name="Marcador de contenido 2">
            <a:extLst>
              <a:ext uri="{FF2B5EF4-FFF2-40B4-BE49-F238E27FC236}">
                <a16:creationId xmlns:a16="http://schemas.microsoft.com/office/drawing/2014/main" id="{238BD066-6F39-2765-A283-4F7BDF8A245C}"/>
              </a:ext>
            </a:extLst>
          </p:cNvPr>
          <p:cNvGraphicFramePr>
            <a:graphicFrameLocks noGrp="1"/>
          </p:cNvGraphicFramePr>
          <p:nvPr>
            <p:ph idx="1"/>
          </p:nvPr>
        </p:nvGraphicFramePr>
        <p:xfrm>
          <a:off x="6091238" y="955653"/>
          <a:ext cx="5115491" cy="4947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96797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18E8C8-ADE1-2D14-8FAB-64D3928C2BE1}"/>
              </a:ext>
            </a:extLst>
          </p:cNvPr>
          <p:cNvSpPr>
            <a:spLocks noGrp="1"/>
          </p:cNvSpPr>
          <p:nvPr>
            <p:ph type="title"/>
          </p:nvPr>
        </p:nvSpPr>
        <p:spPr>
          <a:xfrm>
            <a:off x="786385" y="841248"/>
            <a:ext cx="5129600" cy="5340097"/>
          </a:xfrm>
        </p:spPr>
        <p:txBody>
          <a:bodyPr anchor="ctr">
            <a:normAutofit/>
          </a:bodyPr>
          <a:lstStyle/>
          <a:p>
            <a:r>
              <a:rPr lang="es-MX" sz="4800" b="1">
                <a:solidFill>
                  <a:schemeClr val="bg1"/>
                </a:solidFill>
              </a:rPr>
              <a:t>Causales excluyentes de responsabilidad </a:t>
            </a:r>
            <a:endParaRPr lang="es-CO" sz="4800" b="1">
              <a:solidFill>
                <a:schemeClr val="bg1"/>
              </a:solidFill>
            </a:endParaRPr>
          </a:p>
        </p:txBody>
      </p:sp>
      <p:sp>
        <p:nvSpPr>
          <p:cNvPr id="4" name="Marcador de fecha 3">
            <a:extLst>
              <a:ext uri="{FF2B5EF4-FFF2-40B4-BE49-F238E27FC236}">
                <a16:creationId xmlns:a16="http://schemas.microsoft.com/office/drawing/2014/main" id="{ABBCDDA2-1D04-2453-F6D0-ECD644F53FF5}"/>
              </a:ext>
            </a:extLst>
          </p:cNvPr>
          <p:cNvSpPr>
            <a:spLocks noGrp="1"/>
          </p:cNvSpPr>
          <p:nvPr>
            <p:ph type="dt" sz="half" idx="10"/>
          </p:nvPr>
        </p:nvSpPr>
        <p:spPr>
          <a:xfrm rot="5400000">
            <a:off x="10735056" y="987552"/>
            <a:ext cx="2286000" cy="640080"/>
          </a:xfrm>
        </p:spPr>
        <p:txBody>
          <a:bodyPr anchor="ctr">
            <a:normAutofit/>
          </a:bodyPr>
          <a:lstStyle/>
          <a:p>
            <a:pPr algn="r" rtl="0">
              <a:spcAft>
                <a:spcPts val="600"/>
              </a:spcAft>
            </a:pPr>
            <a:fld id="{08CE3C82-A0BA-4FCB-9A65-18297E6F6D17}" type="datetime1">
              <a:rPr lang="es-ES" sz="1000">
                <a:solidFill>
                  <a:schemeClr val="tx2"/>
                </a:solidFill>
              </a:rPr>
              <a:pPr algn="r" rtl="0">
                <a:spcAft>
                  <a:spcPts val="600"/>
                </a:spcAft>
              </a:pPr>
              <a:t>26/01/2024</a:t>
            </a:fld>
            <a:endParaRPr lang="en-US" sz="1000">
              <a:solidFill>
                <a:schemeClr val="tx2"/>
              </a:solidFill>
            </a:endParaRPr>
          </a:p>
        </p:txBody>
      </p:sp>
      <p:graphicFrame>
        <p:nvGraphicFramePr>
          <p:cNvPr id="6" name="Marcador de contenido 2">
            <a:extLst>
              <a:ext uri="{FF2B5EF4-FFF2-40B4-BE49-F238E27FC236}">
                <a16:creationId xmlns:a16="http://schemas.microsoft.com/office/drawing/2014/main" id="{1409B122-D25E-3300-3CD2-8DCD7FC2B323}"/>
              </a:ext>
            </a:extLst>
          </p:cNvPr>
          <p:cNvGraphicFramePr>
            <a:graphicFrameLocks noGrp="1"/>
          </p:cNvGraphicFramePr>
          <p:nvPr>
            <p:ph idx="1"/>
          </p:nvPr>
        </p:nvGraphicFramePr>
        <p:xfrm>
          <a:off x="6525628" y="529388"/>
          <a:ext cx="4828172" cy="5651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7101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D8E038-C478-C15D-2155-06529C46F4B5}"/>
              </a:ext>
            </a:extLst>
          </p:cNvPr>
          <p:cNvSpPr>
            <a:spLocks noGrp="1"/>
          </p:cNvSpPr>
          <p:nvPr>
            <p:ph type="title"/>
          </p:nvPr>
        </p:nvSpPr>
        <p:spPr/>
        <p:txBody>
          <a:bodyPr/>
          <a:lstStyle/>
          <a:p>
            <a:pPr algn="ctr"/>
            <a:r>
              <a:rPr lang="es-CO" b="1" dirty="0">
                <a:effectLst>
                  <a:outerShdw blurRad="38100" dist="38100" dir="2700000" algn="tl">
                    <a:srgbClr val="000000">
                      <a:alpha val="43137"/>
                    </a:srgbClr>
                  </a:outerShdw>
                </a:effectLst>
              </a:rPr>
              <a:t>Causales excluyentes de responsabilidad</a:t>
            </a:r>
          </a:p>
        </p:txBody>
      </p:sp>
      <p:graphicFrame>
        <p:nvGraphicFramePr>
          <p:cNvPr id="6" name="Marcador de contenido 2">
            <a:extLst>
              <a:ext uri="{FF2B5EF4-FFF2-40B4-BE49-F238E27FC236}">
                <a16:creationId xmlns:a16="http://schemas.microsoft.com/office/drawing/2014/main" id="{431C5FDB-EC2E-EDE1-1350-F8000A3DDE8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fecha 3">
            <a:extLst>
              <a:ext uri="{FF2B5EF4-FFF2-40B4-BE49-F238E27FC236}">
                <a16:creationId xmlns:a16="http://schemas.microsoft.com/office/drawing/2014/main" id="{BAFE6B0B-2754-68A3-9C88-0C27AADE5DA7}"/>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42444608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85D1F9-413D-8F42-B6C3-0B1920936B15}"/>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a:solidFill>
                  <a:schemeClr val="tx1"/>
                </a:solidFill>
                <a:latin typeface="+mj-lt"/>
                <a:ea typeface="+mj-ea"/>
                <a:cs typeface="+mj-cs"/>
              </a:rPr>
              <a:t>Formas de Culpabilidad </a:t>
            </a:r>
          </a:p>
        </p:txBody>
      </p:sp>
      <p:sp>
        <p:nvSpPr>
          <p:cNvPr id="3" name="Marcador de fecha 2">
            <a:extLst>
              <a:ext uri="{FF2B5EF4-FFF2-40B4-BE49-F238E27FC236}">
                <a16:creationId xmlns:a16="http://schemas.microsoft.com/office/drawing/2014/main" id="{4CFEE381-DDA3-8C6A-5B0C-8BD83A112673}"/>
              </a:ext>
            </a:extLst>
          </p:cNvPr>
          <p:cNvSpPr>
            <a:spLocks noGrp="1"/>
          </p:cNvSpPr>
          <p:nvPr>
            <p:ph type="dt" sz="half" idx="10"/>
          </p:nvPr>
        </p:nvSpPr>
        <p:spPr>
          <a:xfrm>
            <a:off x="434163" y="6356350"/>
            <a:ext cx="1166037" cy="365125"/>
          </a:xfrm>
        </p:spPr>
        <p:txBody>
          <a:bodyPr vert="horz" lIns="91440" tIns="45720" rIns="91440" bIns="45720" rtlCol="0" anchor="ctr">
            <a:normAutofit/>
          </a:bodyPr>
          <a:lstStyle/>
          <a:p>
            <a:pPr>
              <a:spcAft>
                <a:spcPts val="600"/>
              </a:spcAft>
            </a:pPr>
            <a:fld id="{C15089BA-E437-45E0-A84B-86EF204AD4EF}" type="datetime1">
              <a:rPr lang="en-US">
                <a:solidFill>
                  <a:schemeClr val="tx1">
                    <a:lumMod val="50000"/>
                    <a:lumOff val="50000"/>
                  </a:schemeClr>
                </a:solidFill>
              </a:rPr>
              <a:pPr>
                <a:spcAft>
                  <a:spcPts val="600"/>
                </a:spcAft>
              </a:pPr>
              <a:t>1/26/2024</a:t>
            </a:fld>
            <a:endParaRPr lang="en-US">
              <a:solidFill>
                <a:schemeClr val="tx1">
                  <a:lumMod val="50000"/>
                  <a:lumOff val="50000"/>
                </a:schemeClr>
              </a:solidFill>
            </a:endParaRPr>
          </a:p>
        </p:txBody>
      </p:sp>
    </p:spTree>
    <p:extLst>
      <p:ext uri="{BB962C8B-B14F-4D97-AF65-F5344CB8AC3E}">
        <p14:creationId xmlns:p14="http://schemas.microsoft.com/office/powerpoint/2010/main" val="404707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653BBC-8604-CE84-5C62-651E9C9593CE}"/>
              </a:ext>
            </a:extLst>
          </p:cNvPr>
          <p:cNvSpPr>
            <a:spLocks noGrp="1"/>
          </p:cNvSpPr>
          <p:nvPr>
            <p:ph type="title"/>
          </p:nvPr>
        </p:nvSpPr>
        <p:spPr>
          <a:xfrm>
            <a:off x="841248" y="548640"/>
            <a:ext cx="3600860" cy="5431536"/>
          </a:xfrm>
        </p:spPr>
        <p:txBody>
          <a:bodyPr>
            <a:normAutofit/>
          </a:bodyPr>
          <a:lstStyle/>
          <a:p>
            <a:r>
              <a:rPr lang="es-MX" sz="8800" b="1" dirty="0">
                <a:effectLst>
                  <a:outerShdw blurRad="38100" dist="38100" dir="2700000" algn="tl">
                    <a:srgbClr val="000000">
                      <a:alpha val="43137"/>
                    </a:srgbClr>
                  </a:outerShdw>
                </a:effectLst>
              </a:rPr>
              <a:t>Dolo</a:t>
            </a:r>
            <a:endParaRPr lang="es-CO" sz="8800" b="1"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B283608F-DFB7-0B2F-F39E-8C7598785844}"/>
              </a:ext>
            </a:extLst>
          </p:cNvPr>
          <p:cNvSpPr>
            <a:spLocks noGrp="1"/>
          </p:cNvSpPr>
          <p:nvPr>
            <p:ph idx="1"/>
          </p:nvPr>
        </p:nvSpPr>
        <p:spPr>
          <a:xfrm>
            <a:off x="5126418" y="552091"/>
            <a:ext cx="6224335" cy="5431536"/>
          </a:xfrm>
        </p:spPr>
        <p:txBody>
          <a:bodyPr anchor="ctr">
            <a:normAutofit/>
          </a:bodyPr>
          <a:lstStyle/>
          <a:p>
            <a:pPr marL="0" indent="0" algn="just">
              <a:buNone/>
            </a:pPr>
            <a:r>
              <a:rPr lang="es-MX" sz="3600" dirty="0"/>
              <a:t>La conducta es dolosa cuando el sujeto disciplinable conoce los hechos constitutivos de falta disciplinaria, su ilicitud y quiere su realización.</a:t>
            </a:r>
          </a:p>
          <a:p>
            <a:pPr algn="just"/>
            <a:endParaRPr lang="es-CO" sz="4800" dirty="0"/>
          </a:p>
        </p:txBody>
      </p:sp>
      <p:sp>
        <p:nvSpPr>
          <p:cNvPr id="4" name="Marcador de fecha 3">
            <a:extLst>
              <a:ext uri="{FF2B5EF4-FFF2-40B4-BE49-F238E27FC236}">
                <a16:creationId xmlns:a16="http://schemas.microsoft.com/office/drawing/2014/main" id="{89F58E19-4B7B-972B-AF05-C0B476A55227}"/>
              </a:ext>
            </a:extLst>
          </p:cNvPr>
          <p:cNvSpPr>
            <a:spLocks noGrp="1"/>
          </p:cNvSpPr>
          <p:nvPr>
            <p:ph type="dt" sz="half" idx="10"/>
          </p:nvPr>
        </p:nvSpPr>
        <p:spPr>
          <a:xfrm>
            <a:off x="838200" y="6356350"/>
            <a:ext cx="2743200" cy="365125"/>
          </a:xfrm>
        </p:spPr>
        <p:txBody>
          <a:bodyPr>
            <a:normAutofit/>
          </a:bodyPr>
          <a:lstStyle/>
          <a:p>
            <a:pPr rtl="0">
              <a:spcAft>
                <a:spcPts val="600"/>
              </a:spcAft>
            </a:pPr>
            <a:fld id="{08CE3C82-A0BA-4FCB-9A65-18297E6F6D17}" type="datetime1">
              <a:rPr lang="es-ES" smtClean="0"/>
              <a:pPr rtl="0">
                <a:spcAft>
                  <a:spcPts val="600"/>
                </a:spcAft>
              </a:pPr>
              <a:t>26/01/2024</a:t>
            </a:fld>
            <a:endParaRPr lang="en-US"/>
          </a:p>
        </p:txBody>
      </p:sp>
    </p:spTree>
    <p:extLst>
      <p:ext uri="{BB962C8B-B14F-4D97-AF65-F5344CB8AC3E}">
        <p14:creationId xmlns:p14="http://schemas.microsoft.com/office/powerpoint/2010/main" val="30762432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17894F-A593-B6E4-5825-6DBCF46D3F11}"/>
              </a:ext>
            </a:extLst>
          </p:cNvPr>
          <p:cNvSpPr>
            <a:spLocks noGrp="1"/>
          </p:cNvSpPr>
          <p:nvPr>
            <p:ph type="title"/>
          </p:nvPr>
        </p:nvSpPr>
        <p:spPr>
          <a:xfrm>
            <a:off x="841248" y="548640"/>
            <a:ext cx="3600860" cy="5431536"/>
          </a:xfrm>
        </p:spPr>
        <p:txBody>
          <a:bodyPr>
            <a:normAutofit/>
          </a:bodyPr>
          <a:lstStyle/>
          <a:p>
            <a:r>
              <a:rPr lang="es-MX" sz="5400" b="1"/>
              <a:t>Culpa</a:t>
            </a:r>
            <a:endParaRPr lang="es-CO" sz="5400" b="1"/>
          </a:p>
        </p:txBody>
      </p:sp>
      <p:sp>
        <p:nvSpPr>
          <p:cNvPr id="3" name="Marcador de contenido 2">
            <a:extLst>
              <a:ext uri="{FF2B5EF4-FFF2-40B4-BE49-F238E27FC236}">
                <a16:creationId xmlns:a16="http://schemas.microsoft.com/office/drawing/2014/main" id="{A3A1EB31-E98B-A7B8-BBDB-1EE127C34653}"/>
              </a:ext>
            </a:extLst>
          </p:cNvPr>
          <p:cNvSpPr>
            <a:spLocks noGrp="1"/>
          </p:cNvSpPr>
          <p:nvPr>
            <p:ph idx="1"/>
          </p:nvPr>
        </p:nvSpPr>
        <p:spPr>
          <a:xfrm>
            <a:off x="5126418" y="552091"/>
            <a:ext cx="6224335" cy="5431536"/>
          </a:xfrm>
        </p:spPr>
        <p:txBody>
          <a:bodyPr anchor="ctr">
            <a:normAutofit/>
          </a:bodyPr>
          <a:lstStyle/>
          <a:p>
            <a:pPr marL="0" indent="0" algn="just">
              <a:buNone/>
            </a:pPr>
            <a:r>
              <a:rPr lang="es-MX" sz="3200" dirty="0"/>
              <a:t>Es Culpa grave, cuando incurre en falta disciplinaria por inobservancia del cuidado necesario que cualquier persona del común imprime a sus actuaciones.</a:t>
            </a:r>
          </a:p>
          <a:p>
            <a:endParaRPr lang="es-CO" sz="2200" dirty="0"/>
          </a:p>
        </p:txBody>
      </p:sp>
      <p:sp>
        <p:nvSpPr>
          <p:cNvPr id="4" name="Marcador de fecha 3">
            <a:extLst>
              <a:ext uri="{FF2B5EF4-FFF2-40B4-BE49-F238E27FC236}">
                <a16:creationId xmlns:a16="http://schemas.microsoft.com/office/drawing/2014/main" id="{E3540348-70D7-2005-82AF-B4272CF7D514}"/>
              </a:ext>
            </a:extLst>
          </p:cNvPr>
          <p:cNvSpPr>
            <a:spLocks noGrp="1"/>
          </p:cNvSpPr>
          <p:nvPr>
            <p:ph type="dt" sz="half" idx="10"/>
          </p:nvPr>
        </p:nvSpPr>
        <p:spPr>
          <a:xfrm>
            <a:off x="838200" y="6356350"/>
            <a:ext cx="2743200" cy="365125"/>
          </a:xfrm>
        </p:spPr>
        <p:txBody>
          <a:bodyPr>
            <a:normAutofit/>
          </a:bodyPr>
          <a:lstStyle/>
          <a:p>
            <a:pPr rtl="0">
              <a:spcAft>
                <a:spcPts val="600"/>
              </a:spcAft>
            </a:pPr>
            <a:fld id="{08CE3C82-A0BA-4FCB-9A65-18297E6F6D17}" type="datetime1">
              <a:rPr lang="es-ES" smtClean="0"/>
              <a:pPr rtl="0">
                <a:spcAft>
                  <a:spcPts val="600"/>
                </a:spcAft>
              </a:pPr>
              <a:t>26/01/2024</a:t>
            </a:fld>
            <a:endParaRPr lang="en-US"/>
          </a:p>
        </p:txBody>
      </p:sp>
    </p:spTree>
    <p:extLst>
      <p:ext uri="{BB962C8B-B14F-4D97-AF65-F5344CB8AC3E}">
        <p14:creationId xmlns:p14="http://schemas.microsoft.com/office/powerpoint/2010/main" val="42421185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986458-5A82-98D1-2D5F-2A212482D197}"/>
              </a:ext>
            </a:extLst>
          </p:cNvPr>
          <p:cNvSpPr>
            <a:spLocks noGrp="1"/>
          </p:cNvSpPr>
          <p:nvPr>
            <p:ph type="title"/>
          </p:nvPr>
        </p:nvSpPr>
        <p:spPr/>
        <p:txBody>
          <a:bodyPr>
            <a:normAutofit/>
          </a:bodyPr>
          <a:lstStyle/>
          <a:p>
            <a:pPr algn="ctr"/>
            <a:r>
              <a:rPr lang="es-MX" sz="3600" b="1" dirty="0">
                <a:effectLst>
                  <a:outerShdw blurRad="38100" dist="38100" dir="2700000" algn="tl">
                    <a:srgbClr val="000000">
                      <a:alpha val="43137"/>
                    </a:srgbClr>
                  </a:outerShdw>
                </a:effectLst>
              </a:rPr>
              <a:t>Criterios para determinar la gravedad o la  levedad de la falta disciplinaria </a:t>
            </a:r>
            <a:endParaRPr lang="es-CO" sz="3600" b="1"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D0327261-2F51-032D-F607-951F806BB99F}"/>
              </a:ext>
            </a:extLst>
          </p:cNvPr>
          <p:cNvSpPr>
            <a:spLocks noGrp="1"/>
          </p:cNvSpPr>
          <p:nvPr>
            <p:ph idx="1"/>
          </p:nvPr>
        </p:nvSpPr>
        <p:spPr/>
        <p:txBody>
          <a:bodyPr>
            <a:normAutofit fontScale="92500" lnSpcReduction="10000"/>
          </a:bodyPr>
          <a:lstStyle/>
          <a:p>
            <a:r>
              <a:rPr lang="es-MX" dirty="0"/>
              <a:t>1.La forma de culpabilidad.</a:t>
            </a:r>
          </a:p>
          <a:p>
            <a:endParaRPr lang="es-MX" dirty="0"/>
          </a:p>
          <a:p>
            <a:r>
              <a:rPr lang="es-MX" dirty="0"/>
              <a:t>2. La naturaleza esencial del servicio.</a:t>
            </a:r>
          </a:p>
          <a:p>
            <a:endParaRPr lang="es-MX" dirty="0"/>
          </a:p>
          <a:p>
            <a:r>
              <a:rPr lang="es-MX" dirty="0"/>
              <a:t>3. El grado de perturbación del servicio.</a:t>
            </a:r>
          </a:p>
          <a:p>
            <a:endParaRPr lang="es-MX" dirty="0"/>
          </a:p>
          <a:p>
            <a:r>
              <a:rPr lang="es-MX" dirty="0"/>
              <a:t>4. La jerarquía y mande que el servidor público tenga en la respectiva institución.</a:t>
            </a:r>
          </a:p>
          <a:p>
            <a:endParaRPr lang="es-MX" dirty="0"/>
          </a:p>
          <a:p>
            <a:r>
              <a:rPr lang="es-MX" dirty="0"/>
              <a:t>5. La trascendencia social de la falta o el perjuicio causado.</a:t>
            </a:r>
          </a:p>
          <a:p>
            <a:endParaRPr lang="es-MX" dirty="0"/>
          </a:p>
          <a:p>
            <a:endParaRPr lang="es-MX" dirty="0"/>
          </a:p>
          <a:p>
            <a:endParaRPr lang="es-CO" dirty="0"/>
          </a:p>
        </p:txBody>
      </p:sp>
      <p:sp>
        <p:nvSpPr>
          <p:cNvPr id="4" name="Marcador de fecha 3">
            <a:extLst>
              <a:ext uri="{FF2B5EF4-FFF2-40B4-BE49-F238E27FC236}">
                <a16:creationId xmlns:a16="http://schemas.microsoft.com/office/drawing/2014/main" id="{DD323B87-97B4-EEEE-02F9-45F6E7964C9E}"/>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41837828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C40435-BDFA-EE7E-B570-22AFDEE55108}"/>
              </a:ext>
            </a:extLst>
          </p:cNvPr>
          <p:cNvSpPr>
            <a:spLocks noGrp="1"/>
          </p:cNvSpPr>
          <p:nvPr>
            <p:ph type="title"/>
          </p:nvPr>
        </p:nvSpPr>
        <p:spPr/>
        <p:txBody>
          <a:bodyPr>
            <a:normAutofit/>
          </a:bodyPr>
          <a:lstStyle/>
          <a:p>
            <a:pPr algn="ctr"/>
            <a:r>
              <a:rPr lang="es-MX" sz="3600" b="1" dirty="0">
                <a:effectLst>
                  <a:outerShdw blurRad="38100" dist="38100" dir="2700000" algn="tl">
                    <a:srgbClr val="000000">
                      <a:alpha val="43137"/>
                    </a:srgbClr>
                  </a:outerShdw>
                </a:effectLst>
              </a:rPr>
              <a:t>Criterios para determinar la gravedad o la o levedad dela falta disciplinaria </a:t>
            </a:r>
            <a:endParaRPr lang="es-CO" sz="3600" b="1"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D9F68EA3-EB14-ABCF-4133-70E65173C31E}"/>
              </a:ext>
            </a:extLst>
          </p:cNvPr>
          <p:cNvSpPr>
            <a:spLocks noGrp="1"/>
          </p:cNvSpPr>
          <p:nvPr>
            <p:ph idx="1"/>
          </p:nvPr>
        </p:nvSpPr>
        <p:spPr/>
        <p:txBody>
          <a:bodyPr>
            <a:normAutofit fontScale="62500" lnSpcReduction="20000"/>
          </a:bodyPr>
          <a:lstStyle/>
          <a:p>
            <a:r>
              <a:rPr lang="es-MX" dirty="0"/>
              <a:t>6. Las modalidades y circunstancias en que se cometió la falta, que se apreciaran teniendo en cuenta el cuidado empleado en su preparación, el nivel de aprovechamiento de la confianza depositada en el investigado o de la que se derive de la naturaleza del cargo o función, el grado de participación en la comisión de la falta, si fue inducido por un superior a cometerla, o si la cometió en estado de ofuscación originado en circunstancias o condiciones de </a:t>
            </a:r>
            <a:r>
              <a:rPr lang="es-MX" dirty="0" err="1"/>
              <a:t>dificil</a:t>
            </a:r>
            <a:r>
              <a:rPr lang="es-MX" dirty="0"/>
              <a:t> prevención y gravedad extrema, debidamente comprobadas.</a:t>
            </a:r>
          </a:p>
          <a:p>
            <a:endParaRPr lang="es-MX" dirty="0"/>
          </a:p>
          <a:p>
            <a:r>
              <a:rPr lang="es-MX" dirty="0"/>
              <a:t>7. Los motivos determinantes del comportamiento.</a:t>
            </a:r>
          </a:p>
          <a:p>
            <a:endParaRPr lang="es-MX" dirty="0"/>
          </a:p>
          <a:p>
            <a:r>
              <a:rPr lang="es-MX" dirty="0"/>
              <a:t>8. Cuando la falta se realice con la intervención de varias personas, sean particulares o servidores públicos.</a:t>
            </a:r>
          </a:p>
          <a:p>
            <a:endParaRPr lang="es-MX" dirty="0"/>
          </a:p>
          <a:p>
            <a:r>
              <a:rPr lang="es-MX" dirty="0"/>
              <a:t>9. La realización típica de una falta objetivamente gravísima cometida con culpa grave, será considerada falta grave.</a:t>
            </a:r>
          </a:p>
          <a:p>
            <a:endParaRPr lang="es-MX" dirty="0"/>
          </a:p>
          <a:p>
            <a:r>
              <a:rPr lang="es-MX" dirty="0"/>
              <a:t>(Modificado por el ARTÍCULO 8 de la Ley 2094 de 2021)</a:t>
            </a:r>
          </a:p>
          <a:p>
            <a:endParaRPr lang="es-CO" dirty="0"/>
          </a:p>
        </p:txBody>
      </p:sp>
      <p:sp>
        <p:nvSpPr>
          <p:cNvPr id="4" name="Marcador de fecha 3">
            <a:extLst>
              <a:ext uri="{FF2B5EF4-FFF2-40B4-BE49-F238E27FC236}">
                <a16:creationId xmlns:a16="http://schemas.microsoft.com/office/drawing/2014/main" id="{23A03A37-4872-1403-7C77-04FB17DF2B26}"/>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0722745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3371400-24D6-4A07-B655-74D8C00BCBE9}"/>
              </a:ext>
            </a:extLst>
          </p:cNvPr>
          <p:cNvSpPr>
            <a:spLocks noGrp="1"/>
          </p:cNvSpPr>
          <p:nvPr>
            <p:ph type="title"/>
          </p:nvPr>
        </p:nvSpPr>
        <p:spPr>
          <a:xfrm>
            <a:off x="838200" y="365125"/>
            <a:ext cx="10515600" cy="5111650"/>
          </a:xfrm>
        </p:spPr>
        <p:txBody>
          <a:bodyPr anchor="b"/>
          <a:lstStyle/>
          <a:p>
            <a:r>
              <a:rPr lang="es-MX" dirty="0"/>
              <a:t>Sujetos Disciplinables </a:t>
            </a:r>
            <a:endParaRPr lang="es-CO" dirty="0"/>
          </a:p>
        </p:txBody>
      </p:sp>
      <p:sp>
        <p:nvSpPr>
          <p:cNvPr id="4" name="Marcador de fecha 3">
            <a:extLst>
              <a:ext uri="{FF2B5EF4-FFF2-40B4-BE49-F238E27FC236}">
                <a16:creationId xmlns:a16="http://schemas.microsoft.com/office/drawing/2014/main" id="{ED617880-3D24-4CEB-A426-9C0761AF6460}"/>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6380022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7B4783-6EB9-F387-C7F3-6DECBE1C15F2}"/>
              </a:ext>
            </a:extLst>
          </p:cNvPr>
          <p:cNvSpPr>
            <a:spLocks noGrp="1"/>
          </p:cNvSpPr>
          <p:nvPr>
            <p:ph type="title"/>
          </p:nvPr>
        </p:nvSpPr>
        <p:spPr/>
        <p:txBody>
          <a:bodyPr/>
          <a:lstStyle/>
          <a:p>
            <a:r>
              <a:rPr lang="es-MX" b="1" dirty="0">
                <a:effectLst>
                  <a:outerShdw blurRad="38100" dist="38100" dir="2700000" algn="tl">
                    <a:srgbClr val="000000">
                      <a:alpha val="43137"/>
                    </a:srgbClr>
                  </a:outerShdw>
                </a:effectLst>
              </a:rPr>
              <a:t>Sujeto Disciplinable: Servidor Público</a:t>
            </a:r>
            <a:endParaRPr lang="es-CO" b="1"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E4B38772-8CB0-FCF4-8413-217CC8E7ECCD}"/>
              </a:ext>
            </a:extLst>
          </p:cNvPr>
          <p:cNvSpPr>
            <a:spLocks noGrp="1"/>
          </p:cNvSpPr>
          <p:nvPr>
            <p:ph idx="1"/>
          </p:nvPr>
        </p:nvSpPr>
        <p:spPr/>
        <p:txBody>
          <a:bodyPr/>
          <a:lstStyle/>
          <a:p>
            <a:pPr marL="0" indent="0" algn="just">
              <a:buNone/>
            </a:pPr>
            <a:r>
              <a:rPr lang="es-MX" b="1" dirty="0"/>
              <a:t>Servidor Público:</a:t>
            </a:r>
            <a:r>
              <a:rPr lang="es-MX" dirty="0"/>
              <a:t> De con formidad con el Art 123. de la CP  son servidores públicos los miembros de las corporaciones públicas, los empleados y trabajadores del Estado y de sus entidades descentralizadas territorialmente y por servicios.</a:t>
            </a:r>
          </a:p>
          <a:p>
            <a:pPr marL="0" indent="0">
              <a:buNone/>
            </a:pPr>
            <a:endParaRPr lang="es-MX" dirty="0"/>
          </a:p>
          <a:p>
            <a:pPr marL="0" indent="0">
              <a:buNone/>
            </a:pPr>
            <a:r>
              <a:rPr lang="es-MX" b="1" dirty="0"/>
              <a:t>Particular: </a:t>
            </a:r>
            <a:r>
              <a:rPr lang="es-MX" dirty="0"/>
              <a:t>Que ejerce funciona publica, administre recursos públicos, cumpla labores de interventoría o supervisión </a:t>
            </a:r>
            <a:endParaRPr lang="es-CO" b="1" dirty="0"/>
          </a:p>
        </p:txBody>
      </p:sp>
      <p:sp>
        <p:nvSpPr>
          <p:cNvPr id="4" name="Marcador de fecha 3">
            <a:extLst>
              <a:ext uri="{FF2B5EF4-FFF2-40B4-BE49-F238E27FC236}">
                <a16:creationId xmlns:a16="http://schemas.microsoft.com/office/drawing/2014/main" id="{F9AF6886-7672-2AA8-3E41-0F56A5A2F043}"/>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463271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98414E-9C39-4439-A41B-684588A42B39}"/>
              </a:ext>
            </a:extLst>
          </p:cNvPr>
          <p:cNvSpPr>
            <a:spLocks noGrp="1"/>
          </p:cNvSpPr>
          <p:nvPr>
            <p:ph type="title"/>
          </p:nvPr>
        </p:nvSpPr>
        <p:spPr>
          <a:xfrm>
            <a:off x="838200" y="365125"/>
            <a:ext cx="10515600" cy="4601511"/>
          </a:xfrm>
        </p:spPr>
        <p:txBody>
          <a:bodyPr/>
          <a:lstStyle/>
          <a:p>
            <a:r>
              <a:rPr lang="es-MX" dirty="0"/>
              <a:t>La Acción, Omisión y Extralimitación  de Funciones de los Servidores Públicos </a:t>
            </a:r>
            <a:endParaRPr lang="es-CO" dirty="0"/>
          </a:p>
        </p:txBody>
      </p:sp>
      <p:sp>
        <p:nvSpPr>
          <p:cNvPr id="4" name="Marcador de fecha 3">
            <a:extLst>
              <a:ext uri="{FF2B5EF4-FFF2-40B4-BE49-F238E27FC236}">
                <a16:creationId xmlns:a16="http://schemas.microsoft.com/office/drawing/2014/main" id="{CFC1C938-31FF-406E-830C-45376872672D}"/>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1281937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2262A1B-709D-4796-8DB6-EAB0F8200842}"/>
              </a:ext>
            </a:extLst>
          </p:cNvPr>
          <p:cNvSpPr>
            <a:spLocks noGrp="1"/>
          </p:cNvSpPr>
          <p:nvPr>
            <p:ph type="title"/>
          </p:nvPr>
        </p:nvSpPr>
        <p:spPr/>
        <p:txBody>
          <a:bodyPr>
            <a:normAutofit/>
          </a:bodyPr>
          <a:lstStyle/>
          <a:p>
            <a:r>
              <a:rPr lang="es-MX" sz="3600" b="1" dirty="0">
                <a:effectLst>
                  <a:outerShdw blurRad="38100" dist="38100" dir="2700000" algn="tl">
                    <a:srgbClr val="000000">
                      <a:alpha val="43137"/>
                    </a:srgbClr>
                  </a:outerShdw>
                </a:effectLst>
              </a:rPr>
              <a:t>El Art.   26 de la Ley 1952 remite a una diversidad de conductas:</a:t>
            </a:r>
            <a:endParaRPr lang="es-CO" sz="3600" b="1" dirty="0">
              <a:effectLst>
                <a:outerShdw blurRad="38100" dist="38100" dir="2700000" algn="tl">
                  <a:srgbClr val="000000">
                    <a:alpha val="43137"/>
                  </a:srgbClr>
                </a:outerShdw>
              </a:effectLst>
            </a:endParaRPr>
          </a:p>
        </p:txBody>
      </p:sp>
      <p:sp>
        <p:nvSpPr>
          <p:cNvPr id="5" name="Marcador de contenido 4">
            <a:extLst>
              <a:ext uri="{FF2B5EF4-FFF2-40B4-BE49-F238E27FC236}">
                <a16:creationId xmlns:a16="http://schemas.microsoft.com/office/drawing/2014/main" id="{AB37CEA7-3819-4CAA-8ED5-A138DE9C5DD1}"/>
              </a:ext>
            </a:extLst>
          </p:cNvPr>
          <p:cNvSpPr>
            <a:spLocks noGrp="1"/>
          </p:cNvSpPr>
          <p:nvPr>
            <p:ph idx="1"/>
          </p:nvPr>
        </p:nvSpPr>
        <p:spPr/>
        <p:txBody>
          <a:bodyPr anchor="ctr"/>
          <a:lstStyle/>
          <a:p>
            <a:pPr marL="0" indent="0" algn="just">
              <a:buNone/>
            </a:pPr>
            <a:r>
              <a:rPr lang="es-MX" sz="2400" b="1" i="1" dirty="0">
                <a:solidFill>
                  <a:srgbClr val="333333"/>
                </a:solidFill>
                <a:effectLst/>
                <a:latin typeface="Work Sans" pitchFamily="2" charset="0"/>
              </a:rPr>
              <a:t>La falta disciplinaria.</a:t>
            </a:r>
            <a:r>
              <a:rPr lang="es-MX" sz="2400" b="0" i="1" dirty="0">
                <a:solidFill>
                  <a:srgbClr val="333333"/>
                </a:solidFill>
                <a:effectLst/>
                <a:latin typeface="Work Sans" pitchFamily="2" charset="0"/>
              </a:rPr>
              <a:t> Constituye falta disciplinaria y, por lo tanto, da lugar a la imposición de la sanción disciplinaria correspondiente la incursión en cualquiera de las conductas previstas en este código que conlleven </a:t>
            </a:r>
            <a:r>
              <a:rPr lang="es-MX" sz="2400" b="0" i="1" u="sng" dirty="0">
                <a:solidFill>
                  <a:srgbClr val="333333"/>
                </a:solidFill>
                <a:effectLst/>
                <a:latin typeface="Work Sans" pitchFamily="2" charset="0"/>
              </a:rPr>
              <a:t>incumplimiento de deberes, extralimitación en el ejercicio de derechos y funciones, prohibiciones y violación del régimen de inhabilidades, incompatibilidades, impedimentos y conflicto de intereses</a:t>
            </a:r>
            <a:r>
              <a:rPr lang="es-MX" sz="2400" b="0" i="1" dirty="0">
                <a:solidFill>
                  <a:srgbClr val="333333"/>
                </a:solidFill>
                <a:effectLst/>
                <a:latin typeface="Work Sans" pitchFamily="2" charset="0"/>
              </a:rPr>
              <a:t>, sin estar amparado por cualquiera de las causales de exclusión de responsabilidad contempladas en esta ley. </a:t>
            </a:r>
            <a:r>
              <a:rPr lang="es-MX" sz="1800" b="0" dirty="0">
                <a:solidFill>
                  <a:srgbClr val="333333"/>
                </a:solidFill>
                <a:effectLst/>
                <a:latin typeface="Work Sans" pitchFamily="2" charset="0"/>
              </a:rPr>
              <a:t>(subraya por fuera del texto)</a:t>
            </a:r>
            <a:endParaRPr lang="es-MX" sz="2400" dirty="0"/>
          </a:p>
          <a:p>
            <a:endParaRPr lang="es-CO" dirty="0"/>
          </a:p>
        </p:txBody>
      </p:sp>
      <p:sp>
        <p:nvSpPr>
          <p:cNvPr id="3" name="Marcador de fecha 2">
            <a:extLst>
              <a:ext uri="{FF2B5EF4-FFF2-40B4-BE49-F238E27FC236}">
                <a16:creationId xmlns:a16="http://schemas.microsoft.com/office/drawing/2014/main" id="{818A6545-900D-4646-B31E-9421F525BA5A}"/>
              </a:ext>
            </a:extLst>
          </p:cNvPr>
          <p:cNvSpPr>
            <a:spLocks noGrp="1"/>
          </p:cNvSpPr>
          <p:nvPr>
            <p:ph type="dt" sz="half" idx="10"/>
          </p:nvPr>
        </p:nvSpPr>
        <p:spPr/>
        <p:txBody>
          <a:bodyPr/>
          <a:lstStyle/>
          <a:p>
            <a:pPr rtl="0"/>
            <a:fld id="{C15089BA-E437-45E0-A84B-86EF204AD4EF}" type="datetime1">
              <a:rPr lang="es-ES" smtClean="0"/>
              <a:t>26/01/2024</a:t>
            </a:fld>
            <a:endParaRPr lang="en-US"/>
          </a:p>
        </p:txBody>
      </p:sp>
    </p:spTree>
    <p:extLst>
      <p:ext uri="{BB962C8B-B14F-4D97-AF65-F5344CB8AC3E}">
        <p14:creationId xmlns:p14="http://schemas.microsoft.com/office/powerpoint/2010/main" val="17381989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757ED7-8CEA-4E5D-A67A-0FEB44755E83}"/>
              </a:ext>
            </a:extLst>
          </p:cNvPr>
          <p:cNvSpPr>
            <a:spLocks noGrp="1"/>
          </p:cNvSpPr>
          <p:nvPr>
            <p:ph type="title"/>
          </p:nvPr>
        </p:nvSpPr>
        <p:spPr/>
        <p:txBody>
          <a:bodyPr/>
          <a:lstStyle/>
          <a:p>
            <a:r>
              <a:rPr lang="es-MX" dirty="0"/>
              <a:t>El Art 27 sobre la  acción y omisión, las menciona pero no las define</a:t>
            </a:r>
            <a:endParaRPr lang="es-CO" dirty="0"/>
          </a:p>
        </p:txBody>
      </p:sp>
      <p:sp>
        <p:nvSpPr>
          <p:cNvPr id="3" name="Marcador de contenido 2">
            <a:extLst>
              <a:ext uri="{FF2B5EF4-FFF2-40B4-BE49-F238E27FC236}">
                <a16:creationId xmlns:a16="http://schemas.microsoft.com/office/drawing/2014/main" id="{63CD7722-B725-489D-AC62-30F747BF939D}"/>
              </a:ext>
            </a:extLst>
          </p:cNvPr>
          <p:cNvSpPr>
            <a:spLocks noGrp="1"/>
          </p:cNvSpPr>
          <p:nvPr>
            <p:ph idx="1"/>
          </p:nvPr>
        </p:nvSpPr>
        <p:spPr/>
        <p:txBody>
          <a:bodyPr/>
          <a:lstStyle/>
          <a:p>
            <a:r>
              <a:rPr lang="es-MX" dirty="0"/>
              <a:t>La falta disciplinaria puede ser realizada por acción u omisión en el cumplimiento de los deberes propios del cargo o función, o con ocasión de ellos, o por extralimitación de sus funciones.</a:t>
            </a:r>
          </a:p>
          <a:p>
            <a:endParaRPr lang="es-MX" dirty="0"/>
          </a:p>
          <a:p>
            <a:r>
              <a:rPr lang="es-MX" dirty="0"/>
              <a:t>Cuando se tiene el deber jurídico de impedir un resultado, no evitarlo, pudiendo hacerlo equivale a producirlo.</a:t>
            </a:r>
          </a:p>
          <a:p>
            <a:endParaRPr lang="es-MX" dirty="0"/>
          </a:p>
          <a:p>
            <a:endParaRPr lang="es-CO" dirty="0"/>
          </a:p>
        </p:txBody>
      </p:sp>
      <p:sp>
        <p:nvSpPr>
          <p:cNvPr id="4" name="Marcador de fecha 3">
            <a:extLst>
              <a:ext uri="{FF2B5EF4-FFF2-40B4-BE49-F238E27FC236}">
                <a16:creationId xmlns:a16="http://schemas.microsoft.com/office/drawing/2014/main" id="{11DA4977-1BBF-46E1-91F6-57FEAEFD63A6}"/>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40829474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78D0C4F-CF1B-4FF5-BC81-CF6A33A2C098}"/>
              </a:ext>
            </a:extLst>
          </p:cNvPr>
          <p:cNvSpPr>
            <a:spLocks noGrp="1"/>
          </p:cNvSpPr>
          <p:nvPr>
            <p:ph type="title"/>
          </p:nvPr>
        </p:nvSpPr>
        <p:spPr>
          <a:xfrm>
            <a:off x="838200" y="365125"/>
            <a:ext cx="10515600" cy="4447507"/>
          </a:xfrm>
        </p:spPr>
        <p:txBody>
          <a:bodyPr>
            <a:normAutofit/>
          </a:bodyPr>
          <a:lstStyle/>
          <a:p>
            <a:pPr algn="just"/>
            <a:r>
              <a:rPr lang="es-MX" dirty="0"/>
              <a:t>¿En materia disciplinaria es relevante diferenciar si la conducta fue por Acción o por Omisión? </a:t>
            </a:r>
            <a:endParaRPr lang="es-CO" dirty="0"/>
          </a:p>
        </p:txBody>
      </p:sp>
      <p:sp>
        <p:nvSpPr>
          <p:cNvPr id="4" name="Marcador de fecha 3">
            <a:extLst>
              <a:ext uri="{FF2B5EF4-FFF2-40B4-BE49-F238E27FC236}">
                <a16:creationId xmlns:a16="http://schemas.microsoft.com/office/drawing/2014/main" id="{B5BBDD91-A395-4685-868F-CA5A29CEB146}"/>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3425161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8E4DEFA-5F65-465F-93EC-A92B987745A1}"/>
              </a:ext>
            </a:extLst>
          </p:cNvPr>
          <p:cNvSpPr>
            <a:spLocks noGrp="1"/>
          </p:cNvSpPr>
          <p:nvPr>
            <p:ph type="title"/>
          </p:nvPr>
        </p:nvSpPr>
        <p:spPr/>
        <p:txBody>
          <a:bodyPr/>
          <a:lstStyle/>
          <a:p>
            <a:r>
              <a:rPr lang="es-MX" dirty="0"/>
              <a:t>Los doctrinantes  opinan:</a:t>
            </a:r>
            <a:endParaRPr lang="es-CO" dirty="0"/>
          </a:p>
        </p:txBody>
      </p:sp>
      <p:sp>
        <p:nvSpPr>
          <p:cNvPr id="5" name="Marcador de contenido 4">
            <a:extLst>
              <a:ext uri="{FF2B5EF4-FFF2-40B4-BE49-F238E27FC236}">
                <a16:creationId xmlns:a16="http://schemas.microsoft.com/office/drawing/2014/main" id="{BE3A8945-76BE-4662-8CC4-CD65BE2BD56A}"/>
              </a:ext>
            </a:extLst>
          </p:cNvPr>
          <p:cNvSpPr>
            <a:spLocks noGrp="1"/>
          </p:cNvSpPr>
          <p:nvPr>
            <p:ph idx="1"/>
          </p:nvPr>
        </p:nvSpPr>
        <p:spPr/>
        <p:txBody>
          <a:bodyPr>
            <a:normAutofit lnSpcReduction="10000"/>
          </a:bodyPr>
          <a:lstStyle/>
          <a:p>
            <a:pPr marL="0" indent="0">
              <a:buNone/>
            </a:pPr>
            <a:r>
              <a:rPr lang="es-MX" dirty="0"/>
              <a:t>1. No tiene importancia diferenciar entre Acción y Omisión</a:t>
            </a:r>
          </a:p>
          <a:p>
            <a:pPr marL="0" indent="0">
              <a:buNone/>
            </a:pPr>
            <a:r>
              <a:rPr lang="es-MX" sz="2400" i="1" dirty="0"/>
              <a:t>“La falta disciplinaria se reconduce a la infracción de un deber: el deber se desconoce tanto por acción como por omisión” </a:t>
            </a:r>
            <a:r>
              <a:rPr lang="es-MX" sz="1600" dirty="0"/>
              <a:t>Suarez </a:t>
            </a:r>
            <a:r>
              <a:rPr lang="es-MX" sz="1600" dirty="0" err="1"/>
              <a:t>Sanchez</a:t>
            </a:r>
            <a:r>
              <a:rPr lang="es-MX" sz="1600" dirty="0"/>
              <a:t>- La autoría en el Derecho Disciplinario</a:t>
            </a:r>
          </a:p>
          <a:p>
            <a:pPr marL="0" indent="0">
              <a:buNone/>
            </a:pPr>
            <a:r>
              <a:rPr lang="es-MX" dirty="0"/>
              <a:t>2. Al inicio de una investigación disciplinaria y se confunde la conducta cometida: A-O-E,  en caso de generarse PC, y al pasar a la etapa de juzgamiento l</a:t>
            </a:r>
            <a:r>
              <a:rPr lang="es-MX" b="1" dirty="0"/>
              <a:t>a investigación está viciada</a:t>
            </a:r>
          </a:p>
          <a:p>
            <a:pPr marL="0" indent="0">
              <a:buNone/>
            </a:pPr>
            <a:r>
              <a:rPr lang="es-MX" sz="1800" b="1" dirty="0"/>
              <a:t> ¿Por qué? </a:t>
            </a:r>
            <a:r>
              <a:rPr lang="es-MX" sz="1800" dirty="0"/>
              <a:t>El término procesal otorgado</a:t>
            </a:r>
            <a:r>
              <a:rPr lang="es-MX" sz="1800" b="1" dirty="0"/>
              <a:t> solo sirvió para defenderse de algo que no concuerda con la realidad fáctica del hecho generador.</a:t>
            </a:r>
          </a:p>
          <a:p>
            <a:pPr marL="0" indent="0">
              <a:buNone/>
            </a:pPr>
            <a:r>
              <a:rPr lang="es-MX" sz="1800" b="1" dirty="0"/>
              <a:t>Puede ser causal de NULIDAD:</a:t>
            </a:r>
          </a:p>
          <a:p>
            <a:pPr marL="0" indent="0">
              <a:buNone/>
            </a:pPr>
            <a:r>
              <a:rPr lang="es-MX" sz="1800" b="1" dirty="0"/>
              <a:t>Art. 202.  CUD: </a:t>
            </a:r>
          </a:p>
          <a:p>
            <a:pPr>
              <a:buFont typeface="Wingdings" panose="05000000000000000000" pitchFamily="2" charset="2"/>
              <a:buChar char="ü"/>
            </a:pPr>
            <a:r>
              <a:rPr lang="es-MX" sz="1800" b="1" dirty="0"/>
              <a:t>Violación del derecho de defensa del investigado</a:t>
            </a:r>
          </a:p>
          <a:p>
            <a:pPr>
              <a:buFont typeface="Wingdings" panose="05000000000000000000" pitchFamily="2" charset="2"/>
              <a:buChar char="ü"/>
            </a:pPr>
            <a:r>
              <a:rPr lang="es-MX" sz="1800" b="1" dirty="0"/>
              <a:t> La existencia de irregularidades que afecten el debido proceso </a:t>
            </a:r>
          </a:p>
          <a:p>
            <a:pPr marL="0" indent="0">
              <a:buNone/>
            </a:pPr>
            <a:endParaRPr lang="es-MX" sz="1800" b="1" dirty="0"/>
          </a:p>
          <a:p>
            <a:pPr marL="0" indent="0">
              <a:buNone/>
            </a:pPr>
            <a:endParaRPr lang="es-CO" sz="2400" dirty="0"/>
          </a:p>
        </p:txBody>
      </p:sp>
      <p:sp>
        <p:nvSpPr>
          <p:cNvPr id="3" name="Marcador de fecha 2">
            <a:extLst>
              <a:ext uri="{FF2B5EF4-FFF2-40B4-BE49-F238E27FC236}">
                <a16:creationId xmlns:a16="http://schemas.microsoft.com/office/drawing/2014/main" id="{384FF797-3C9C-4AB6-99B0-C60FEA5C5848}"/>
              </a:ext>
            </a:extLst>
          </p:cNvPr>
          <p:cNvSpPr>
            <a:spLocks noGrp="1"/>
          </p:cNvSpPr>
          <p:nvPr>
            <p:ph type="dt" sz="half" idx="10"/>
          </p:nvPr>
        </p:nvSpPr>
        <p:spPr/>
        <p:txBody>
          <a:bodyPr/>
          <a:lstStyle/>
          <a:p>
            <a:pPr rtl="0"/>
            <a:fld id="{C15089BA-E437-45E0-A84B-86EF204AD4EF}" type="datetime1">
              <a:rPr lang="es-ES" smtClean="0"/>
              <a:t>26/01/2024</a:t>
            </a:fld>
            <a:endParaRPr lang="en-US"/>
          </a:p>
        </p:txBody>
      </p:sp>
    </p:spTree>
    <p:extLst>
      <p:ext uri="{BB962C8B-B14F-4D97-AF65-F5344CB8AC3E}">
        <p14:creationId xmlns:p14="http://schemas.microsoft.com/office/powerpoint/2010/main" val="38482102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1C7E6A-93A3-40F9-B073-57A090AF6053}"/>
              </a:ext>
            </a:extLst>
          </p:cNvPr>
          <p:cNvSpPr>
            <a:spLocks noGrp="1"/>
          </p:cNvSpPr>
          <p:nvPr>
            <p:ph type="title"/>
          </p:nvPr>
        </p:nvSpPr>
        <p:spPr/>
        <p:txBody>
          <a:bodyPr/>
          <a:lstStyle/>
          <a:p>
            <a:r>
              <a:rPr lang="es-MX" dirty="0"/>
              <a:t>Art. 6 de la Constitución Política </a:t>
            </a:r>
            <a:endParaRPr lang="es-CO" dirty="0"/>
          </a:p>
        </p:txBody>
      </p:sp>
      <p:sp>
        <p:nvSpPr>
          <p:cNvPr id="3" name="Marcador de contenido 2">
            <a:extLst>
              <a:ext uri="{FF2B5EF4-FFF2-40B4-BE49-F238E27FC236}">
                <a16:creationId xmlns:a16="http://schemas.microsoft.com/office/drawing/2014/main" id="{6D0E518B-1D50-4BCF-8848-DDDAE6457138}"/>
              </a:ext>
            </a:extLst>
          </p:cNvPr>
          <p:cNvSpPr>
            <a:spLocks noGrp="1"/>
          </p:cNvSpPr>
          <p:nvPr>
            <p:ph idx="1"/>
          </p:nvPr>
        </p:nvSpPr>
        <p:spPr/>
        <p:txBody>
          <a:bodyPr/>
          <a:lstStyle/>
          <a:p>
            <a:r>
              <a:rPr lang="es-MX" b="1" dirty="0">
                <a:effectLst>
                  <a:outerShdw blurRad="38100" dist="38100" dir="2700000" algn="tl">
                    <a:srgbClr val="000000">
                      <a:alpha val="43137"/>
                    </a:srgbClr>
                  </a:outerShdw>
                </a:effectLst>
              </a:rPr>
              <a:t>Los particulares</a:t>
            </a:r>
            <a:r>
              <a:rPr lang="es-MX" dirty="0"/>
              <a:t> sólo </a:t>
            </a:r>
            <a:r>
              <a:rPr lang="es-MX" b="1" dirty="0"/>
              <a:t>son responsables</a:t>
            </a:r>
            <a:r>
              <a:rPr lang="es-MX" dirty="0"/>
              <a:t> ante las autoridades </a:t>
            </a:r>
            <a:r>
              <a:rPr lang="es-MX" b="1" dirty="0">
                <a:effectLst>
                  <a:outerShdw blurRad="38100" dist="38100" dir="2700000" algn="tl">
                    <a:srgbClr val="000000">
                      <a:alpha val="43137"/>
                    </a:srgbClr>
                  </a:outerShdw>
                </a:effectLst>
              </a:rPr>
              <a:t>por infringir la Constitución y las leyes</a:t>
            </a:r>
            <a:r>
              <a:rPr lang="es-MX" dirty="0"/>
              <a:t>. </a:t>
            </a:r>
            <a:r>
              <a:rPr lang="es-MX" b="1" dirty="0"/>
              <a:t>Los servidores públicos</a:t>
            </a:r>
            <a:r>
              <a:rPr lang="es-MX" dirty="0"/>
              <a:t> lo son </a:t>
            </a:r>
            <a:r>
              <a:rPr lang="es-MX" b="1" dirty="0"/>
              <a:t>por la misma causa </a:t>
            </a:r>
            <a:r>
              <a:rPr lang="es-MX" dirty="0"/>
              <a:t>y por </a:t>
            </a:r>
            <a:r>
              <a:rPr lang="es-MX" b="1" dirty="0"/>
              <a:t>omisión o extralimitación</a:t>
            </a:r>
            <a:r>
              <a:rPr lang="es-MX" dirty="0"/>
              <a:t> </a:t>
            </a:r>
            <a:r>
              <a:rPr lang="es-MX" u="sng" dirty="0"/>
              <a:t>en el ejercicio de sus funciones</a:t>
            </a:r>
            <a:r>
              <a:rPr lang="es-MX" dirty="0"/>
              <a:t>.</a:t>
            </a:r>
          </a:p>
          <a:p>
            <a:endParaRPr lang="es-CO" dirty="0"/>
          </a:p>
        </p:txBody>
      </p:sp>
      <p:sp>
        <p:nvSpPr>
          <p:cNvPr id="4" name="Marcador de fecha 3">
            <a:extLst>
              <a:ext uri="{FF2B5EF4-FFF2-40B4-BE49-F238E27FC236}">
                <a16:creationId xmlns:a16="http://schemas.microsoft.com/office/drawing/2014/main" id="{7509E5A3-D72B-4E6B-8E01-C86AEB43A91E}"/>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4882762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C60FE3-E47C-4BC7-BDD1-F264555CA978}"/>
              </a:ext>
            </a:extLst>
          </p:cNvPr>
          <p:cNvSpPr>
            <a:spLocks noGrp="1"/>
          </p:cNvSpPr>
          <p:nvPr>
            <p:ph type="title"/>
          </p:nvPr>
        </p:nvSpPr>
        <p:spPr/>
        <p:txBody>
          <a:bodyPr/>
          <a:lstStyle/>
          <a:p>
            <a:r>
              <a:rPr lang="es-MX" dirty="0"/>
              <a:t>La CP consagra en los siguientes artículos </a:t>
            </a:r>
            <a:endParaRPr lang="es-CO" dirty="0"/>
          </a:p>
        </p:txBody>
      </p:sp>
      <p:sp>
        <p:nvSpPr>
          <p:cNvPr id="3" name="Marcador de contenido 2">
            <a:extLst>
              <a:ext uri="{FF2B5EF4-FFF2-40B4-BE49-F238E27FC236}">
                <a16:creationId xmlns:a16="http://schemas.microsoft.com/office/drawing/2014/main" id="{E047ED27-AC90-453E-A1A4-722C152B9226}"/>
              </a:ext>
            </a:extLst>
          </p:cNvPr>
          <p:cNvSpPr>
            <a:spLocks noGrp="1"/>
          </p:cNvSpPr>
          <p:nvPr>
            <p:ph idx="1"/>
          </p:nvPr>
        </p:nvSpPr>
        <p:spPr/>
        <p:txBody>
          <a:bodyPr>
            <a:normAutofit fontScale="85000" lnSpcReduction="20000"/>
          </a:bodyPr>
          <a:lstStyle/>
          <a:p>
            <a:pPr marL="0" indent="0">
              <a:buNone/>
            </a:pPr>
            <a:r>
              <a:rPr lang="es-MX" dirty="0"/>
              <a:t>121:</a:t>
            </a:r>
            <a:r>
              <a:rPr lang="es-MX" b="0" i="0" dirty="0">
                <a:solidFill>
                  <a:srgbClr val="040C28"/>
                </a:solidFill>
                <a:effectLst/>
                <a:latin typeface="Google Sans"/>
              </a:rPr>
              <a:t>Ninguna autoridad del Estado podrá ejercer funciones distintas de las que le atribuyen la Constitución y la ley</a:t>
            </a:r>
            <a:r>
              <a:rPr lang="es-MX" b="0" i="0" dirty="0">
                <a:solidFill>
                  <a:srgbClr val="202124"/>
                </a:solidFill>
                <a:effectLst/>
                <a:latin typeface="Google Sans"/>
              </a:rPr>
              <a:t>.</a:t>
            </a:r>
          </a:p>
          <a:p>
            <a:pPr marL="0" indent="0">
              <a:buNone/>
            </a:pPr>
            <a:r>
              <a:rPr lang="es-MX" dirty="0"/>
              <a:t>122. No habrá empleo público que no tenga funciones detalladas en ley o reglamento</a:t>
            </a:r>
          </a:p>
          <a:p>
            <a:pPr marL="0" indent="0">
              <a:buNone/>
            </a:pPr>
            <a:r>
              <a:rPr lang="es-MX" dirty="0"/>
              <a:t>123. Son servidores públicos los miembros de las corporaciones públicas, los empleados y trabajadores del Estado y de sus entidades descentralizadas territorialmente y por servicios.</a:t>
            </a:r>
          </a:p>
          <a:p>
            <a:pPr marL="0" indent="0">
              <a:buNone/>
            </a:pPr>
            <a:r>
              <a:rPr lang="es-MX" dirty="0"/>
              <a:t>Los servidores públicos están al servicio del Estado y de la comunidad; ejercerán sus funciones en la forma prevista por la Constitución, la ley y el reglamento.</a:t>
            </a:r>
          </a:p>
          <a:p>
            <a:pPr marL="0" indent="0">
              <a:buNone/>
            </a:pPr>
            <a:r>
              <a:rPr lang="es-MX" dirty="0"/>
              <a:t>La ley determinará el régimen aplicable a los particulares que temporalmente desempeñen funciones públicas y regulará su ejercicio.</a:t>
            </a:r>
          </a:p>
          <a:p>
            <a:pPr marL="0" indent="0">
              <a:buNone/>
            </a:pPr>
            <a:r>
              <a:rPr lang="es-MX" dirty="0"/>
              <a:t>124. La ley determinará la responsabilidad de los servidores públicos y la manera de hacerla efectiva.</a:t>
            </a:r>
          </a:p>
          <a:p>
            <a:pPr marL="0" indent="0">
              <a:buNone/>
            </a:pPr>
            <a:endParaRPr lang="es-MX" dirty="0"/>
          </a:p>
          <a:p>
            <a:pPr marL="0" indent="0">
              <a:buNone/>
            </a:pPr>
            <a:endParaRPr lang="es-MX" dirty="0"/>
          </a:p>
          <a:p>
            <a:endParaRPr lang="es-CO" dirty="0"/>
          </a:p>
        </p:txBody>
      </p:sp>
      <p:sp>
        <p:nvSpPr>
          <p:cNvPr id="4" name="Marcador de fecha 3">
            <a:extLst>
              <a:ext uri="{FF2B5EF4-FFF2-40B4-BE49-F238E27FC236}">
                <a16:creationId xmlns:a16="http://schemas.microsoft.com/office/drawing/2014/main" id="{8F87E27A-58F4-4D1D-933E-F60C64B3666C}"/>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4198295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FC47AF-84F8-4265-8B8B-0C245622BE49}"/>
              </a:ext>
            </a:extLst>
          </p:cNvPr>
          <p:cNvSpPr>
            <a:spLocks noGrp="1"/>
          </p:cNvSpPr>
          <p:nvPr>
            <p:ph type="title"/>
          </p:nvPr>
        </p:nvSpPr>
        <p:spPr/>
        <p:txBody>
          <a:bodyPr/>
          <a:lstStyle/>
          <a:p>
            <a:r>
              <a:rPr lang="es-MX" dirty="0"/>
              <a:t>DEFINICIONES</a:t>
            </a:r>
            <a:endParaRPr lang="es-CO" dirty="0"/>
          </a:p>
        </p:txBody>
      </p:sp>
      <p:sp>
        <p:nvSpPr>
          <p:cNvPr id="3" name="Marcador de contenido 2">
            <a:extLst>
              <a:ext uri="{FF2B5EF4-FFF2-40B4-BE49-F238E27FC236}">
                <a16:creationId xmlns:a16="http://schemas.microsoft.com/office/drawing/2014/main" id="{3FD4A685-51EE-4A93-B5EE-B3704B6464CD}"/>
              </a:ext>
            </a:extLst>
          </p:cNvPr>
          <p:cNvSpPr>
            <a:spLocks noGrp="1"/>
          </p:cNvSpPr>
          <p:nvPr>
            <p:ph idx="1"/>
          </p:nvPr>
        </p:nvSpPr>
        <p:spPr/>
        <p:txBody>
          <a:bodyPr numCol="1">
            <a:normAutofit fontScale="70000" lnSpcReduction="20000"/>
          </a:bodyPr>
          <a:lstStyle/>
          <a:p>
            <a:pPr marL="0" indent="0">
              <a:buNone/>
            </a:pPr>
            <a:r>
              <a:rPr lang="es-MX" b="1" dirty="0"/>
              <a:t>ACCIÓN: </a:t>
            </a:r>
            <a:r>
              <a:rPr lang="es-MX" dirty="0"/>
              <a:t>	</a:t>
            </a:r>
          </a:p>
          <a:p>
            <a:pPr marL="0" indent="0">
              <a:buNone/>
            </a:pPr>
            <a:r>
              <a:rPr lang="es-MX" dirty="0"/>
              <a:t>Incumplimiento y desconocimiento de un deber funcional en la inobservancia de una responsabilidad operacional previamente reglada</a:t>
            </a:r>
          </a:p>
          <a:p>
            <a:pPr marL="0" indent="0">
              <a:buNone/>
            </a:pPr>
            <a:r>
              <a:rPr lang="es-MX" b="1" dirty="0"/>
              <a:t>OMISIÓN</a:t>
            </a:r>
            <a:r>
              <a:rPr lang="es-MX" dirty="0"/>
              <a:t> </a:t>
            </a:r>
          </a:p>
          <a:p>
            <a:pPr marL="0" indent="0">
              <a:buNone/>
            </a:pPr>
            <a:r>
              <a:rPr lang="es-MX" dirty="0"/>
              <a:t>No es más que un acto negativo que implica abstenerse de un hacer, o bien, falta por haber dejado de hacer algo necesario o conveniente en la ejecución de una cosa o por no haberla ejecutado.</a:t>
            </a:r>
          </a:p>
          <a:p>
            <a:pPr marL="0" indent="0">
              <a:buNone/>
            </a:pPr>
            <a:r>
              <a:rPr lang="es-MX" dirty="0"/>
              <a:t>Cuando se tiene el deber jurídico de impedir un resultado, no evitarlo, pudiendo hacerlo equivale a producirlo</a:t>
            </a:r>
          </a:p>
          <a:p>
            <a:pPr marL="0" indent="0">
              <a:buNone/>
            </a:pPr>
            <a:r>
              <a:rPr lang="es-MX" b="1" dirty="0"/>
              <a:t>EXTRALIMITACION</a:t>
            </a:r>
          </a:p>
          <a:p>
            <a:pPr marL="0" indent="0">
              <a:buNone/>
            </a:pPr>
            <a:r>
              <a:rPr lang="es-MX" dirty="0"/>
              <a:t>Cualquier acción que provenga de un desbordamiento de la función asignada constituye una extralimitación de la función publica </a:t>
            </a:r>
          </a:p>
          <a:p>
            <a:pPr marL="0" indent="0">
              <a:buNone/>
            </a:pPr>
            <a:endParaRPr lang="es-MX" dirty="0"/>
          </a:p>
          <a:p>
            <a:pPr marL="0" indent="0">
              <a:buNone/>
            </a:pPr>
            <a:r>
              <a:rPr lang="es-MX" dirty="0"/>
              <a:t>				</a:t>
            </a:r>
          </a:p>
          <a:p>
            <a:endParaRPr lang="es-MX" dirty="0"/>
          </a:p>
          <a:p>
            <a:pPr marL="0" indent="0">
              <a:buNone/>
            </a:pPr>
            <a:endParaRPr lang="es-CO" dirty="0"/>
          </a:p>
        </p:txBody>
      </p:sp>
      <p:sp>
        <p:nvSpPr>
          <p:cNvPr id="4" name="Marcador de fecha 3">
            <a:extLst>
              <a:ext uri="{FF2B5EF4-FFF2-40B4-BE49-F238E27FC236}">
                <a16:creationId xmlns:a16="http://schemas.microsoft.com/office/drawing/2014/main" id="{D979D0EE-9CE6-4F60-B346-444DB438DA33}"/>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7834672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421B70-D9A4-4BA3-A953-914B440EA938}"/>
              </a:ext>
            </a:extLst>
          </p:cNvPr>
          <p:cNvSpPr>
            <a:spLocks noGrp="1"/>
          </p:cNvSpPr>
          <p:nvPr>
            <p:ph type="title"/>
          </p:nvPr>
        </p:nvSpPr>
        <p:spPr/>
        <p:txBody>
          <a:bodyPr>
            <a:normAutofit/>
          </a:bodyPr>
          <a:lstStyle/>
          <a:p>
            <a:pPr algn="ctr"/>
            <a:r>
              <a:rPr lang="es-MX" sz="3600" dirty="0"/>
              <a:t>PRINCIPIO DE CONGRUENCIA EN LAS ACCIONES OMISIONES Y EXTRALIMITACIONES </a:t>
            </a:r>
            <a:endParaRPr lang="es-CO" sz="3600" dirty="0"/>
          </a:p>
        </p:txBody>
      </p:sp>
      <p:sp>
        <p:nvSpPr>
          <p:cNvPr id="3" name="Marcador de contenido 2">
            <a:extLst>
              <a:ext uri="{FF2B5EF4-FFF2-40B4-BE49-F238E27FC236}">
                <a16:creationId xmlns:a16="http://schemas.microsoft.com/office/drawing/2014/main" id="{597553A6-F1E6-49D6-B080-CFCF8743E006}"/>
              </a:ext>
            </a:extLst>
          </p:cNvPr>
          <p:cNvSpPr>
            <a:spLocks noGrp="1"/>
          </p:cNvSpPr>
          <p:nvPr>
            <p:ph idx="1"/>
          </p:nvPr>
        </p:nvSpPr>
        <p:spPr/>
        <p:txBody>
          <a:bodyPr/>
          <a:lstStyle/>
          <a:p>
            <a:r>
              <a:rPr lang="es-MX" dirty="0"/>
              <a:t>El art. 20 de la Ley 1952 de </a:t>
            </a:r>
            <a:r>
              <a:rPr lang="es-MX"/>
              <a:t>2019 consagra </a:t>
            </a:r>
            <a:endParaRPr lang="es-CO" dirty="0"/>
          </a:p>
        </p:txBody>
      </p:sp>
      <p:sp>
        <p:nvSpPr>
          <p:cNvPr id="4" name="Marcador de fecha 3">
            <a:extLst>
              <a:ext uri="{FF2B5EF4-FFF2-40B4-BE49-F238E27FC236}">
                <a16:creationId xmlns:a16="http://schemas.microsoft.com/office/drawing/2014/main" id="{A9894841-31C3-45CE-A382-4708DA97AFCB}"/>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2522758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382D25-1988-74CE-9C7E-8A221AC52054}"/>
              </a:ext>
            </a:extLst>
          </p:cNvPr>
          <p:cNvSpPr>
            <a:spLocks noGrp="1"/>
          </p:cNvSpPr>
          <p:nvPr>
            <p:ph type="title"/>
          </p:nvPr>
        </p:nvSpPr>
        <p:spPr>
          <a:xfrm>
            <a:off x="1195458" y="2212258"/>
            <a:ext cx="9808067" cy="1113503"/>
          </a:xfrm>
        </p:spPr>
        <p:txBody>
          <a:bodyPr anchor="b">
            <a:normAutofit/>
          </a:bodyPr>
          <a:lstStyle/>
          <a:p>
            <a:pPr algn="ctr"/>
            <a:r>
              <a:rPr lang="es-MX" sz="2800" b="1" dirty="0">
                <a:effectLst>
                  <a:outerShdw blurRad="38100" dist="38100" dir="2700000" algn="tl">
                    <a:srgbClr val="000000">
                      <a:alpha val="43137"/>
                    </a:srgbClr>
                  </a:outerShdw>
                </a:effectLst>
              </a:rPr>
              <a:t>Las relaciones especiales de sujeción como concepto básico de la imputación disciplinaria  </a:t>
            </a:r>
            <a:endParaRPr lang="es-CO" sz="2800" b="1" dirty="0">
              <a:effectLst>
                <a:outerShdw blurRad="38100" dist="38100" dir="2700000" algn="tl">
                  <a:srgbClr val="000000">
                    <a:alpha val="43137"/>
                  </a:srgbClr>
                </a:outerShdw>
              </a:effectLst>
            </a:endParaRPr>
          </a:p>
        </p:txBody>
      </p:sp>
      <p:pic>
        <p:nvPicPr>
          <p:cNvPr id="8" name="Graphic 7" descr="Scales of Justice">
            <a:extLst>
              <a:ext uri="{FF2B5EF4-FFF2-40B4-BE49-F238E27FC236}">
                <a16:creationId xmlns:a16="http://schemas.microsoft.com/office/drawing/2014/main" id="{55AFF5A4-6A1F-664F-6493-36731F42E258}"/>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98389" y="1122553"/>
            <a:ext cx="995221" cy="995221"/>
          </a:xfrm>
          <a:prstGeom prst="rect">
            <a:avLst/>
          </a:prstGeom>
        </p:spPr>
      </p:pic>
      <p:graphicFrame>
        <p:nvGraphicFramePr>
          <p:cNvPr id="40" name="Marcador de contenido 39">
            <a:extLst>
              <a:ext uri="{FF2B5EF4-FFF2-40B4-BE49-F238E27FC236}">
                <a16:creationId xmlns:a16="http://schemas.microsoft.com/office/drawing/2014/main" id="{DF8AE718-C1FD-0A75-51DA-2F783F125751}"/>
              </a:ext>
            </a:extLst>
          </p:cNvPr>
          <p:cNvGraphicFramePr>
            <a:graphicFrameLocks noGrp="1"/>
          </p:cNvGraphicFramePr>
          <p:nvPr>
            <p:ph idx="1"/>
          </p:nvPr>
        </p:nvGraphicFramePr>
        <p:xfrm>
          <a:off x="1195459" y="3240328"/>
          <a:ext cx="9804575" cy="34811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Marcador de fecha 3">
            <a:extLst>
              <a:ext uri="{FF2B5EF4-FFF2-40B4-BE49-F238E27FC236}">
                <a16:creationId xmlns:a16="http://schemas.microsoft.com/office/drawing/2014/main" id="{43CA43C0-F2CC-BDFE-932D-2A92F1311CA4}"/>
              </a:ext>
            </a:extLst>
          </p:cNvPr>
          <p:cNvSpPr>
            <a:spLocks noGrp="1"/>
          </p:cNvSpPr>
          <p:nvPr>
            <p:ph type="dt" sz="half" idx="10"/>
          </p:nvPr>
        </p:nvSpPr>
        <p:spPr>
          <a:xfrm>
            <a:off x="838200" y="6356350"/>
            <a:ext cx="2743200" cy="365125"/>
          </a:xfrm>
        </p:spPr>
        <p:txBody>
          <a:bodyPr>
            <a:normAutofit/>
          </a:bodyPr>
          <a:lstStyle/>
          <a:p>
            <a:pPr rtl="0">
              <a:spcAft>
                <a:spcPts val="600"/>
              </a:spcAft>
            </a:pPr>
            <a:fld id="{08CE3C82-A0BA-4FCB-9A65-18297E6F6D17}" type="datetime1">
              <a:rPr lang="es-ES" smtClean="0"/>
              <a:pPr rtl="0">
                <a:spcAft>
                  <a:spcPts val="600"/>
                </a:spcAft>
              </a:pPr>
              <a:t>26/01/2024</a:t>
            </a:fld>
            <a:endParaRPr lang="en-US"/>
          </a:p>
        </p:txBody>
      </p:sp>
    </p:spTree>
    <p:extLst>
      <p:ext uri="{BB962C8B-B14F-4D97-AF65-F5344CB8AC3E}">
        <p14:creationId xmlns:p14="http://schemas.microsoft.com/office/powerpoint/2010/main" val="133629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95A36B-44EC-BC1A-A752-A44BD847D95A}"/>
              </a:ext>
            </a:extLst>
          </p:cNvPr>
          <p:cNvSpPr>
            <a:spLocks noGrp="1"/>
          </p:cNvSpPr>
          <p:nvPr>
            <p:ph type="title"/>
          </p:nvPr>
        </p:nvSpPr>
        <p:spPr/>
        <p:txBody>
          <a:bodyPr>
            <a:normAutofit/>
          </a:bodyPr>
          <a:lstStyle/>
          <a:p>
            <a:r>
              <a:rPr lang="es-MX" sz="3200" b="1" dirty="0">
                <a:effectLst>
                  <a:outerShdw blurRad="38100" dist="38100" dir="2700000" algn="tl">
                    <a:srgbClr val="000000">
                      <a:alpha val="43137"/>
                    </a:srgbClr>
                  </a:outerShdw>
                </a:effectLst>
              </a:rPr>
              <a:t>Las relaciones especiales de sujeción como concepto básico de la imputación disciplinaria </a:t>
            </a:r>
            <a:endParaRPr lang="es-CO" sz="3200" b="1"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87796545-DA2C-FE41-9402-DE8C83D3A999}"/>
              </a:ext>
            </a:extLst>
          </p:cNvPr>
          <p:cNvSpPr>
            <a:spLocks noGrp="1"/>
          </p:cNvSpPr>
          <p:nvPr>
            <p:ph idx="1"/>
          </p:nvPr>
        </p:nvSpPr>
        <p:spPr/>
        <p:txBody>
          <a:bodyPr/>
          <a:lstStyle/>
          <a:p>
            <a:pPr>
              <a:buFont typeface="Wingdings" panose="05000000000000000000" pitchFamily="2" charset="2"/>
              <a:buChar char="ü"/>
            </a:pPr>
            <a:r>
              <a:rPr lang="es-MX" b="1" dirty="0"/>
              <a:t>Relaciones jurídico administrativas:</a:t>
            </a:r>
            <a:r>
              <a:rPr lang="es-MX" dirty="0"/>
              <a:t> Administración- Administrado vinculo especial</a:t>
            </a:r>
          </a:p>
          <a:p>
            <a:pPr>
              <a:buFont typeface="Wingdings" panose="05000000000000000000" pitchFamily="2" charset="2"/>
              <a:buChar char="ü"/>
            </a:pPr>
            <a:r>
              <a:rPr lang="es-MX" b="1" dirty="0"/>
              <a:t>Art 6 CP</a:t>
            </a:r>
            <a:r>
              <a:rPr lang="es-MX" dirty="0"/>
              <a:t> :Acción - Omisión – Extralimitación </a:t>
            </a:r>
          </a:p>
          <a:p>
            <a:pPr>
              <a:buFont typeface="Wingdings" panose="05000000000000000000" pitchFamily="2" charset="2"/>
              <a:buChar char="ü"/>
            </a:pPr>
            <a:r>
              <a:rPr lang="es-MX" dirty="0"/>
              <a:t>Limitación de derechos </a:t>
            </a:r>
          </a:p>
          <a:p>
            <a:pPr>
              <a:buFont typeface="Wingdings" panose="05000000000000000000" pitchFamily="2" charset="2"/>
              <a:buChar char="ü"/>
            </a:pPr>
            <a:r>
              <a:rPr lang="es-MX" dirty="0"/>
              <a:t>IUS PUNIENDU Art 2 del CGD Titularidad  de la potestad Disciplinarias  y de la funciones jurisdiccionales de la PGN</a:t>
            </a:r>
          </a:p>
          <a:p>
            <a:pPr>
              <a:buFont typeface="Wingdings" panose="05000000000000000000" pitchFamily="2" charset="2"/>
              <a:buChar char="ü"/>
            </a:pPr>
            <a:endParaRPr lang="es-MX" dirty="0"/>
          </a:p>
          <a:p>
            <a:pPr>
              <a:buFont typeface="Wingdings" panose="05000000000000000000" pitchFamily="2" charset="2"/>
              <a:buChar char="ü"/>
            </a:pPr>
            <a:endParaRPr lang="es-MX" dirty="0"/>
          </a:p>
          <a:p>
            <a:pPr>
              <a:buFont typeface="Wingdings" panose="05000000000000000000" pitchFamily="2" charset="2"/>
              <a:buChar char="ü"/>
            </a:pPr>
            <a:endParaRPr lang="es-CO" dirty="0"/>
          </a:p>
        </p:txBody>
      </p:sp>
      <p:sp>
        <p:nvSpPr>
          <p:cNvPr id="4" name="Marcador de fecha 3">
            <a:extLst>
              <a:ext uri="{FF2B5EF4-FFF2-40B4-BE49-F238E27FC236}">
                <a16:creationId xmlns:a16="http://schemas.microsoft.com/office/drawing/2014/main" id="{F0F9DA51-537B-98A0-2B3F-C5D34BEF0676}"/>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4886381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BC3584-D9C8-95BC-64B0-08E5B2A0F2CE}"/>
              </a:ext>
            </a:extLst>
          </p:cNvPr>
          <p:cNvSpPr>
            <a:spLocks noGrp="1"/>
          </p:cNvSpPr>
          <p:nvPr>
            <p:ph type="title"/>
          </p:nvPr>
        </p:nvSpPr>
        <p:spPr>
          <a:xfrm>
            <a:off x="786385" y="841248"/>
            <a:ext cx="5129600" cy="5340097"/>
          </a:xfrm>
        </p:spPr>
        <p:txBody>
          <a:bodyPr anchor="ctr">
            <a:normAutofit/>
          </a:bodyPr>
          <a:lstStyle/>
          <a:p>
            <a:r>
              <a:rPr lang="es-MX" sz="4800" dirty="0">
                <a:solidFill>
                  <a:schemeClr val="bg1"/>
                </a:solidFill>
              </a:rPr>
              <a:t>¿Cuáles son los deberes especiales que debe tener el sujeto</a:t>
            </a:r>
            <a:br>
              <a:rPr lang="es-MX" sz="4800" dirty="0">
                <a:solidFill>
                  <a:schemeClr val="bg1"/>
                </a:solidFill>
              </a:rPr>
            </a:br>
            <a:br>
              <a:rPr lang="es-MX" sz="4800" dirty="0">
                <a:solidFill>
                  <a:schemeClr val="bg1"/>
                </a:solidFill>
              </a:rPr>
            </a:br>
            <a:r>
              <a:rPr lang="es-MX" sz="4800" dirty="0">
                <a:solidFill>
                  <a:schemeClr val="bg1"/>
                </a:solidFill>
              </a:rPr>
              <a:t> disciplinable?</a:t>
            </a:r>
            <a:endParaRPr lang="es-CO" sz="4800" dirty="0">
              <a:solidFill>
                <a:schemeClr val="bg1"/>
              </a:solidFill>
            </a:endParaRPr>
          </a:p>
        </p:txBody>
      </p:sp>
      <p:sp>
        <p:nvSpPr>
          <p:cNvPr id="4" name="Marcador de fecha 3">
            <a:extLst>
              <a:ext uri="{FF2B5EF4-FFF2-40B4-BE49-F238E27FC236}">
                <a16:creationId xmlns:a16="http://schemas.microsoft.com/office/drawing/2014/main" id="{EBC16BB6-E5E0-9CF6-1F66-396054A8D633}"/>
              </a:ext>
            </a:extLst>
          </p:cNvPr>
          <p:cNvSpPr>
            <a:spLocks noGrp="1"/>
          </p:cNvSpPr>
          <p:nvPr>
            <p:ph type="dt" sz="half" idx="10"/>
          </p:nvPr>
        </p:nvSpPr>
        <p:spPr>
          <a:xfrm rot="5400000">
            <a:off x="10735056" y="987552"/>
            <a:ext cx="2286000" cy="640080"/>
          </a:xfrm>
        </p:spPr>
        <p:txBody>
          <a:bodyPr anchor="ctr">
            <a:normAutofit/>
          </a:bodyPr>
          <a:lstStyle/>
          <a:p>
            <a:pPr algn="r" rtl="0">
              <a:spcAft>
                <a:spcPts val="600"/>
              </a:spcAft>
            </a:pPr>
            <a:fld id="{08CE3C82-A0BA-4FCB-9A65-18297E6F6D17}" type="datetime1">
              <a:rPr lang="es-ES" sz="1000">
                <a:solidFill>
                  <a:schemeClr val="tx2"/>
                </a:solidFill>
              </a:rPr>
              <a:pPr algn="r" rtl="0">
                <a:spcAft>
                  <a:spcPts val="600"/>
                </a:spcAft>
              </a:pPr>
              <a:t>26/01/2024</a:t>
            </a:fld>
            <a:endParaRPr lang="en-US" sz="1000">
              <a:solidFill>
                <a:schemeClr val="tx2"/>
              </a:solidFill>
            </a:endParaRPr>
          </a:p>
        </p:txBody>
      </p:sp>
      <p:graphicFrame>
        <p:nvGraphicFramePr>
          <p:cNvPr id="6" name="Marcador de contenido 2">
            <a:extLst>
              <a:ext uri="{FF2B5EF4-FFF2-40B4-BE49-F238E27FC236}">
                <a16:creationId xmlns:a16="http://schemas.microsoft.com/office/drawing/2014/main" id="{438F9423-6388-A2D3-64F0-79517DD4BE2F}"/>
              </a:ext>
            </a:extLst>
          </p:cNvPr>
          <p:cNvGraphicFramePr>
            <a:graphicFrameLocks noGrp="1"/>
          </p:cNvGraphicFramePr>
          <p:nvPr>
            <p:ph idx="1"/>
          </p:nvPr>
        </p:nvGraphicFramePr>
        <p:xfrm>
          <a:off x="6525628" y="529388"/>
          <a:ext cx="4828172" cy="5651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35717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57E24F-D10A-4E17-AAD4-26D03FEFB3A6}"/>
              </a:ext>
            </a:extLst>
          </p:cNvPr>
          <p:cNvSpPr>
            <a:spLocks noGrp="1"/>
          </p:cNvSpPr>
          <p:nvPr>
            <p:ph type="title"/>
          </p:nvPr>
        </p:nvSpPr>
        <p:spPr/>
        <p:txBody>
          <a:bodyPr/>
          <a:lstStyle/>
          <a:p>
            <a:r>
              <a:rPr lang="es-MX" dirty="0"/>
              <a:t>TEMASVIERNES 26 DE ENERO</a:t>
            </a:r>
            <a:endParaRPr lang="es-CO" dirty="0"/>
          </a:p>
        </p:txBody>
      </p:sp>
      <p:sp>
        <p:nvSpPr>
          <p:cNvPr id="3" name="Marcador de contenido 2">
            <a:extLst>
              <a:ext uri="{FF2B5EF4-FFF2-40B4-BE49-F238E27FC236}">
                <a16:creationId xmlns:a16="http://schemas.microsoft.com/office/drawing/2014/main" id="{7E4BCE87-9A2A-4D9A-AF24-997DBF29DEFF}"/>
              </a:ext>
            </a:extLst>
          </p:cNvPr>
          <p:cNvSpPr>
            <a:spLocks noGrp="1"/>
          </p:cNvSpPr>
          <p:nvPr>
            <p:ph idx="1"/>
          </p:nvPr>
        </p:nvSpPr>
        <p:spPr/>
        <p:txBody>
          <a:bodyPr>
            <a:normAutofit fontScale="62500" lnSpcReduction="20000"/>
          </a:bodyPr>
          <a:lstStyle/>
          <a:p>
            <a:r>
              <a:rPr lang="es-MX" dirty="0"/>
              <a:t>Generalidades del Régimen Disciplinario - Herramientas procesales y técnicas dentro del proceso:</a:t>
            </a:r>
          </a:p>
          <a:p>
            <a:endParaRPr lang="es-MX" dirty="0"/>
          </a:p>
          <a:p>
            <a:r>
              <a:rPr lang="es-MX" dirty="0"/>
              <a:t>-Sobre el Régimen de  las faltas</a:t>
            </a:r>
          </a:p>
          <a:p>
            <a:endParaRPr lang="es-MX" dirty="0"/>
          </a:p>
          <a:p>
            <a:r>
              <a:rPr lang="es-MX" dirty="0"/>
              <a:t>-Pruebas </a:t>
            </a:r>
          </a:p>
          <a:p>
            <a:endParaRPr lang="es-MX" dirty="0"/>
          </a:p>
          <a:p>
            <a:r>
              <a:rPr lang="es-MX" dirty="0"/>
              <a:t>-Suspensión Provisional del Servidor Público</a:t>
            </a:r>
          </a:p>
          <a:p>
            <a:endParaRPr lang="es-MX" dirty="0"/>
          </a:p>
          <a:p>
            <a:r>
              <a:rPr lang="es-MX" dirty="0"/>
              <a:t>-Las sanciones en la ley 1952 de 2019</a:t>
            </a:r>
          </a:p>
          <a:p>
            <a:endParaRPr lang="es-MX" dirty="0"/>
          </a:p>
          <a:p>
            <a:r>
              <a:rPr lang="es-MX" dirty="0"/>
              <a:t>-Recursos Ordinarios dentro del Proceso Disciplinario</a:t>
            </a:r>
          </a:p>
          <a:p>
            <a:endParaRPr lang="es-MX" dirty="0"/>
          </a:p>
          <a:p>
            <a:r>
              <a:rPr lang="es-MX" dirty="0"/>
              <a:t> </a:t>
            </a:r>
            <a:endParaRPr lang="es-CO" dirty="0"/>
          </a:p>
        </p:txBody>
      </p:sp>
      <p:sp>
        <p:nvSpPr>
          <p:cNvPr id="4" name="Marcador de fecha 3">
            <a:extLst>
              <a:ext uri="{FF2B5EF4-FFF2-40B4-BE49-F238E27FC236}">
                <a16:creationId xmlns:a16="http://schemas.microsoft.com/office/drawing/2014/main" id="{52AE340A-AB5F-4E81-B5EE-5E67AB8BFE39}"/>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4178850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072EC6-25BB-B920-F34B-6D0C957AC45A}"/>
              </a:ext>
            </a:extLst>
          </p:cNvPr>
          <p:cNvSpPr>
            <a:spLocks noGrp="1"/>
          </p:cNvSpPr>
          <p:nvPr>
            <p:ph type="title"/>
          </p:nvPr>
        </p:nvSpPr>
        <p:spPr/>
        <p:txBody>
          <a:bodyPr/>
          <a:lstStyle/>
          <a:p>
            <a:r>
              <a:rPr lang="es-MX" dirty="0"/>
              <a:t>Tipos de FALTA</a:t>
            </a:r>
            <a:endParaRPr lang="es-CO" dirty="0"/>
          </a:p>
        </p:txBody>
      </p:sp>
      <p:pic>
        <p:nvPicPr>
          <p:cNvPr id="5" name="Marcador de contenido 4">
            <a:extLst>
              <a:ext uri="{FF2B5EF4-FFF2-40B4-BE49-F238E27FC236}">
                <a16:creationId xmlns:a16="http://schemas.microsoft.com/office/drawing/2014/main" id="{96DF4F94-E7E2-6EC9-CFCA-CF1936E16B9E}"/>
              </a:ext>
            </a:extLst>
          </p:cNvPr>
          <p:cNvPicPr>
            <a:picLocks noGrp="1" noChangeAspect="1"/>
          </p:cNvPicPr>
          <p:nvPr>
            <p:ph idx="1"/>
          </p:nvPr>
        </p:nvPicPr>
        <p:blipFill>
          <a:blip r:embed="rId2"/>
          <a:stretch>
            <a:fillRect/>
          </a:stretch>
        </p:blipFill>
        <p:spPr>
          <a:xfrm>
            <a:off x="848410" y="1537855"/>
            <a:ext cx="9859395" cy="5416678"/>
          </a:xfrm>
          <a:prstGeom prst="rect">
            <a:avLst/>
          </a:prstGeom>
        </p:spPr>
      </p:pic>
      <p:sp>
        <p:nvSpPr>
          <p:cNvPr id="4" name="Marcador de fecha 3">
            <a:extLst>
              <a:ext uri="{FF2B5EF4-FFF2-40B4-BE49-F238E27FC236}">
                <a16:creationId xmlns:a16="http://schemas.microsoft.com/office/drawing/2014/main" id="{B74FEF3A-4594-6245-46B6-F998A67B8995}"/>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5492419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pPr algn="ctr"/>
            <a:r>
              <a:rPr lang="es-ES" b="1" dirty="0">
                <a:effectLst>
                  <a:outerShdw blurRad="38100" dist="38100" dir="2700000" algn="tl">
                    <a:srgbClr val="000000">
                      <a:alpha val="43137"/>
                    </a:srgbClr>
                  </a:outerShdw>
                </a:effectLst>
              </a:rPr>
              <a:t>Sobre las faltas </a:t>
            </a:r>
            <a:endParaRPr lang="en-US" b="1" dirty="0">
              <a:effectLst>
                <a:outerShdw blurRad="38100" dist="38100" dir="2700000" algn="tl">
                  <a:srgbClr val="000000">
                    <a:alpha val="43137"/>
                  </a:srgbClr>
                </a:outerShdw>
              </a:effectLst>
            </a:endParaRPr>
          </a:p>
        </p:txBody>
      </p:sp>
      <p:sp>
        <p:nvSpPr>
          <p:cNvPr id="7" name="Marcador de contenido 6"/>
          <p:cNvSpPr>
            <a:spLocks noGrp="1"/>
          </p:cNvSpPr>
          <p:nvPr>
            <p:ph idx="1"/>
          </p:nvPr>
        </p:nvSpPr>
        <p:spPr/>
        <p:txBody>
          <a:bodyPr/>
          <a:lstStyle/>
          <a:p>
            <a:r>
              <a:rPr lang="es-ES" b="1" dirty="0"/>
              <a:t>Faltas Graves o leve:</a:t>
            </a:r>
          </a:p>
          <a:p>
            <a:endParaRPr lang="es-ES" dirty="0"/>
          </a:p>
          <a:p>
            <a:pPr marL="0" indent="0">
              <a:buNone/>
            </a:pPr>
            <a:r>
              <a:rPr lang="es-ES" dirty="0"/>
              <a:t>No están taxativas en la Ley.</a:t>
            </a:r>
          </a:p>
          <a:p>
            <a:pPr marL="0" indent="0">
              <a:buNone/>
            </a:pPr>
            <a:r>
              <a:rPr lang="es-ES" dirty="0"/>
              <a:t>Constituye falta disciplinaria grave o leve:</a:t>
            </a:r>
          </a:p>
          <a:p>
            <a:pPr marL="0" indent="0">
              <a:buNone/>
            </a:pPr>
            <a:r>
              <a:rPr lang="es-ES" dirty="0"/>
              <a:t>El incumplimiento de los deberes, </a:t>
            </a:r>
          </a:p>
          <a:p>
            <a:pPr marL="0" indent="0">
              <a:buNone/>
            </a:pPr>
            <a:r>
              <a:rPr lang="es-ES" dirty="0"/>
              <a:t>El abuso de los derechos,</a:t>
            </a:r>
          </a:p>
          <a:p>
            <a:pPr marL="0" indent="0">
              <a:buNone/>
            </a:pPr>
            <a:r>
              <a:rPr lang="es-ES" dirty="0"/>
              <a:t>La extralimitación de las funciones, o la violación al régimen de prohibiciones, impedimentos, inhabilidades, incompatibilidades o conflicto de intereses consagrados en la Constitución o en la ley.</a:t>
            </a:r>
          </a:p>
          <a:p>
            <a:pPr marL="0" indent="0">
              <a:buNone/>
            </a:pPr>
            <a:endParaRPr lang="es-ES" dirty="0"/>
          </a:p>
          <a:p>
            <a:pPr marL="0" indent="0">
              <a:buNone/>
            </a:pPr>
            <a:endParaRPr lang="en-US" dirty="0"/>
          </a:p>
        </p:txBody>
      </p:sp>
      <p:sp>
        <p:nvSpPr>
          <p:cNvPr id="4" name="Marcador de fecha 3"/>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3059620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a:effectLst>
                  <a:outerShdw blurRad="38100" dist="38100" dir="2700000" algn="tl">
                    <a:srgbClr val="000000">
                      <a:alpha val="43137"/>
                    </a:srgbClr>
                  </a:outerShdw>
                </a:effectLst>
              </a:rPr>
              <a:t>Sobre las faltas gravísimas </a:t>
            </a:r>
            <a:endParaRPr lang="en-US"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p:txBody>
          <a:bodyPr/>
          <a:lstStyle/>
          <a:p>
            <a:r>
              <a:rPr lang="es-ES" dirty="0"/>
              <a:t>ARTÍCULO 52. Faltas relacionadas con la infracción al Derecho Internacional de los Derechos Humanos y al Derecho Internacional Humanitario.</a:t>
            </a:r>
          </a:p>
          <a:p>
            <a:r>
              <a:rPr lang="es-ES" dirty="0"/>
              <a:t>ARTÍCULO 53. Faltas relacionadas con la libertad y otros derechos fundamentales.</a:t>
            </a:r>
          </a:p>
          <a:p>
            <a:r>
              <a:rPr lang="es-ES" dirty="0"/>
              <a:t>ARTÍCULO 54. Faltas relacionadas con la Contratación Publica.</a:t>
            </a:r>
          </a:p>
          <a:p>
            <a:r>
              <a:rPr lang="es-ES" dirty="0"/>
              <a:t>ARTÍCULO 55. Faltas relacionadas con el servicio o la función pública.</a:t>
            </a:r>
          </a:p>
          <a:p>
            <a:endParaRPr lang="es-ES" dirty="0"/>
          </a:p>
          <a:p>
            <a:endParaRPr lang="es-ES" dirty="0"/>
          </a:p>
          <a:p>
            <a:endParaRPr lang="es-ES" dirty="0"/>
          </a:p>
          <a:p>
            <a:endParaRPr lang="es-ES" dirty="0"/>
          </a:p>
          <a:p>
            <a:endParaRPr lang="en-US" dirty="0"/>
          </a:p>
        </p:txBody>
      </p:sp>
      <p:sp>
        <p:nvSpPr>
          <p:cNvPr id="4" name="Marcador de fecha 3"/>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5492553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n-US" b="1" dirty="0">
                <a:effectLst>
                  <a:outerShdw blurRad="38100" dist="38100" dir="2700000" algn="tl">
                    <a:srgbClr val="000000">
                      <a:alpha val="43137"/>
                    </a:srgbClr>
                  </a:outerShdw>
                </a:effectLst>
              </a:rPr>
              <a:t>Sobre las faltas gravísimas </a:t>
            </a:r>
          </a:p>
        </p:txBody>
      </p:sp>
      <p:sp>
        <p:nvSpPr>
          <p:cNvPr id="3" name="Marcador de contenido 2"/>
          <p:cNvSpPr>
            <a:spLocks noGrp="1"/>
          </p:cNvSpPr>
          <p:nvPr>
            <p:ph idx="1"/>
          </p:nvPr>
        </p:nvSpPr>
        <p:spPr/>
        <p:txBody>
          <a:bodyPr/>
          <a:lstStyle/>
          <a:p>
            <a:r>
              <a:rPr lang="es-ES" dirty="0"/>
              <a:t>ARTÍCULO 56. Faltas relacionadas con el régimen de incompatibilidades, inhabilidades, impedimentos y conflictos de intereses.</a:t>
            </a:r>
          </a:p>
          <a:p>
            <a:r>
              <a:rPr lang="es-ES" dirty="0"/>
              <a:t>ARTÍCULO 57. Faltas relacionadas con la hacienda publica</a:t>
            </a:r>
          </a:p>
          <a:p>
            <a:r>
              <a:rPr lang="es-ES" dirty="0"/>
              <a:t>ARTÍCULO 58. Falta relacionada con la acción de repetición</a:t>
            </a:r>
          </a:p>
          <a:p>
            <a:r>
              <a:rPr lang="es-ES" dirty="0"/>
              <a:t>ARTÍCULO 59. Faltas relacionadas con la salud pública, los recursos naturales y el medio ambiente.</a:t>
            </a:r>
          </a:p>
          <a:p>
            <a:endParaRPr lang="es-ES" dirty="0"/>
          </a:p>
          <a:p>
            <a:endParaRPr lang="es-ES" dirty="0"/>
          </a:p>
          <a:p>
            <a:endParaRPr lang="es-ES" dirty="0"/>
          </a:p>
          <a:p>
            <a:endParaRPr lang="en-US" dirty="0"/>
          </a:p>
        </p:txBody>
      </p:sp>
      <p:sp>
        <p:nvSpPr>
          <p:cNvPr id="4" name="Marcador de fecha 3"/>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7005359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n-US" b="1" dirty="0">
                <a:effectLst>
                  <a:outerShdw blurRad="38100" dist="38100" dir="2700000" algn="tl">
                    <a:srgbClr val="000000">
                      <a:alpha val="43137"/>
                    </a:srgbClr>
                  </a:outerShdw>
                </a:effectLst>
              </a:rPr>
              <a:t>Sobre las faltas gravísimas </a:t>
            </a:r>
          </a:p>
        </p:txBody>
      </p:sp>
      <p:sp>
        <p:nvSpPr>
          <p:cNvPr id="3" name="Marcador de contenido 2"/>
          <p:cNvSpPr>
            <a:spLocks noGrp="1"/>
          </p:cNvSpPr>
          <p:nvPr>
            <p:ph idx="1"/>
          </p:nvPr>
        </p:nvSpPr>
        <p:spPr/>
        <p:txBody>
          <a:bodyPr/>
          <a:lstStyle/>
          <a:p>
            <a:r>
              <a:rPr lang="es-ES" dirty="0"/>
              <a:t>ARTÍCULO 60. Faltas relacionadas con la intervención en política.</a:t>
            </a:r>
          </a:p>
          <a:p>
            <a:r>
              <a:rPr lang="es-ES" dirty="0"/>
              <a:t>ARTÍCULO 61. Faltas relacionadas con el servicio, la función y el trámite de asuntos oficiales.</a:t>
            </a:r>
          </a:p>
          <a:p>
            <a:r>
              <a:rPr lang="es-ES" dirty="0"/>
              <a:t>ARTÍCULO 62. Faltas relacionadas con la moralidad publica</a:t>
            </a:r>
          </a:p>
          <a:p>
            <a:endParaRPr lang="es-ES" dirty="0"/>
          </a:p>
          <a:p>
            <a:endParaRPr lang="es-ES" dirty="0"/>
          </a:p>
          <a:p>
            <a:endParaRPr lang="es-ES" dirty="0"/>
          </a:p>
          <a:p>
            <a:endParaRPr lang="en-US" dirty="0"/>
          </a:p>
        </p:txBody>
      </p:sp>
      <p:sp>
        <p:nvSpPr>
          <p:cNvPr id="4" name="Marcador de fecha 3"/>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4871959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a 5">
            <a:extLst>
              <a:ext uri="{FF2B5EF4-FFF2-40B4-BE49-F238E27FC236}">
                <a16:creationId xmlns:a16="http://schemas.microsoft.com/office/drawing/2014/main" id="{082AD2A2-678B-4AFD-91B3-9FB50D1C8C73}"/>
              </a:ext>
            </a:extLst>
          </p:cNvPr>
          <p:cNvGraphicFramePr/>
          <p:nvPr>
            <p:extLst>
              <p:ext uri="{D42A27DB-BD31-4B8C-83A1-F6EECF244321}">
                <p14:modId xmlns:p14="http://schemas.microsoft.com/office/powerpoint/2010/main" val="95539626"/>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fecha 3">
            <a:extLst>
              <a:ext uri="{FF2B5EF4-FFF2-40B4-BE49-F238E27FC236}">
                <a16:creationId xmlns:a16="http://schemas.microsoft.com/office/drawing/2014/main" id="{ACF78D64-C552-4E56-95E5-944E649D3E25}"/>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4043866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4875A7E-5763-4EEA-B82F-E11AEAADF1B7}"/>
              </a:ext>
            </a:extLst>
          </p:cNvPr>
          <p:cNvSpPr>
            <a:spLocks noGrp="1"/>
          </p:cNvSpPr>
          <p:nvPr>
            <p:ph type="title"/>
          </p:nvPr>
        </p:nvSpPr>
        <p:spPr/>
        <p:txBody>
          <a:bodyPr/>
          <a:lstStyle/>
          <a:p>
            <a:r>
              <a:rPr lang="es-MX" dirty="0"/>
              <a:t>Las pruebas dentro de las grandes novedades en la ley 1952 de 2019 (Art. del 147 al 199)</a:t>
            </a:r>
            <a:endParaRPr lang="es-CO" dirty="0"/>
          </a:p>
        </p:txBody>
      </p:sp>
      <p:sp>
        <p:nvSpPr>
          <p:cNvPr id="5" name="Marcador de contenido 4">
            <a:extLst>
              <a:ext uri="{FF2B5EF4-FFF2-40B4-BE49-F238E27FC236}">
                <a16:creationId xmlns:a16="http://schemas.microsoft.com/office/drawing/2014/main" id="{438B5123-904A-414A-882E-5527C4D89CBC}"/>
              </a:ext>
            </a:extLst>
          </p:cNvPr>
          <p:cNvSpPr>
            <a:spLocks noGrp="1"/>
          </p:cNvSpPr>
          <p:nvPr>
            <p:ph idx="1"/>
          </p:nvPr>
        </p:nvSpPr>
        <p:spPr/>
        <p:txBody>
          <a:bodyPr>
            <a:normAutofit/>
          </a:bodyPr>
          <a:lstStyle/>
          <a:p>
            <a:pPr marL="0" indent="0">
              <a:buNone/>
            </a:pPr>
            <a:endParaRPr lang="es-MX" dirty="0"/>
          </a:p>
          <a:p>
            <a:pPr>
              <a:buFont typeface="Wingdings" panose="05000000000000000000" pitchFamily="2" charset="2"/>
              <a:buChar char="ü"/>
            </a:pPr>
            <a:r>
              <a:rPr lang="es-MX" dirty="0"/>
              <a:t>Disposición de un régimen probatorio autónomo, el cual individualiza las características, exigencias y requisitos con que debe contar cada medio probatorio, para que puede como valido dentro del proceso disciplinario  </a:t>
            </a:r>
          </a:p>
          <a:p>
            <a:pPr>
              <a:buFont typeface="Wingdings" panose="05000000000000000000" pitchFamily="2" charset="2"/>
              <a:buChar char="ü"/>
            </a:pPr>
            <a:endParaRPr lang="es-MX" dirty="0"/>
          </a:p>
          <a:p>
            <a:pPr algn="l"/>
            <a:endParaRPr lang="es-MX" b="0" i="0" dirty="0">
              <a:solidFill>
                <a:srgbClr val="333333"/>
              </a:solidFill>
              <a:effectLst/>
              <a:latin typeface="GilroyMedium"/>
            </a:endParaRPr>
          </a:p>
          <a:p>
            <a:pPr marL="0" indent="0">
              <a:buNone/>
            </a:pPr>
            <a:br>
              <a:rPr lang="es-MX" dirty="0"/>
            </a:br>
            <a:endParaRPr lang="es-MX" dirty="0"/>
          </a:p>
          <a:p>
            <a:endParaRPr lang="es-CO" dirty="0"/>
          </a:p>
        </p:txBody>
      </p:sp>
      <p:sp>
        <p:nvSpPr>
          <p:cNvPr id="3" name="Marcador de fecha 2">
            <a:extLst>
              <a:ext uri="{FF2B5EF4-FFF2-40B4-BE49-F238E27FC236}">
                <a16:creationId xmlns:a16="http://schemas.microsoft.com/office/drawing/2014/main" id="{36FBA0EB-3525-4D8E-9323-E4C7F3366D88}"/>
              </a:ext>
            </a:extLst>
          </p:cNvPr>
          <p:cNvSpPr>
            <a:spLocks noGrp="1"/>
          </p:cNvSpPr>
          <p:nvPr>
            <p:ph type="dt" sz="half" idx="10"/>
          </p:nvPr>
        </p:nvSpPr>
        <p:spPr/>
        <p:txBody>
          <a:bodyPr/>
          <a:lstStyle/>
          <a:p>
            <a:pPr rtl="0"/>
            <a:fld id="{C15089BA-E437-45E0-A84B-86EF204AD4EF}" type="datetime1">
              <a:rPr lang="es-ES" smtClean="0"/>
              <a:t>26/01/2024</a:t>
            </a:fld>
            <a:endParaRPr lang="en-US"/>
          </a:p>
        </p:txBody>
      </p:sp>
    </p:spTree>
    <p:extLst>
      <p:ext uri="{BB962C8B-B14F-4D97-AF65-F5344CB8AC3E}">
        <p14:creationId xmlns:p14="http://schemas.microsoft.com/office/powerpoint/2010/main" val="32523285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174A1B-4633-4148-AD50-2F6BAC607D69}"/>
              </a:ext>
            </a:extLst>
          </p:cNvPr>
          <p:cNvSpPr>
            <a:spLocks noGrp="1"/>
          </p:cNvSpPr>
          <p:nvPr>
            <p:ph type="title"/>
          </p:nvPr>
        </p:nvSpPr>
        <p:spPr/>
        <p:txBody>
          <a:bodyPr/>
          <a:lstStyle/>
          <a:p>
            <a:r>
              <a:rPr lang="es-MX" dirty="0"/>
              <a:t>Pruebas </a:t>
            </a:r>
            <a:endParaRPr lang="es-CO" dirty="0"/>
          </a:p>
        </p:txBody>
      </p:sp>
      <p:graphicFrame>
        <p:nvGraphicFramePr>
          <p:cNvPr id="11" name="Marcador de contenido 10">
            <a:extLst>
              <a:ext uri="{FF2B5EF4-FFF2-40B4-BE49-F238E27FC236}">
                <a16:creationId xmlns:a16="http://schemas.microsoft.com/office/drawing/2014/main" id="{12C30EC5-03E5-45BC-9636-E2371326F514}"/>
              </a:ext>
            </a:extLst>
          </p:cNvPr>
          <p:cNvGraphicFramePr>
            <a:graphicFrameLocks noGrp="1"/>
          </p:cNvGraphicFramePr>
          <p:nvPr>
            <p:ph idx="1"/>
            <p:extLst>
              <p:ext uri="{D42A27DB-BD31-4B8C-83A1-F6EECF244321}">
                <p14:modId xmlns:p14="http://schemas.microsoft.com/office/powerpoint/2010/main" val="376772643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fecha 3">
            <a:extLst>
              <a:ext uri="{FF2B5EF4-FFF2-40B4-BE49-F238E27FC236}">
                <a16:creationId xmlns:a16="http://schemas.microsoft.com/office/drawing/2014/main" id="{6EB81C0B-6D27-49AB-AD7D-307DE4B621DA}"/>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3352870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56E8A7-4E9E-4562-ADEC-B77A1A058516}"/>
              </a:ext>
            </a:extLst>
          </p:cNvPr>
          <p:cNvSpPr>
            <a:spLocks noGrp="1"/>
          </p:cNvSpPr>
          <p:nvPr>
            <p:ph type="title"/>
          </p:nvPr>
        </p:nvSpPr>
        <p:spPr/>
        <p:txBody>
          <a:bodyPr/>
          <a:lstStyle/>
          <a:p>
            <a:r>
              <a:rPr lang="es-CO" b="1" dirty="0">
                <a:effectLst>
                  <a:outerShdw blurRad="38100" dist="38100" dir="2700000" algn="tl">
                    <a:srgbClr val="000000">
                      <a:alpha val="43137"/>
                    </a:srgbClr>
                  </a:outerShdw>
                </a:effectLst>
              </a:rPr>
              <a:t>La confesión</a:t>
            </a:r>
          </a:p>
        </p:txBody>
      </p:sp>
      <p:sp>
        <p:nvSpPr>
          <p:cNvPr id="3" name="Marcador de contenido 2">
            <a:extLst>
              <a:ext uri="{FF2B5EF4-FFF2-40B4-BE49-F238E27FC236}">
                <a16:creationId xmlns:a16="http://schemas.microsoft.com/office/drawing/2014/main" id="{AE75F941-0D5E-49C4-90AA-3637DD345EDE}"/>
              </a:ext>
            </a:extLst>
          </p:cNvPr>
          <p:cNvSpPr>
            <a:spLocks noGrp="1"/>
          </p:cNvSpPr>
          <p:nvPr>
            <p:ph idx="1"/>
          </p:nvPr>
        </p:nvSpPr>
        <p:spPr/>
        <p:txBody>
          <a:bodyPr/>
          <a:lstStyle/>
          <a:p>
            <a:r>
              <a:rPr lang="es-MX" dirty="0"/>
              <a:t>Medio de prueba autónomo, donde el investigado  reconoce  ser el autor  de los hechos a los que la ley da el carácter de falta disciplinaria. Es una declaración de reconocimiento  parcial o total de la comisión de los hechos objeto del reproche disciplinario.</a:t>
            </a:r>
          </a:p>
          <a:p>
            <a:r>
              <a:rPr lang="es-MX" dirty="0"/>
              <a:t>La ley 2094 introdujo q </a:t>
            </a:r>
            <a:endParaRPr lang="es-CO" dirty="0"/>
          </a:p>
        </p:txBody>
      </p:sp>
      <p:sp>
        <p:nvSpPr>
          <p:cNvPr id="4" name="Marcador de fecha 3">
            <a:extLst>
              <a:ext uri="{FF2B5EF4-FFF2-40B4-BE49-F238E27FC236}">
                <a16:creationId xmlns:a16="http://schemas.microsoft.com/office/drawing/2014/main" id="{C74C5D5D-3E3B-4E54-872C-0AA39F0F6006}"/>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6855353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55E98A-1EA2-411E-8A68-365862847ACE}"/>
              </a:ext>
            </a:extLst>
          </p:cNvPr>
          <p:cNvSpPr>
            <a:spLocks noGrp="1"/>
          </p:cNvSpPr>
          <p:nvPr>
            <p:ph type="title"/>
          </p:nvPr>
        </p:nvSpPr>
        <p:spPr/>
        <p:txBody>
          <a:bodyPr/>
          <a:lstStyle/>
          <a:p>
            <a:r>
              <a:rPr lang="es-MX" b="1" dirty="0">
                <a:effectLst>
                  <a:outerShdw blurRad="38100" dist="38100" dir="2700000" algn="tl">
                    <a:srgbClr val="000000">
                      <a:alpha val="43137"/>
                    </a:srgbClr>
                  </a:outerShdw>
                </a:effectLst>
              </a:rPr>
              <a:t>Requisitos de La confesión Art. 161</a:t>
            </a:r>
            <a:endParaRPr lang="es-CO" b="1"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2B5E0855-5BC3-487B-A2F3-4E17967CEF21}"/>
              </a:ext>
            </a:extLst>
          </p:cNvPr>
          <p:cNvSpPr>
            <a:spLocks noGrp="1"/>
          </p:cNvSpPr>
          <p:nvPr>
            <p:ph idx="1"/>
          </p:nvPr>
        </p:nvSpPr>
        <p:spPr/>
        <p:txBody>
          <a:bodyPr>
            <a:normAutofit/>
          </a:bodyPr>
          <a:lstStyle/>
          <a:p>
            <a:pPr>
              <a:buFont typeface="Wingdings" panose="05000000000000000000" pitchFamily="2" charset="2"/>
              <a:buChar char="Ø"/>
            </a:pPr>
            <a:r>
              <a:rPr lang="es-MX" dirty="0"/>
              <a:t>Debe ser entregada en presencia de defensor y debe hacerse ante la autoridad disciplinaria que tiene competencia para fallar el proceso, o ante el funcionario comisionado para esos efectos. </a:t>
            </a:r>
          </a:p>
          <a:p>
            <a:pPr>
              <a:buFont typeface="Wingdings" panose="05000000000000000000" pitchFamily="2" charset="2"/>
              <a:buChar char="Ø"/>
            </a:pPr>
            <a:r>
              <a:rPr lang="es-MX" dirty="0"/>
              <a:t>Debe ser  libre de todo apremio o constreñimiento, de manera libre y consciente y con advertencia previa de quien va a confesar, que lo amparan las previsiones del artículo 33 constitucional.</a:t>
            </a:r>
          </a:p>
          <a:p>
            <a:pPr>
              <a:buFont typeface="Wingdings" panose="05000000000000000000" pitchFamily="2" charset="2"/>
              <a:buChar char="Ø"/>
            </a:pPr>
            <a:r>
              <a:rPr lang="es-MX" dirty="0"/>
              <a:t> La ley prevé un beneficio, para quien  reducción de hasta una tercera parte de la sanción a imponer, lo mismo que un procedimiento especial a seguir, una vez se obtiene la confesión.</a:t>
            </a:r>
          </a:p>
          <a:p>
            <a:endParaRPr lang="es-MX" dirty="0"/>
          </a:p>
          <a:p>
            <a:endParaRPr lang="es-CO" dirty="0"/>
          </a:p>
        </p:txBody>
      </p:sp>
      <p:sp>
        <p:nvSpPr>
          <p:cNvPr id="4" name="Marcador de fecha 3">
            <a:extLst>
              <a:ext uri="{FF2B5EF4-FFF2-40B4-BE49-F238E27FC236}">
                <a16:creationId xmlns:a16="http://schemas.microsoft.com/office/drawing/2014/main" id="{D714EE1E-573D-4D13-9BB4-52E1EBDE22FF}"/>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8883396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18909C-97CF-437C-B710-00619ACFDE68}"/>
              </a:ext>
            </a:extLst>
          </p:cNvPr>
          <p:cNvSpPr>
            <a:spLocks noGrp="1"/>
          </p:cNvSpPr>
          <p:nvPr>
            <p:ph type="title"/>
          </p:nvPr>
        </p:nvSpPr>
        <p:spPr/>
        <p:txBody>
          <a:bodyPr/>
          <a:lstStyle/>
          <a:p>
            <a:r>
              <a:rPr lang="es-CO" b="1" dirty="0">
                <a:effectLst>
                  <a:outerShdw blurRad="38100" dist="38100" dir="2700000" algn="tl">
                    <a:srgbClr val="000000">
                      <a:alpha val="43137"/>
                    </a:srgbClr>
                  </a:outerShdw>
                </a:effectLst>
              </a:rPr>
              <a:t>El testimonio(Art 164)</a:t>
            </a:r>
          </a:p>
        </p:txBody>
      </p:sp>
      <p:sp>
        <p:nvSpPr>
          <p:cNvPr id="3" name="Marcador de contenido 2">
            <a:extLst>
              <a:ext uri="{FF2B5EF4-FFF2-40B4-BE49-F238E27FC236}">
                <a16:creationId xmlns:a16="http://schemas.microsoft.com/office/drawing/2014/main" id="{BF09B86A-CB24-4068-83F3-AD2678918B9D}"/>
              </a:ext>
            </a:extLst>
          </p:cNvPr>
          <p:cNvSpPr>
            <a:spLocks noGrp="1"/>
          </p:cNvSpPr>
          <p:nvPr>
            <p:ph idx="1"/>
          </p:nvPr>
        </p:nvSpPr>
        <p:spPr/>
        <p:txBody>
          <a:bodyPr/>
          <a:lstStyle/>
          <a:p>
            <a:pPr marL="0" indent="0">
              <a:buNone/>
            </a:pPr>
            <a:r>
              <a:rPr lang="es-MX" dirty="0"/>
              <a:t>Es una obligación a la que se encuentra sujeta toda persona. La ley permite exigir al testigo, para que rinda el testimonio. Para ese efecto, cuando se trata de procesos que adelanta la Procuraduría General de la Nación, puede pedir a los miembros de la Policía Nacional que conduzcan al renuente a su despacho, para que entregue el testimonio. Testigo renuente con sanción de multa hasta de 50 salarios mínimo diarios, lo que en todo 		caso no lo libera de la obligación de dar el testimonio. Para recurrir a esta medida extrema debe tratarse de una situación de urgencia, requerida para evitar la pérdida de la prueba.</a:t>
            </a:r>
          </a:p>
          <a:p>
            <a:endParaRPr lang="es-MX" dirty="0"/>
          </a:p>
          <a:p>
            <a:endParaRPr lang="es-CO" dirty="0"/>
          </a:p>
        </p:txBody>
      </p:sp>
      <p:sp>
        <p:nvSpPr>
          <p:cNvPr id="4" name="Marcador de fecha 3">
            <a:extLst>
              <a:ext uri="{FF2B5EF4-FFF2-40B4-BE49-F238E27FC236}">
                <a16:creationId xmlns:a16="http://schemas.microsoft.com/office/drawing/2014/main" id="{8E545657-B44F-4572-94D9-64D739CD3E51}"/>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5757080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E24CE3-CA27-4111-BABD-D9A7656995FA}"/>
              </a:ext>
            </a:extLst>
          </p:cNvPr>
          <p:cNvSpPr>
            <a:spLocks noGrp="1"/>
          </p:cNvSpPr>
          <p:nvPr>
            <p:ph type="title"/>
          </p:nvPr>
        </p:nvSpPr>
        <p:spPr/>
        <p:txBody>
          <a:bodyPr/>
          <a:lstStyle/>
          <a:p>
            <a:r>
              <a:rPr lang="es-MX" b="1" dirty="0">
                <a:effectLst>
                  <a:outerShdw blurRad="38100" dist="38100" dir="2700000" algn="tl">
                    <a:srgbClr val="000000">
                      <a:alpha val="43137"/>
                    </a:srgbClr>
                  </a:outerShdw>
                </a:effectLst>
              </a:rPr>
              <a:t>La peritación </a:t>
            </a:r>
            <a:endParaRPr lang="es-CO" b="1"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AB893D49-1C4D-4EBF-8BD3-95BD08BEC144}"/>
              </a:ext>
            </a:extLst>
          </p:cNvPr>
          <p:cNvSpPr>
            <a:spLocks noGrp="1"/>
          </p:cNvSpPr>
          <p:nvPr>
            <p:ph idx="1"/>
          </p:nvPr>
        </p:nvSpPr>
        <p:spPr/>
        <p:txBody>
          <a:bodyPr/>
          <a:lstStyle/>
          <a:p>
            <a:pPr marL="0" indent="0">
              <a:buNone/>
            </a:pPr>
            <a:r>
              <a:rPr lang="es-MX" dirty="0"/>
              <a:t>Esta regulada de manera amplia por la ley, indicando que procede cuando se requiere la práctica de pruebas técnicas, científicas o artísticas, las cuales serán rendidas por personas que acrediten la experiencia y los conocimientos necesarios para ilustrar al conductor del proceso acerca del sentido y alcance de determinados aspectos de la investigación.</a:t>
            </a:r>
          </a:p>
          <a:p>
            <a:endParaRPr lang="es-MX" dirty="0"/>
          </a:p>
          <a:p>
            <a:endParaRPr lang="es-CO" dirty="0"/>
          </a:p>
        </p:txBody>
      </p:sp>
      <p:sp>
        <p:nvSpPr>
          <p:cNvPr id="4" name="Marcador de fecha 3">
            <a:extLst>
              <a:ext uri="{FF2B5EF4-FFF2-40B4-BE49-F238E27FC236}">
                <a16:creationId xmlns:a16="http://schemas.microsoft.com/office/drawing/2014/main" id="{E5B6FC94-D2F9-4118-AC13-76719ED28E19}"/>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4962003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164A5C-9B66-49EB-8CF3-CD7D13FB90F6}"/>
              </a:ext>
            </a:extLst>
          </p:cNvPr>
          <p:cNvSpPr>
            <a:spLocks noGrp="1"/>
          </p:cNvSpPr>
          <p:nvPr>
            <p:ph type="title"/>
          </p:nvPr>
        </p:nvSpPr>
        <p:spPr/>
        <p:txBody>
          <a:bodyPr/>
          <a:lstStyle/>
          <a:p>
            <a:r>
              <a:rPr lang="es-CO" b="1" dirty="0">
                <a:effectLst>
                  <a:outerShdw blurRad="38100" dist="38100" dir="2700000" algn="tl">
                    <a:srgbClr val="000000">
                      <a:alpha val="43137"/>
                    </a:srgbClr>
                  </a:outerShdw>
                </a:effectLst>
              </a:rPr>
              <a:t>La inspección disciplinaria</a:t>
            </a:r>
          </a:p>
        </p:txBody>
      </p:sp>
      <p:sp>
        <p:nvSpPr>
          <p:cNvPr id="3" name="Marcador de contenido 2">
            <a:extLst>
              <a:ext uri="{FF2B5EF4-FFF2-40B4-BE49-F238E27FC236}">
                <a16:creationId xmlns:a16="http://schemas.microsoft.com/office/drawing/2014/main" id="{DE2381A8-87C9-4C9D-8A54-4F35475AF50A}"/>
              </a:ext>
            </a:extLst>
          </p:cNvPr>
          <p:cNvSpPr>
            <a:spLocks noGrp="1"/>
          </p:cNvSpPr>
          <p:nvPr>
            <p:ph idx="1"/>
          </p:nvPr>
        </p:nvSpPr>
        <p:spPr/>
        <p:txBody>
          <a:bodyPr>
            <a:normAutofit fontScale="92500" lnSpcReduction="10000"/>
          </a:bodyPr>
          <a:lstStyle/>
          <a:p>
            <a:pPr algn="l"/>
            <a:r>
              <a:rPr lang="es-MX" b="0" i="0" dirty="0">
                <a:solidFill>
                  <a:srgbClr val="333333"/>
                </a:solidFill>
                <a:effectLst/>
                <a:latin typeface="GilroyMedium"/>
              </a:rPr>
              <a:t>Es un medio de prueba que por primera vez se introduce de manera específica en la ley. Antes se recurría a la inspección judicial o administrativa contemplada en las leyes de procedimiento civil o contencioso administrativo. Con buen criterio, la ley dispone que durante el desarrollo de la inspección disciplinaria se puedan tomar testimonios que sean útiles al proceso. También señala que se puede designar perito en el curso de esta diligencia, y permite recoger opiniones técnicas, artísticas o científicas de quienes se encuentran en el sitio donde se lleva a cabo la diligencia, que puedan contribuir al esclarecimiento de los hechos, disposiciones que sin duda contribuyen al mejor desarrollo del proceso disciplinario.</a:t>
            </a:r>
          </a:p>
          <a:p>
            <a:br>
              <a:rPr lang="es-MX" dirty="0"/>
            </a:br>
            <a:endParaRPr lang="es-CO" dirty="0"/>
          </a:p>
        </p:txBody>
      </p:sp>
      <p:sp>
        <p:nvSpPr>
          <p:cNvPr id="4" name="Marcador de fecha 3">
            <a:extLst>
              <a:ext uri="{FF2B5EF4-FFF2-40B4-BE49-F238E27FC236}">
                <a16:creationId xmlns:a16="http://schemas.microsoft.com/office/drawing/2014/main" id="{EE59CD5A-E8E8-49C8-983F-086F91D5C912}"/>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4702614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AB29A8-D081-4406-86F1-A04493A21A97}"/>
              </a:ext>
            </a:extLst>
          </p:cNvPr>
          <p:cNvSpPr>
            <a:spLocks noGrp="1"/>
          </p:cNvSpPr>
          <p:nvPr>
            <p:ph type="title"/>
          </p:nvPr>
        </p:nvSpPr>
        <p:spPr/>
        <p:txBody>
          <a:bodyPr/>
          <a:lstStyle/>
          <a:p>
            <a:r>
              <a:rPr lang="es-CO" b="1" dirty="0">
                <a:effectLst>
                  <a:outerShdw blurRad="38100" dist="38100" dir="2700000" algn="tl">
                    <a:srgbClr val="000000">
                      <a:alpha val="43137"/>
                    </a:srgbClr>
                  </a:outerShdw>
                </a:effectLst>
              </a:rPr>
              <a:t>Los documentos</a:t>
            </a:r>
          </a:p>
        </p:txBody>
      </p:sp>
      <p:sp>
        <p:nvSpPr>
          <p:cNvPr id="3" name="Marcador de contenido 2">
            <a:extLst>
              <a:ext uri="{FF2B5EF4-FFF2-40B4-BE49-F238E27FC236}">
                <a16:creationId xmlns:a16="http://schemas.microsoft.com/office/drawing/2014/main" id="{1F0D0DE0-8014-4DA6-A9A3-6A98E6351F43}"/>
              </a:ext>
            </a:extLst>
          </p:cNvPr>
          <p:cNvSpPr>
            <a:spLocks noGrp="1"/>
          </p:cNvSpPr>
          <p:nvPr>
            <p:ph idx="1"/>
          </p:nvPr>
        </p:nvSpPr>
        <p:spPr/>
        <p:txBody>
          <a:bodyPr/>
          <a:lstStyle/>
          <a:p>
            <a:r>
              <a:rPr lang="es-MX" dirty="0"/>
              <a:t>Los documentos son objeto igualmente de normas que indican la manera de recaudarlos, de apreciarlos y de conservarlos, para tomarlos en cuenta dentro de la actuación. La ley precisa que las copias tienen igual valor del original y solo en caso de ser necesario se requiere verificar la autenticidad de las aportadas. Dispone que los representantes legales de las entidades públicas o privadas que legalmente tengan la obligación de conservar determinados documentos debe hacer entrega de los que se encuentren en su poder, cuando les sean solicitados, y fija un trámite para decidir sobre documentos que son tachados de falsos.</a:t>
            </a:r>
          </a:p>
          <a:p>
            <a:endParaRPr lang="es-MX" dirty="0"/>
          </a:p>
          <a:p>
            <a:endParaRPr lang="es-CO" dirty="0"/>
          </a:p>
        </p:txBody>
      </p:sp>
      <p:sp>
        <p:nvSpPr>
          <p:cNvPr id="4" name="Marcador de fecha 3">
            <a:extLst>
              <a:ext uri="{FF2B5EF4-FFF2-40B4-BE49-F238E27FC236}">
                <a16:creationId xmlns:a16="http://schemas.microsoft.com/office/drawing/2014/main" id="{9981E8B5-F1E0-4906-AE34-A36D6F4D9C8C}"/>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7026456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0601A5-354D-4C49-AD22-24C42C68496D}"/>
              </a:ext>
            </a:extLst>
          </p:cNvPr>
          <p:cNvSpPr>
            <a:spLocks noGrp="1"/>
          </p:cNvSpPr>
          <p:nvPr>
            <p:ph type="title"/>
          </p:nvPr>
        </p:nvSpPr>
        <p:spPr/>
        <p:txBody>
          <a:bodyPr/>
          <a:lstStyle/>
          <a:p>
            <a:r>
              <a:rPr lang="es-MX" dirty="0"/>
              <a:t>Clausula de Exclusión Probatoria </a:t>
            </a:r>
            <a:endParaRPr lang="es-CO" dirty="0"/>
          </a:p>
        </p:txBody>
      </p:sp>
      <p:sp>
        <p:nvSpPr>
          <p:cNvPr id="3" name="Marcador de contenido 2">
            <a:extLst>
              <a:ext uri="{FF2B5EF4-FFF2-40B4-BE49-F238E27FC236}">
                <a16:creationId xmlns:a16="http://schemas.microsoft.com/office/drawing/2014/main" id="{06D5B7A8-D0CB-4A04-A0D4-0EEE02B5C994}"/>
              </a:ext>
            </a:extLst>
          </p:cNvPr>
          <p:cNvSpPr>
            <a:spLocks noGrp="1"/>
          </p:cNvSpPr>
          <p:nvPr>
            <p:ph idx="1"/>
          </p:nvPr>
        </p:nvSpPr>
        <p:spPr/>
        <p:txBody>
          <a:bodyPr>
            <a:normAutofit fontScale="92500" lnSpcReduction="10000"/>
          </a:bodyPr>
          <a:lstStyle/>
          <a:p>
            <a:pPr marL="0" indent="0" algn="l">
              <a:buNone/>
            </a:pPr>
            <a:r>
              <a:rPr lang="es-MX" b="0" i="0" dirty="0">
                <a:solidFill>
                  <a:srgbClr val="333333"/>
                </a:solidFill>
                <a:effectLst/>
                <a:latin typeface="Work Sans" pitchFamily="2" charset="0"/>
              </a:rPr>
              <a:t>Toda prueba obtenida con violación de los derechos y garantías fundamentales será nula de pleno derecho, por lo que deberá excluirse de la actuación procesal.</a:t>
            </a:r>
          </a:p>
          <a:p>
            <a:pPr algn="l"/>
            <a:r>
              <a:rPr lang="es-MX" b="0" i="0" dirty="0">
                <a:solidFill>
                  <a:srgbClr val="333333"/>
                </a:solidFill>
                <a:effectLst/>
                <a:latin typeface="Work Sans" pitchFamily="2" charset="0"/>
              </a:rPr>
              <a:t>Igual tratamiento recibirán las pruebas que sean consecuencia de las pruebas excluidas o las que solo puedan explicarse en razón de su existencia.</a:t>
            </a:r>
          </a:p>
          <a:p>
            <a:pPr algn="l"/>
            <a:r>
              <a:rPr lang="es-MX" b="0" i="0" dirty="0">
                <a:solidFill>
                  <a:srgbClr val="333333"/>
                </a:solidFill>
                <a:effectLst/>
                <a:latin typeface="Work Sans" pitchFamily="2" charset="0"/>
              </a:rPr>
              <a:t>Se deben considerar, al respecto, las siguientes excepciones: la fuente independiente, el vínculo atenuado, el descubrimiento inevitable y los demás que establezca la ley.</a:t>
            </a:r>
          </a:p>
          <a:p>
            <a:br>
              <a:rPr lang="es-MX" dirty="0"/>
            </a:br>
            <a:endParaRPr lang="es-CO" dirty="0"/>
          </a:p>
        </p:txBody>
      </p:sp>
      <p:sp>
        <p:nvSpPr>
          <p:cNvPr id="4" name="Marcador de fecha 3">
            <a:extLst>
              <a:ext uri="{FF2B5EF4-FFF2-40B4-BE49-F238E27FC236}">
                <a16:creationId xmlns:a16="http://schemas.microsoft.com/office/drawing/2014/main" id="{34E142AD-2898-4A45-8DA5-E9C25415299A}"/>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5348024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00D379-530C-4F62-89D4-3CB83E194D5E}"/>
              </a:ext>
            </a:extLst>
          </p:cNvPr>
          <p:cNvSpPr>
            <a:spLocks noGrp="1"/>
          </p:cNvSpPr>
          <p:nvPr>
            <p:ph type="title"/>
          </p:nvPr>
        </p:nvSpPr>
        <p:spPr/>
        <p:txBody>
          <a:bodyPr>
            <a:normAutofit/>
          </a:bodyPr>
          <a:lstStyle/>
          <a:p>
            <a:r>
              <a:rPr lang="es-MX" sz="3600" b="1" dirty="0">
                <a:effectLst>
                  <a:outerShdw blurRad="38100" dist="38100" dir="2700000" algn="tl">
                    <a:srgbClr val="000000">
                      <a:alpha val="43137"/>
                    </a:srgbClr>
                  </a:outerShdw>
                </a:effectLst>
              </a:rPr>
              <a:t>Precisiones sobre la Clausula de la Exclusión de la prueba  </a:t>
            </a:r>
            <a:endParaRPr lang="es-CO" sz="3600" b="1"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6F1739D6-FE44-4A90-A2C1-48A3B5E1FA9C}"/>
              </a:ext>
            </a:extLst>
          </p:cNvPr>
          <p:cNvSpPr>
            <a:spLocks noGrp="1"/>
          </p:cNvSpPr>
          <p:nvPr>
            <p:ph idx="1"/>
          </p:nvPr>
        </p:nvSpPr>
        <p:spPr/>
        <p:txBody>
          <a:bodyPr/>
          <a:lstStyle/>
          <a:p>
            <a:r>
              <a:rPr lang="es-MX" dirty="0"/>
              <a:t>Puede darse el caso que un prueba incorporada en el proceso penal disciplinario se declare </a:t>
            </a:r>
            <a:r>
              <a:rPr lang="es-MX" dirty="0" err="1"/>
              <a:t>IlEGAL</a:t>
            </a:r>
            <a:r>
              <a:rPr lang="es-MX" dirty="0"/>
              <a:t>, con la posible consecuencia de la exclusión del proceso y podría ser calificada como ILICTA  con consecuencias de anulación para  toda la actuación, desde el momento en el cual se ejecutó el acto que le generó la ilicitud probada </a:t>
            </a:r>
            <a:endParaRPr lang="es-CO" dirty="0"/>
          </a:p>
        </p:txBody>
      </p:sp>
      <p:sp>
        <p:nvSpPr>
          <p:cNvPr id="4" name="Marcador de fecha 3">
            <a:extLst>
              <a:ext uri="{FF2B5EF4-FFF2-40B4-BE49-F238E27FC236}">
                <a16:creationId xmlns:a16="http://schemas.microsoft.com/office/drawing/2014/main" id="{C74C986D-FDB8-4507-9BFB-C15EFEE8084C}"/>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9933458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D9CEB8-5AAC-497A-ACBE-806A6A43D1C9}"/>
              </a:ext>
            </a:extLst>
          </p:cNvPr>
          <p:cNvSpPr>
            <a:spLocks noGrp="1"/>
          </p:cNvSpPr>
          <p:nvPr>
            <p:ph type="title"/>
          </p:nvPr>
        </p:nvSpPr>
        <p:spPr/>
        <p:txBody>
          <a:bodyPr/>
          <a:lstStyle/>
          <a:p>
            <a:r>
              <a:rPr lang="es-MX" dirty="0"/>
              <a:t>Diferencia entre ilegalidad e ilicitud y la prueba </a:t>
            </a:r>
            <a:endParaRPr lang="es-CO" dirty="0"/>
          </a:p>
        </p:txBody>
      </p:sp>
      <p:sp>
        <p:nvSpPr>
          <p:cNvPr id="3" name="Marcador de contenido 2">
            <a:extLst>
              <a:ext uri="{FF2B5EF4-FFF2-40B4-BE49-F238E27FC236}">
                <a16:creationId xmlns:a16="http://schemas.microsoft.com/office/drawing/2014/main" id="{0CFF36D9-5D1D-4286-A032-66089B48B409}"/>
              </a:ext>
            </a:extLst>
          </p:cNvPr>
          <p:cNvSpPr>
            <a:spLocks noGrp="1"/>
          </p:cNvSpPr>
          <p:nvPr>
            <p:ph idx="1"/>
          </p:nvPr>
        </p:nvSpPr>
        <p:spPr/>
        <p:txBody>
          <a:bodyPr/>
          <a:lstStyle/>
          <a:p>
            <a:r>
              <a:rPr lang="es-MX" dirty="0"/>
              <a:t>En ese contexto, la jurisprudencia de la Sala, ha definido que prueba ilícita es aquella que “se obtiene con vulneración de los derechos fundamentales de las personas, entre ellos la dignidad, el debido proceso, la intimidad, la no autoincriminación, la solidaridad íntima; y aquellas en cuya producción, práctica o aducción se somete a las personas a torturas, tratos crueles, inhumanos o degradantes, sea cual fuere el género o la especie de la prueba así obtenida.</a:t>
            </a:r>
          </a:p>
          <a:p>
            <a:endParaRPr lang="es-MX" dirty="0"/>
          </a:p>
          <a:p>
            <a:endParaRPr lang="es-CO" dirty="0"/>
          </a:p>
        </p:txBody>
      </p:sp>
      <p:sp>
        <p:nvSpPr>
          <p:cNvPr id="4" name="Marcador de fecha 3">
            <a:extLst>
              <a:ext uri="{FF2B5EF4-FFF2-40B4-BE49-F238E27FC236}">
                <a16:creationId xmlns:a16="http://schemas.microsoft.com/office/drawing/2014/main" id="{08355C34-8CD6-43E9-82F5-6A9542135956}"/>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7684018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352A16-A66E-429F-9FCA-B5734AC7D025}"/>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AA3B48D5-253A-4DBD-95A4-EAAD75632FEF}"/>
              </a:ext>
            </a:extLst>
          </p:cNvPr>
          <p:cNvSpPr>
            <a:spLocks noGrp="1"/>
          </p:cNvSpPr>
          <p:nvPr>
            <p:ph idx="1"/>
          </p:nvPr>
        </p:nvSpPr>
        <p:spPr/>
        <p:txBody>
          <a:bodyPr>
            <a:normAutofit fontScale="70000" lnSpcReduction="20000"/>
          </a:bodyPr>
          <a:lstStyle/>
          <a:p>
            <a:r>
              <a:rPr lang="es-MX" dirty="0"/>
              <a:t>“(i) Puede ser el resultado de una violación al derecho fundamental de la dignidad humana (art. 1º Constitución Política), esto es, efecto de una tortura (arts. 137 y 178 C. Penal), constreñimiento ilegal (art. 182 C.P.), constreñimiento para delinquir (art. 184 C.P.) o de un trato cruel, inhumano o degradante (art. 12 Constitución Política).</a:t>
            </a:r>
          </a:p>
          <a:p>
            <a:endParaRPr lang="es-MX" dirty="0"/>
          </a:p>
          <a:p>
            <a:r>
              <a:rPr lang="es-MX" dirty="0"/>
              <a:t>“(</a:t>
            </a:r>
            <a:r>
              <a:rPr lang="es-MX" dirty="0" err="1"/>
              <a:t>ii</a:t>
            </a:r>
            <a:r>
              <a:rPr lang="es-MX" dirty="0"/>
              <a:t>) Así mismo la prueba ilícita puede ser consecuencia de una violación al derecho fundamental de la intimidad (art. 15 Constitución Política), al haberse obtenido con ocasión de unos allanamientos y registros de domicilio o de trabajo ilícitos (art. 28 C. Política, arts. 189, 190 y 191 C. Penal), por violación ilícita de comunicaciones (art. 15 C. Política, art. 192 C. Penal), por retención y apertura de correspondencia ilegales (art. 15 C. Política, art. 192 C. Penal), por acceso abusivo a un sistema informático (art. 195 C. Penal) o por violación ilícita de comunicaciones o correspondencia de carácter oficial (art. 196 C. Penal).</a:t>
            </a:r>
          </a:p>
          <a:p>
            <a:endParaRPr lang="es-MX" dirty="0"/>
          </a:p>
          <a:p>
            <a:r>
              <a:rPr lang="es-MX" dirty="0"/>
              <a:t>“(</a:t>
            </a:r>
            <a:r>
              <a:rPr lang="es-MX" dirty="0" err="1"/>
              <a:t>iii</a:t>
            </a:r>
            <a:r>
              <a:rPr lang="es-MX" dirty="0"/>
              <a:t>) En igual sentido, la prueba ilícita puede ser el efecto de un falso testimonio (art. 442 C. Penal), de un soborno (art. 444 C. Penal) o de un soborno en la actuación penal (art. 444 A C. Penal) o de una falsedad en documento público o privado (arts. 286, 287 y 289 C. P</a:t>
            </a:r>
            <a:endParaRPr lang="es-CO" dirty="0"/>
          </a:p>
        </p:txBody>
      </p:sp>
      <p:sp>
        <p:nvSpPr>
          <p:cNvPr id="4" name="Marcador de fecha 3">
            <a:extLst>
              <a:ext uri="{FF2B5EF4-FFF2-40B4-BE49-F238E27FC236}">
                <a16:creationId xmlns:a16="http://schemas.microsoft.com/office/drawing/2014/main" id="{E0C089CE-0BAE-4355-9A64-BEF151CDD165}"/>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1181441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7689B7-55DD-46F6-AD0D-F167B79D6716}"/>
              </a:ext>
            </a:extLst>
          </p:cNvPr>
          <p:cNvSpPr>
            <a:spLocks noGrp="1"/>
          </p:cNvSpPr>
          <p:nvPr>
            <p:ph type="title"/>
          </p:nvPr>
        </p:nvSpPr>
        <p:spPr/>
        <p:txBody>
          <a:bodyPr/>
          <a:lstStyle/>
          <a:p>
            <a:r>
              <a:rPr lang="es-MX" dirty="0"/>
              <a:t>Prueba Ilegal</a:t>
            </a:r>
            <a:endParaRPr lang="es-CO" dirty="0"/>
          </a:p>
        </p:txBody>
      </p:sp>
      <p:sp>
        <p:nvSpPr>
          <p:cNvPr id="3" name="Marcador de contenido 2">
            <a:extLst>
              <a:ext uri="{FF2B5EF4-FFF2-40B4-BE49-F238E27FC236}">
                <a16:creationId xmlns:a16="http://schemas.microsoft.com/office/drawing/2014/main" id="{75C0680C-5DB8-43CD-AF2E-D0B3E7AB4E71}"/>
              </a:ext>
            </a:extLst>
          </p:cNvPr>
          <p:cNvSpPr>
            <a:spLocks noGrp="1"/>
          </p:cNvSpPr>
          <p:nvPr>
            <p:ph idx="1"/>
          </p:nvPr>
        </p:nvSpPr>
        <p:spPr/>
        <p:txBody>
          <a:bodyPr>
            <a:normAutofit/>
          </a:bodyPr>
          <a:lstStyle/>
          <a:p>
            <a:pPr algn="l" fontAlgn="base"/>
            <a:r>
              <a:rPr lang="es-MX" b="0" i="0" dirty="0">
                <a:solidFill>
                  <a:srgbClr val="3F3F3F"/>
                </a:solidFill>
                <a:effectLst/>
                <a:latin typeface="Open Sans" panose="020B0606030504020204" pitchFamily="34" charset="0"/>
              </a:rPr>
              <a:t>(…) </a:t>
            </a:r>
            <a:r>
              <a:rPr lang="es-MX" b="0" i="1" dirty="0">
                <a:solidFill>
                  <a:srgbClr val="3F3F3F"/>
                </a:solidFill>
                <a:effectLst/>
                <a:latin typeface="Open Sans" panose="020B0606030504020204" pitchFamily="34" charset="0"/>
              </a:rPr>
              <a:t>“prueba ilegal”, que se genera cuando en su producción, práctica o aducción se incumplen los requisitos legales esenciales. En esta eventualidad, corresponde al juez determinar si el requisito legal pretermitido es esencial y discernir su proyección y trascendencia sobre el debido proceso, toda vez que la omisión de alguna formalidad insustancial por sí sola no autoriza la exclusión del medio de prueba (</a:t>
            </a:r>
            <a:r>
              <a:rPr lang="es-MX" b="0" i="1" dirty="0" err="1">
                <a:solidFill>
                  <a:srgbClr val="3F3F3F"/>
                </a:solidFill>
                <a:effectLst/>
                <a:latin typeface="Open Sans" panose="020B0606030504020204" pitchFamily="34" charset="0"/>
              </a:rPr>
              <a:t>Cort</a:t>
            </a:r>
            <a:r>
              <a:rPr lang="es-MX" b="0" i="1" dirty="0">
                <a:solidFill>
                  <a:srgbClr val="3F3F3F"/>
                </a:solidFill>
                <a:effectLst/>
                <a:latin typeface="Open Sans" panose="020B0606030504020204" pitchFamily="34" charset="0"/>
              </a:rPr>
              <a:t>. </a:t>
            </a:r>
            <a:r>
              <a:rPr lang="es-MX" b="0" i="1" dirty="0" err="1">
                <a:solidFill>
                  <a:srgbClr val="3F3F3F"/>
                </a:solidFill>
                <a:effectLst/>
                <a:latin typeface="Open Sans" panose="020B0606030504020204" pitchFamily="34" charset="0"/>
              </a:rPr>
              <a:t>Supr</a:t>
            </a:r>
            <a:r>
              <a:rPr lang="es-MX" b="0" i="1" dirty="0">
                <a:solidFill>
                  <a:srgbClr val="3F3F3F"/>
                </a:solidFill>
                <a:effectLst/>
                <a:latin typeface="Open Sans" panose="020B0606030504020204" pitchFamily="34" charset="0"/>
              </a:rPr>
              <a:t>. De Just., 2005, sentencia del 2 de marzo, radicado No. 18.103)</a:t>
            </a:r>
            <a:r>
              <a:rPr lang="es-MX" b="0" i="0" dirty="0">
                <a:solidFill>
                  <a:srgbClr val="3F3F3F"/>
                </a:solidFill>
                <a:effectLst/>
                <a:latin typeface="Open Sans" panose="020B0606030504020204" pitchFamily="34" charset="0"/>
              </a:rPr>
              <a:t>.</a:t>
            </a:r>
          </a:p>
          <a:p>
            <a:br>
              <a:rPr lang="es-MX" dirty="0"/>
            </a:br>
            <a:endParaRPr lang="es-CO" dirty="0"/>
          </a:p>
        </p:txBody>
      </p:sp>
      <p:sp>
        <p:nvSpPr>
          <p:cNvPr id="4" name="Marcador de fecha 3">
            <a:extLst>
              <a:ext uri="{FF2B5EF4-FFF2-40B4-BE49-F238E27FC236}">
                <a16:creationId xmlns:a16="http://schemas.microsoft.com/office/drawing/2014/main" id="{D10EFB82-3E33-4BB5-AF5D-E083345282EE}"/>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6347247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47D5A4-0751-5133-8B34-4D8CBB2B90A0}"/>
              </a:ext>
            </a:extLst>
          </p:cNvPr>
          <p:cNvSpPr>
            <a:spLocks noGrp="1"/>
          </p:cNvSpPr>
          <p:nvPr>
            <p:ph type="title"/>
          </p:nvPr>
        </p:nvSpPr>
        <p:spPr>
          <a:xfrm>
            <a:off x="804672" y="1243013"/>
            <a:ext cx="3855720" cy="4371974"/>
          </a:xfrm>
        </p:spPr>
        <p:txBody>
          <a:bodyPr>
            <a:normAutofit/>
          </a:bodyPr>
          <a:lstStyle/>
          <a:p>
            <a:r>
              <a:rPr lang="es-MX" sz="3600">
                <a:solidFill>
                  <a:schemeClr val="tx2"/>
                </a:solidFill>
              </a:rPr>
              <a:t>En cuanto a los tipos abiertos y los tipos en blanco</a:t>
            </a:r>
            <a:endParaRPr lang="es-CO" sz="3600">
              <a:solidFill>
                <a:schemeClr val="tx2"/>
              </a:solidFill>
            </a:endParaRPr>
          </a:p>
        </p:txBody>
      </p:sp>
      <p:sp>
        <p:nvSpPr>
          <p:cNvPr id="3" name="Marcador de contenido 2">
            <a:extLst>
              <a:ext uri="{FF2B5EF4-FFF2-40B4-BE49-F238E27FC236}">
                <a16:creationId xmlns:a16="http://schemas.microsoft.com/office/drawing/2014/main" id="{9B9D8CC2-C1A8-D087-697F-73416C4FB839}"/>
              </a:ext>
            </a:extLst>
          </p:cNvPr>
          <p:cNvSpPr>
            <a:spLocks noGrp="1"/>
          </p:cNvSpPr>
          <p:nvPr>
            <p:ph idx="1"/>
          </p:nvPr>
        </p:nvSpPr>
        <p:spPr>
          <a:xfrm>
            <a:off x="6632812" y="1032987"/>
            <a:ext cx="4919108" cy="4792027"/>
          </a:xfrm>
        </p:spPr>
        <p:txBody>
          <a:bodyPr anchor="ctr">
            <a:normAutofit/>
          </a:bodyPr>
          <a:lstStyle/>
          <a:p>
            <a:pPr marL="0" indent="0">
              <a:buNone/>
            </a:pPr>
            <a:r>
              <a:rPr lang="es-MX" sz="1700" dirty="0">
                <a:solidFill>
                  <a:schemeClr val="tx2"/>
                </a:solidFill>
              </a:rPr>
              <a:t>Descripciones legales constitutivas de falta disciplinaria, </a:t>
            </a:r>
            <a:r>
              <a:rPr lang="es-MX" sz="1700" b="1" dirty="0">
                <a:solidFill>
                  <a:schemeClr val="tx2"/>
                </a:solidFill>
              </a:rPr>
              <a:t>que precisan la remisión a otras normas </a:t>
            </a:r>
            <a:r>
              <a:rPr lang="es-MX" sz="1700" dirty="0">
                <a:solidFill>
                  <a:schemeClr val="tx2"/>
                </a:solidFill>
              </a:rPr>
              <a:t>a </a:t>
            </a:r>
            <a:r>
              <a:rPr lang="es-MX" sz="1700" dirty="0" err="1">
                <a:solidFill>
                  <a:schemeClr val="tx2"/>
                </a:solidFill>
              </a:rPr>
              <a:t>ﬁn</a:t>
            </a:r>
            <a:r>
              <a:rPr lang="es-MX" sz="1700" dirty="0">
                <a:solidFill>
                  <a:schemeClr val="tx2"/>
                </a:solidFill>
              </a:rPr>
              <a:t> de completar el sentido del precepto. </a:t>
            </a:r>
          </a:p>
          <a:p>
            <a:pPr marL="0" indent="0">
              <a:buNone/>
            </a:pPr>
            <a:r>
              <a:rPr lang="es-MX" sz="1700" dirty="0">
                <a:solidFill>
                  <a:schemeClr val="tx2"/>
                </a:solidFill>
              </a:rPr>
              <a:t>Los tipos abiertos son:</a:t>
            </a:r>
          </a:p>
          <a:p>
            <a:pPr marL="0" indent="0">
              <a:buNone/>
            </a:pPr>
            <a:r>
              <a:rPr lang="es-MX" sz="1700" dirty="0">
                <a:solidFill>
                  <a:schemeClr val="tx2"/>
                </a:solidFill>
              </a:rPr>
              <a:t> </a:t>
            </a:r>
            <a:r>
              <a:rPr lang="es-MX" sz="1700" i="1" dirty="0">
                <a:solidFill>
                  <a:schemeClr val="tx2"/>
                </a:solidFill>
              </a:rPr>
              <a:t>“aquellas infracciones disciplinarias que ante la imposibilidad del legislador de contar con un listado detallado de comportamientos que se subsumen en las mismas, remiten a un complemento normativo, integrado por todas las disposiciones en las que se consagren deberes, mandatos y prohibiciones que resulten aplicables a los servidores públicos. Así, la tipicidad en las infracciones disciplinarias se determina por la lectura sistemática de la norma que establece la función, la orden o la prohibición y aquella otra que de manera genérica prescribe que el incumplimiento de tales funciones, órdenes o prohibiciones constituye una infracción disciplinaria».</a:t>
            </a:r>
          </a:p>
          <a:p>
            <a:endParaRPr lang="es-MX" sz="1700" dirty="0">
              <a:solidFill>
                <a:schemeClr val="tx2"/>
              </a:solidFill>
            </a:endParaRPr>
          </a:p>
          <a:p>
            <a:endParaRPr lang="es-CO" sz="1700" dirty="0">
              <a:solidFill>
                <a:schemeClr val="tx2"/>
              </a:solidFill>
            </a:endParaRPr>
          </a:p>
        </p:txBody>
      </p:sp>
      <p:sp>
        <p:nvSpPr>
          <p:cNvPr id="4" name="Marcador de fecha 3">
            <a:extLst>
              <a:ext uri="{FF2B5EF4-FFF2-40B4-BE49-F238E27FC236}">
                <a16:creationId xmlns:a16="http://schemas.microsoft.com/office/drawing/2014/main" id="{A8B8F2D0-579E-FB79-0EF2-E73169475330}"/>
              </a:ext>
            </a:extLst>
          </p:cNvPr>
          <p:cNvSpPr>
            <a:spLocks noGrp="1"/>
          </p:cNvSpPr>
          <p:nvPr>
            <p:ph type="dt" sz="half" idx="10"/>
          </p:nvPr>
        </p:nvSpPr>
        <p:spPr>
          <a:xfrm>
            <a:off x="804672" y="6356350"/>
            <a:ext cx="2743200" cy="365125"/>
          </a:xfrm>
        </p:spPr>
        <p:txBody>
          <a:bodyPr>
            <a:normAutofit/>
          </a:bodyPr>
          <a:lstStyle/>
          <a:p>
            <a:pPr rtl="0">
              <a:spcAft>
                <a:spcPts val="600"/>
              </a:spcAft>
            </a:pPr>
            <a:fld id="{08CE3C82-A0BA-4FCB-9A65-18297E6F6D17}" type="datetime1">
              <a:rPr lang="es-ES"/>
              <a:pPr rtl="0">
                <a:spcAft>
                  <a:spcPts val="600"/>
                </a:spcAft>
              </a:pPr>
              <a:t>26/01/2024</a:t>
            </a:fld>
            <a:endParaRPr lang="en-US"/>
          </a:p>
        </p:txBody>
      </p:sp>
    </p:spTree>
    <p:extLst>
      <p:ext uri="{BB962C8B-B14F-4D97-AF65-F5344CB8AC3E}">
        <p14:creationId xmlns:p14="http://schemas.microsoft.com/office/powerpoint/2010/main" val="39052147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1CBA96-EBA7-4CD8-8EBB-25E56439E8FE}"/>
              </a:ext>
            </a:extLst>
          </p:cNvPr>
          <p:cNvSpPr>
            <a:spLocks noGrp="1"/>
          </p:cNvSpPr>
          <p:nvPr>
            <p:ph type="title"/>
          </p:nvPr>
        </p:nvSpPr>
        <p:spPr/>
        <p:txBody>
          <a:bodyPr/>
          <a:lstStyle/>
          <a:p>
            <a:r>
              <a:rPr lang="es-MX" dirty="0"/>
              <a:t>La Suspensión Provisional Art 217 CGD</a:t>
            </a:r>
            <a:endParaRPr lang="es-CO" dirty="0"/>
          </a:p>
        </p:txBody>
      </p:sp>
      <p:sp>
        <p:nvSpPr>
          <p:cNvPr id="3" name="Marcador de contenido 2">
            <a:extLst>
              <a:ext uri="{FF2B5EF4-FFF2-40B4-BE49-F238E27FC236}">
                <a16:creationId xmlns:a16="http://schemas.microsoft.com/office/drawing/2014/main" id="{406370D3-D4F5-42CF-AFCD-CB2BC90C0C36}"/>
              </a:ext>
            </a:extLst>
          </p:cNvPr>
          <p:cNvSpPr>
            <a:spLocks noGrp="1"/>
          </p:cNvSpPr>
          <p:nvPr>
            <p:ph idx="1"/>
          </p:nvPr>
        </p:nvSpPr>
        <p:spPr/>
        <p:txBody>
          <a:bodyPr>
            <a:normAutofit fontScale="77500" lnSpcReduction="20000"/>
          </a:bodyPr>
          <a:lstStyle/>
          <a:p>
            <a:pPr algn="l"/>
            <a:r>
              <a:rPr lang="es-MX" b="1" i="0" dirty="0">
                <a:solidFill>
                  <a:srgbClr val="333333"/>
                </a:solidFill>
                <a:effectLst/>
                <a:latin typeface="Work Sans" pitchFamily="2" charset="0"/>
              </a:rPr>
              <a:t>ARTÍCULO 217. Suspensión provisional.</a:t>
            </a:r>
            <a:r>
              <a:rPr lang="es-MX" b="0" i="0" dirty="0">
                <a:solidFill>
                  <a:srgbClr val="333333"/>
                </a:solidFill>
                <a:effectLst/>
                <a:latin typeface="Work Sans" pitchFamily="2" charset="0"/>
              </a:rPr>
              <a:t> Durante la investigación disciplinaria o el juzgamiento por faltas calificadas como gravísimas o graves, el funcionario que la esté adelantando podrá ordenar motivadamente la suspensión provisional del servidor público, sin derecho a remuneración alguna, siempre y cuando se evidencien serios elementos de juicio que permitan establecer que la permanencia en el cargo, función o servicio público posibilita la interferencia del autor de la falta en el trámite de la investigación o permite que continúe cometiéndola o que la reitere.</a:t>
            </a:r>
          </a:p>
          <a:p>
            <a:pPr algn="l"/>
            <a:r>
              <a:rPr lang="es-MX" b="0" i="0" dirty="0">
                <a:solidFill>
                  <a:srgbClr val="333333"/>
                </a:solidFill>
                <a:effectLst/>
                <a:latin typeface="Work Sans" pitchFamily="2" charset="0"/>
              </a:rPr>
              <a:t>El término de la suspensión provisional será de tres meses, prorrogable hasta en otro tanto. Dicha suspensión podrá prorrogarse por otros tres meses, una vez proferido el fallo de primera o única instancia.</a:t>
            </a:r>
          </a:p>
          <a:p>
            <a:pPr algn="l"/>
            <a:r>
              <a:rPr lang="es-MX" b="0" i="0" dirty="0">
                <a:solidFill>
                  <a:srgbClr val="333333"/>
                </a:solidFill>
                <a:effectLst/>
                <a:latin typeface="Work Sans" pitchFamily="2" charset="0"/>
              </a:rPr>
              <a:t>El auto que decreta la suspensión provisional y las decisiones de prorroga serán Objeto de consulta, sin perjuicio de su inmediato cumplimiento</a:t>
            </a:r>
          </a:p>
          <a:p>
            <a:endParaRPr lang="es-CO" dirty="0"/>
          </a:p>
        </p:txBody>
      </p:sp>
      <p:sp>
        <p:nvSpPr>
          <p:cNvPr id="4" name="Marcador de fecha 3">
            <a:extLst>
              <a:ext uri="{FF2B5EF4-FFF2-40B4-BE49-F238E27FC236}">
                <a16:creationId xmlns:a16="http://schemas.microsoft.com/office/drawing/2014/main" id="{14863605-0EF4-4060-9F9D-0972E8386028}"/>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5477510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675864-1991-4DA3-9D2D-73DE1D907A53}"/>
              </a:ext>
            </a:extLst>
          </p:cNvPr>
          <p:cNvSpPr>
            <a:spLocks noGrp="1"/>
          </p:cNvSpPr>
          <p:nvPr>
            <p:ph type="title"/>
          </p:nvPr>
        </p:nvSpPr>
        <p:spPr/>
        <p:txBody>
          <a:bodyPr/>
          <a:lstStyle/>
          <a:p>
            <a:r>
              <a:rPr lang="es-MX" dirty="0"/>
              <a:t>La Suspensión Provisional Art 217 CGD</a:t>
            </a:r>
            <a:endParaRPr lang="es-CO" dirty="0"/>
          </a:p>
        </p:txBody>
      </p:sp>
      <p:sp>
        <p:nvSpPr>
          <p:cNvPr id="3" name="Marcador de contenido 2">
            <a:extLst>
              <a:ext uri="{FF2B5EF4-FFF2-40B4-BE49-F238E27FC236}">
                <a16:creationId xmlns:a16="http://schemas.microsoft.com/office/drawing/2014/main" id="{17531818-9C45-49B6-9D5C-646E86A5B8E9}"/>
              </a:ext>
            </a:extLst>
          </p:cNvPr>
          <p:cNvSpPr>
            <a:spLocks noGrp="1"/>
          </p:cNvSpPr>
          <p:nvPr>
            <p:ph idx="1"/>
          </p:nvPr>
        </p:nvSpPr>
        <p:spPr/>
        <p:txBody>
          <a:bodyPr>
            <a:normAutofit fontScale="92500" lnSpcReduction="20000"/>
          </a:bodyPr>
          <a:lstStyle/>
          <a:p>
            <a:r>
              <a:rPr lang="es-MX" dirty="0"/>
              <a:t>Para los efectos propios de la consulta, el funcionario remitirá de inmediato el proceso al superior, previa comunicación de la decisión al afectado.</a:t>
            </a:r>
          </a:p>
          <a:p>
            <a:endParaRPr lang="es-MX" dirty="0"/>
          </a:p>
          <a:p>
            <a:r>
              <a:rPr lang="es-MX" dirty="0"/>
              <a:t>Recibido el expediente, el superior dispondrá que permanezca en secretaria por el termino de tres días, durante los cuales el disciplinado podrá presentar alegaciones en su favor, acompañadas de las pruebas en que las sustente. Vencido dicho término, se decidirá dentro de los diez días siguientes.</a:t>
            </a:r>
          </a:p>
          <a:p>
            <a:endParaRPr lang="es-MX" dirty="0"/>
          </a:p>
          <a:p>
            <a:r>
              <a:rPr lang="es-MX" dirty="0"/>
              <a:t>Cuando desaparezcan los motivos que dieron lugar a la medida, la suspensión provisional deberá ser revocada en cualquier momento por quien la </a:t>
            </a:r>
            <a:r>
              <a:rPr lang="es-MX" dirty="0" err="1"/>
              <a:t>profirio</a:t>
            </a:r>
            <a:r>
              <a:rPr lang="es-MX" dirty="0"/>
              <a:t>, o por el superior funcional del funcionario competente para dictar el fallo de primera instancia.</a:t>
            </a:r>
            <a:endParaRPr lang="es-CO" dirty="0"/>
          </a:p>
        </p:txBody>
      </p:sp>
      <p:sp>
        <p:nvSpPr>
          <p:cNvPr id="4" name="Marcador de fecha 3">
            <a:extLst>
              <a:ext uri="{FF2B5EF4-FFF2-40B4-BE49-F238E27FC236}">
                <a16:creationId xmlns:a16="http://schemas.microsoft.com/office/drawing/2014/main" id="{2C2767A3-8799-44B4-BBD6-29FAD5DF80D9}"/>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2423823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6CEA16-35EE-4EA4-B059-380FF44B9717}"/>
              </a:ext>
            </a:extLst>
          </p:cNvPr>
          <p:cNvSpPr>
            <a:spLocks noGrp="1"/>
          </p:cNvSpPr>
          <p:nvPr>
            <p:ph type="title"/>
          </p:nvPr>
        </p:nvSpPr>
        <p:spPr/>
        <p:txBody>
          <a:bodyPr/>
          <a:lstStyle/>
          <a:p>
            <a:r>
              <a:rPr lang="es-MX" dirty="0"/>
              <a:t>La Suspensión Provisional Art 217 CGD</a:t>
            </a:r>
            <a:endParaRPr lang="es-CO" dirty="0"/>
          </a:p>
        </p:txBody>
      </p:sp>
      <p:sp>
        <p:nvSpPr>
          <p:cNvPr id="3" name="Marcador de contenido 2">
            <a:extLst>
              <a:ext uri="{FF2B5EF4-FFF2-40B4-BE49-F238E27FC236}">
                <a16:creationId xmlns:a16="http://schemas.microsoft.com/office/drawing/2014/main" id="{18D2010A-ECFA-4230-9B13-D249715DA633}"/>
              </a:ext>
            </a:extLst>
          </p:cNvPr>
          <p:cNvSpPr>
            <a:spLocks noGrp="1"/>
          </p:cNvSpPr>
          <p:nvPr>
            <p:ph idx="1"/>
          </p:nvPr>
        </p:nvSpPr>
        <p:spPr/>
        <p:txBody>
          <a:bodyPr/>
          <a:lstStyle/>
          <a:p>
            <a:pPr algn="l"/>
            <a:r>
              <a:rPr lang="es-MX" b="1" i="0" dirty="0">
                <a:solidFill>
                  <a:srgbClr val="333333"/>
                </a:solidFill>
                <a:effectLst/>
                <a:latin typeface="Work Sans" pitchFamily="2" charset="0"/>
              </a:rPr>
              <a:t>PARÁGRAFO</a:t>
            </a:r>
            <a:r>
              <a:rPr lang="es-MX" b="0" i="0" dirty="0">
                <a:solidFill>
                  <a:srgbClr val="333333"/>
                </a:solidFill>
                <a:effectLst/>
                <a:latin typeface="Work Sans" pitchFamily="2" charset="0"/>
              </a:rPr>
              <a:t>. Cuando la sanción impuesta fuere de suspensión e inhabilidad o únicamente de suspensión, para su cumplimiento se tendrá en cuenta el lapso en que el disciplinado permaneció suspendido provisionalmente. Si la sanción fuere de suspensión inferior al término de la aplicada provisionalmente, tendrá derecho a percibir la diferencia.</a:t>
            </a:r>
          </a:p>
          <a:p>
            <a:br>
              <a:rPr lang="es-MX" dirty="0"/>
            </a:br>
            <a:endParaRPr lang="es-CO" dirty="0"/>
          </a:p>
        </p:txBody>
      </p:sp>
      <p:sp>
        <p:nvSpPr>
          <p:cNvPr id="4" name="Marcador de fecha 3">
            <a:extLst>
              <a:ext uri="{FF2B5EF4-FFF2-40B4-BE49-F238E27FC236}">
                <a16:creationId xmlns:a16="http://schemas.microsoft.com/office/drawing/2014/main" id="{F1FFE776-B0BF-4010-980D-DCF803DB5945}"/>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7526297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EDA98E-2E3D-4872-A5AD-ED8C91182B98}"/>
              </a:ext>
            </a:extLst>
          </p:cNvPr>
          <p:cNvSpPr>
            <a:spLocks noGrp="1"/>
          </p:cNvSpPr>
          <p:nvPr>
            <p:ph type="title"/>
          </p:nvPr>
        </p:nvSpPr>
        <p:spPr/>
        <p:txBody>
          <a:bodyPr>
            <a:normAutofit/>
          </a:bodyPr>
          <a:lstStyle/>
          <a:p>
            <a:r>
              <a:rPr lang="es-MX" sz="3600" b="1" dirty="0">
                <a:effectLst>
                  <a:outerShdw blurRad="38100" dist="38100" dir="2700000" algn="tl">
                    <a:srgbClr val="000000">
                      <a:alpha val="43137"/>
                    </a:srgbClr>
                  </a:outerShdw>
                </a:effectLst>
              </a:rPr>
              <a:t>Características de la  Medida de Suspensión Provisional</a:t>
            </a:r>
            <a:endParaRPr lang="es-CO" sz="3600" b="1"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B0ECA0EA-656D-4185-88D1-994272A695CC}"/>
              </a:ext>
            </a:extLst>
          </p:cNvPr>
          <p:cNvSpPr>
            <a:spLocks noGrp="1"/>
          </p:cNvSpPr>
          <p:nvPr>
            <p:ph idx="1"/>
          </p:nvPr>
        </p:nvSpPr>
        <p:spPr/>
        <p:txBody>
          <a:bodyPr>
            <a:normAutofit fontScale="85000" lnSpcReduction="10000"/>
          </a:bodyPr>
          <a:lstStyle/>
          <a:p>
            <a:pPr>
              <a:buFont typeface="Wingdings" panose="05000000000000000000" pitchFamily="2" charset="2"/>
              <a:buChar char="Ø"/>
            </a:pPr>
            <a:r>
              <a:rPr lang="es-MX" dirty="0"/>
              <a:t>Es considerada una medida de </a:t>
            </a:r>
            <a:r>
              <a:rPr lang="es-MX" i="1" dirty="0"/>
              <a:t>prudencia disciplinaria, </a:t>
            </a:r>
            <a:r>
              <a:rPr lang="es-MX" dirty="0"/>
              <a:t>por cuanto tiende a proteger el interés general, así lo reconoció la Corte en la </a:t>
            </a:r>
            <a:r>
              <a:rPr lang="es-MX" b="1" dirty="0"/>
              <a:t>Sentencia C- 108/95</a:t>
            </a:r>
            <a:r>
              <a:rPr lang="es-MX" dirty="0"/>
              <a:t> </a:t>
            </a:r>
          </a:p>
          <a:p>
            <a:pPr>
              <a:buFont typeface="Wingdings" panose="05000000000000000000" pitchFamily="2" charset="2"/>
              <a:buChar char="Ø"/>
            </a:pPr>
            <a:r>
              <a:rPr lang="es-MX" dirty="0"/>
              <a:t>Es reconocida como una que </a:t>
            </a:r>
            <a:r>
              <a:rPr lang="es-MX" i="1" dirty="0"/>
              <a:t>no es absolutamente discrecional, </a:t>
            </a:r>
            <a:r>
              <a:rPr lang="es-MX" dirty="0"/>
              <a:t>conforme a la Sentencia</a:t>
            </a:r>
            <a:r>
              <a:rPr lang="es-MX" i="1" dirty="0"/>
              <a:t>  </a:t>
            </a:r>
            <a:r>
              <a:rPr lang="es-MX" b="1" dirty="0"/>
              <a:t>T-456/01</a:t>
            </a:r>
            <a:r>
              <a:rPr lang="es-MX" i="1" dirty="0"/>
              <a:t> </a:t>
            </a:r>
            <a:r>
              <a:rPr lang="es-MX" dirty="0"/>
              <a:t>de la Corte Constitucional, el operador disciplinario deberá hacer un estricto análisis del material  para que la medida cuente con los cometidos de la disposición legal</a:t>
            </a:r>
          </a:p>
          <a:p>
            <a:pPr>
              <a:buFont typeface="Wingdings" panose="05000000000000000000" pitchFamily="2" charset="2"/>
              <a:buChar char="Ø"/>
            </a:pPr>
            <a:r>
              <a:rPr lang="es-MX" dirty="0"/>
              <a:t>Las Sentencias </a:t>
            </a:r>
            <a:r>
              <a:rPr lang="es-MX" b="1" dirty="0"/>
              <a:t>C-108/95</a:t>
            </a:r>
            <a:r>
              <a:rPr lang="es-MX" dirty="0"/>
              <a:t> y </a:t>
            </a:r>
            <a:r>
              <a:rPr lang="es-MX" b="1" dirty="0"/>
              <a:t>C-406/95, </a:t>
            </a:r>
            <a:r>
              <a:rPr lang="es-MX" i="1" dirty="0"/>
              <a:t>no implica como tal un atentado a la honra y al debido proceso del disciplinado, </a:t>
            </a:r>
            <a:r>
              <a:rPr lang="es-MX" dirty="0"/>
              <a:t>pues se mantiene el ejercicio del derecho de defensa y no solo frente </a:t>
            </a:r>
            <a:r>
              <a:rPr lang="es-MX" dirty="0" err="1"/>
              <a:t>alproceso</a:t>
            </a:r>
            <a:r>
              <a:rPr lang="es-MX" dirty="0"/>
              <a:t> sin también frente a la medida provisional</a:t>
            </a:r>
          </a:p>
          <a:p>
            <a:pPr>
              <a:buFont typeface="Wingdings" panose="05000000000000000000" pitchFamily="2" charset="2"/>
              <a:buChar char="Ø"/>
            </a:pPr>
            <a:r>
              <a:rPr lang="es-MX" dirty="0"/>
              <a:t>Se considera que</a:t>
            </a:r>
            <a:r>
              <a:rPr lang="es-MX" i="1" dirty="0"/>
              <a:t> no esta frente a un juicio anticipado, </a:t>
            </a:r>
            <a:r>
              <a:rPr lang="es-MX" dirty="0"/>
              <a:t>sino frente a la facultad derivada de </a:t>
            </a:r>
            <a:r>
              <a:rPr lang="es-MX" dirty="0" err="1"/>
              <a:t>de</a:t>
            </a:r>
            <a:r>
              <a:rPr lang="es-MX" dirty="0"/>
              <a:t> la valoración de elementos probatorios allegados a </a:t>
            </a:r>
            <a:r>
              <a:rPr lang="es-MX" dirty="0" err="1"/>
              <a:t>lainvestigacion</a:t>
            </a:r>
            <a:r>
              <a:rPr lang="es-MX" dirty="0"/>
              <a:t> , según argumentos de la Sentencia C-450/03;  </a:t>
            </a:r>
            <a:r>
              <a:rPr lang="es-MX" i="1" dirty="0"/>
              <a:t>no genera antecedente disciplinario ni anotación a la hoja de vida</a:t>
            </a:r>
            <a:endParaRPr lang="es-CO" b="1" i="1" dirty="0"/>
          </a:p>
        </p:txBody>
      </p:sp>
      <p:sp>
        <p:nvSpPr>
          <p:cNvPr id="4" name="Marcador de fecha 3">
            <a:extLst>
              <a:ext uri="{FF2B5EF4-FFF2-40B4-BE49-F238E27FC236}">
                <a16:creationId xmlns:a16="http://schemas.microsoft.com/office/drawing/2014/main" id="{5BA008AD-114A-458B-A4A4-23BF15B0D9D1}"/>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1195244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FFC6FF-172F-40D8-828C-E671667498DE}"/>
              </a:ext>
            </a:extLst>
          </p:cNvPr>
          <p:cNvSpPr>
            <a:spLocks noGrp="1"/>
          </p:cNvSpPr>
          <p:nvPr>
            <p:ph type="title"/>
          </p:nvPr>
        </p:nvSpPr>
        <p:spPr/>
        <p:txBody>
          <a:bodyPr>
            <a:normAutofit/>
          </a:bodyPr>
          <a:lstStyle/>
          <a:p>
            <a:r>
              <a:rPr lang="es-CO" sz="3600" b="1" dirty="0"/>
              <a:t>Características de la  Medida de Suspensión Provisional</a:t>
            </a:r>
          </a:p>
        </p:txBody>
      </p:sp>
      <p:sp>
        <p:nvSpPr>
          <p:cNvPr id="3" name="Marcador de contenido 2">
            <a:extLst>
              <a:ext uri="{FF2B5EF4-FFF2-40B4-BE49-F238E27FC236}">
                <a16:creationId xmlns:a16="http://schemas.microsoft.com/office/drawing/2014/main" id="{C26A8523-E00B-4A4D-88FF-3A99DF572EE3}"/>
              </a:ext>
            </a:extLst>
          </p:cNvPr>
          <p:cNvSpPr>
            <a:spLocks noGrp="1"/>
          </p:cNvSpPr>
          <p:nvPr>
            <p:ph idx="1"/>
          </p:nvPr>
        </p:nvSpPr>
        <p:spPr/>
        <p:txBody>
          <a:bodyPr/>
          <a:lstStyle/>
          <a:p>
            <a:pPr>
              <a:buFont typeface="Wingdings" panose="05000000000000000000" pitchFamily="2" charset="2"/>
              <a:buChar char="Ø"/>
            </a:pPr>
            <a:r>
              <a:rPr lang="es-MX" i="1" dirty="0"/>
              <a:t>No desconoce el derecho al trabajo ni al mínimo vital, </a:t>
            </a:r>
            <a:r>
              <a:rPr lang="es-MX" dirty="0"/>
              <a:t>si partimos de premisa que a trabajo igual salario igual, se supone que el suspendido no está laborando </a:t>
            </a:r>
            <a:r>
              <a:rPr lang="es-MX" i="1" dirty="0"/>
              <a:t> </a:t>
            </a:r>
            <a:r>
              <a:rPr lang="es-MX" dirty="0"/>
              <a:t>por lo que no debe percibir salario si no cumple función alguna Sentencia </a:t>
            </a:r>
            <a:r>
              <a:rPr lang="es-MX" b="1" dirty="0"/>
              <a:t>C-450/03</a:t>
            </a:r>
          </a:p>
          <a:p>
            <a:pPr>
              <a:buFont typeface="Wingdings" panose="05000000000000000000" pitchFamily="2" charset="2"/>
              <a:buChar char="Ø"/>
            </a:pPr>
            <a:r>
              <a:rPr lang="es-MX" i="1" dirty="0"/>
              <a:t>No se considera desproporcionada la medida, </a:t>
            </a:r>
            <a:r>
              <a:rPr lang="es-MX" dirty="0"/>
              <a:t>tiene unos limites temporales y condicionados a las causales  que le dieron origen, </a:t>
            </a:r>
            <a:r>
              <a:rPr lang="es-MX" dirty="0" err="1"/>
              <a:t>porlo</a:t>
            </a:r>
            <a:r>
              <a:rPr lang="es-MX" dirty="0"/>
              <a:t> que el investigado esta en capacidad de soportarla sin que resulte desproporcionada la medida </a:t>
            </a:r>
            <a:r>
              <a:rPr lang="es-MX" b="1" dirty="0"/>
              <a:t>C-450/03</a:t>
            </a:r>
          </a:p>
          <a:p>
            <a:pPr>
              <a:buFont typeface="Wingdings" panose="05000000000000000000" pitchFamily="2" charset="2"/>
              <a:buChar char="Ø"/>
            </a:pPr>
            <a:r>
              <a:rPr lang="es-MX" dirty="0"/>
              <a:t>Una condición, es que el servidor </a:t>
            </a:r>
            <a:r>
              <a:rPr lang="es-MX" i="1" dirty="0"/>
              <a:t>se debe encontrar ejerciendo un cargo, </a:t>
            </a:r>
            <a:r>
              <a:rPr lang="es-MX" dirty="0"/>
              <a:t>función</a:t>
            </a:r>
            <a:r>
              <a:rPr lang="es-MX" i="1" dirty="0"/>
              <a:t> </a:t>
            </a:r>
            <a:r>
              <a:rPr lang="es-MX" dirty="0"/>
              <a:t>o servicio tal como lo señala la Sentencia C-086/19</a:t>
            </a:r>
            <a:endParaRPr lang="es-CO" dirty="0"/>
          </a:p>
        </p:txBody>
      </p:sp>
      <p:sp>
        <p:nvSpPr>
          <p:cNvPr id="4" name="Marcador de fecha 3">
            <a:extLst>
              <a:ext uri="{FF2B5EF4-FFF2-40B4-BE49-F238E27FC236}">
                <a16:creationId xmlns:a16="http://schemas.microsoft.com/office/drawing/2014/main" id="{86BE6BC4-7B7C-4005-9B43-ECA70CD6FD66}"/>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3243885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FA9402-589C-48A0-B1FB-CBE2AE5AF8A6}"/>
              </a:ext>
            </a:extLst>
          </p:cNvPr>
          <p:cNvSpPr>
            <a:spLocks noGrp="1"/>
          </p:cNvSpPr>
          <p:nvPr>
            <p:ph type="title"/>
          </p:nvPr>
        </p:nvSpPr>
        <p:spPr/>
        <p:txBody>
          <a:bodyPr/>
          <a:lstStyle/>
          <a:p>
            <a:r>
              <a:rPr lang="es-MX" dirty="0"/>
              <a:t>Requisitos de </a:t>
            </a:r>
            <a:r>
              <a:rPr lang="es-MX" dirty="0" err="1"/>
              <a:t>Procedibilidd</a:t>
            </a:r>
            <a:r>
              <a:rPr lang="es-MX" dirty="0"/>
              <a:t> </a:t>
            </a:r>
            <a:endParaRPr lang="es-CO" dirty="0"/>
          </a:p>
        </p:txBody>
      </p:sp>
      <p:sp>
        <p:nvSpPr>
          <p:cNvPr id="3" name="Marcador de contenido 2">
            <a:extLst>
              <a:ext uri="{FF2B5EF4-FFF2-40B4-BE49-F238E27FC236}">
                <a16:creationId xmlns:a16="http://schemas.microsoft.com/office/drawing/2014/main" id="{435D0962-B4F2-4E4A-AB05-6EAA9F47953A}"/>
              </a:ext>
            </a:extLst>
          </p:cNvPr>
          <p:cNvSpPr>
            <a:spLocks noGrp="1"/>
          </p:cNvSpPr>
          <p:nvPr>
            <p:ph idx="1"/>
          </p:nvPr>
        </p:nvSpPr>
        <p:spPr/>
        <p:txBody>
          <a:bodyPr/>
          <a:lstStyle/>
          <a:p>
            <a:pPr marL="0" indent="0">
              <a:buNone/>
            </a:pPr>
            <a:r>
              <a:rPr lang="es-MX" b="1" dirty="0"/>
              <a:t>Requisitos sustanciales</a:t>
            </a:r>
          </a:p>
          <a:p>
            <a:pPr marL="514350" indent="-514350">
              <a:buFont typeface="+mj-lt"/>
              <a:buAutoNum type="arabicPeriod"/>
            </a:pPr>
            <a:r>
              <a:rPr lang="es-MX" dirty="0"/>
              <a:t>La medida debe motivarse,  de acuerdo a los supuestos que deben estar sumariamente probados; esto es si el disciplinado este en el cargo puede </a:t>
            </a:r>
            <a:r>
              <a:rPr lang="es-MX" i="1" dirty="0"/>
              <a:t>continuar</a:t>
            </a:r>
            <a:r>
              <a:rPr lang="es-MX" dirty="0"/>
              <a:t> cometiendo la falta, </a:t>
            </a:r>
            <a:r>
              <a:rPr lang="es-MX" i="1" dirty="0"/>
              <a:t>reiterarla o interferir</a:t>
            </a:r>
            <a:r>
              <a:rPr lang="es-MX" dirty="0"/>
              <a:t> </a:t>
            </a:r>
          </a:p>
          <a:p>
            <a:pPr marL="514350" indent="-514350">
              <a:buFont typeface="+mj-lt"/>
              <a:buAutoNum type="arabicPeriod"/>
            </a:pPr>
            <a:r>
              <a:rPr lang="es-MX" dirty="0"/>
              <a:t>Que la falta se encuentre calificada como falta grave o gravísima </a:t>
            </a:r>
          </a:p>
          <a:p>
            <a:pPr marL="514350" indent="-514350">
              <a:buFont typeface="+mj-lt"/>
              <a:buAutoNum type="arabicPeriod"/>
            </a:pPr>
            <a:endParaRPr lang="es-MX" dirty="0"/>
          </a:p>
          <a:p>
            <a:pPr marL="0" indent="0">
              <a:buNone/>
            </a:pPr>
            <a:r>
              <a:rPr lang="es-MX" b="1" dirty="0"/>
              <a:t>Requisitos Procesales</a:t>
            </a:r>
          </a:p>
          <a:p>
            <a:r>
              <a:rPr lang="es-MX" dirty="0"/>
              <a:t>Solo será viable durante la investigación o en la fase de juzgamiento</a:t>
            </a:r>
          </a:p>
          <a:p>
            <a:endParaRPr lang="es-CO" dirty="0"/>
          </a:p>
          <a:p>
            <a:endParaRPr lang="es-MX" dirty="0"/>
          </a:p>
          <a:p>
            <a:endParaRPr lang="es-CO" dirty="0"/>
          </a:p>
        </p:txBody>
      </p:sp>
      <p:sp>
        <p:nvSpPr>
          <p:cNvPr id="4" name="Marcador de fecha 3">
            <a:extLst>
              <a:ext uri="{FF2B5EF4-FFF2-40B4-BE49-F238E27FC236}">
                <a16:creationId xmlns:a16="http://schemas.microsoft.com/office/drawing/2014/main" id="{CA13DB83-673B-4CA5-B99C-CE7DCEA367ED}"/>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7350557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5A6CEF-31C0-4019-995A-5FDEBBB79F20}"/>
              </a:ext>
            </a:extLst>
          </p:cNvPr>
          <p:cNvSpPr>
            <a:spLocks noGrp="1"/>
          </p:cNvSpPr>
          <p:nvPr>
            <p:ph type="title"/>
          </p:nvPr>
        </p:nvSpPr>
        <p:spPr/>
        <p:txBody>
          <a:bodyPr/>
          <a:lstStyle/>
          <a:p>
            <a:r>
              <a:rPr lang="es-MX" dirty="0"/>
              <a:t>Término de la Suspensión y sus Prorrogas </a:t>
            </a:r>
            <a:endParaRPr lang="es-CO" dirty="0"/>
          </a:p>
        </p:txBody>
      </p:sp>
      <p:graphicFrame>
        <p:nvGraphicFramePr>
          <p:cNvPr id="5" name="Marcador de contenido 4">
            <a:extLst>
              <a:ext uri="{FF2B5EF4-FFF2-40B4-BE49-F238E27FC236}">
                <a16:creationId xmlns:a16="http://schemas.microsoft.com/office/drawing/2014/main" id="{DC2A1622-F4C0-418D-BD4F-6D3DFD802588}"/>
              </a:ext>
            </a:extLst>
          </p:cNvPr>
          <p:cNvGraphicFramePr>
            <a:graphicFrameLocks noGrp="1"/>
          </p:cNvGraphicFramePr>
          <p:nvPr>
            <p:ph idx="1"/>
            <p:extLst>
              <p:ext uri="{D42A27DB-BD31-4B8C-83A1-F6EECF244321}">
                <p14:modId xmlns:p14="http://schemas.microsoft.com/office/powerpoint/2010/main" val="243346522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fecha 3">
            <a:extLst>
              <a:ext uri="{FF2B5EF4-FFF2-40B4-BE49-F238E27FC236}">
                <a16:creationId xmlns:a16="http://schemas.microsoft.com/office/drawing/2014/main" id="{3B5BE262-FA78-4B86-B626-2D8B1FFE52D9}"/>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2255424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55750C-F340-44B1-91D9-5D2445933511}"/>
              </a:ext>
            </a:extLst>
          </p:cNvPr>
          <p:cNvSpPr>
            <a:spLocks noGrp="1"/>
          </p:cNvSpPr>
          <p:nvPr>
            <p:ph type="title"/>
          </p:nvPr>
        </p:nvSpPr>
        <p:spPr/>
        <p:txBody>
          <a:bodyPr/>
          <a:lstStyle/>
          <a:p>
            <a:r>
              <a:rPr lang="es-MX" dirty="0"/>
              <a:t>Efectos de la suspensión </a:t>
            </a:r>
            <a:endParaRPr lang="es-CO" dirty="0"/>
          </a:p>
        </p:txBody>
      </p:sp>
      <p:sp>
        <p:nvSpPr>
          <p:cNvPr id="3" name="Marcador de contenido 2">
            <a:extLst>
              <a:ext uri="{FF2B5EF4-FFF2-40B4-BE49-F238E27FC236}">
                <a16:creationId xmlns:a16="http://schemas.microsoft.com/office/drawing/2014/main" id="{AA889E41-F0B8-4AF5-B835-1BB13EC9AD7B}"/>
              </a:ext>
            </a:extLst>
          </p:cNvPr>
          <p:cNvSpPr>
            <a:spLocks noGrp="1"/>
          </p:cNvSpPr>
          <p:nvPr>
            <p:ph idx="1"/>
          </p:nvPr>
        </p:nvSpPr>
        <p:spPr/>
        <p:txBody>
          <a:bodyPr/>
          <a:lstStyle/>
          <a:p>
            <a:r>
              <a:rPr lang="es-MX" dirty="0"/>
              <a:t>El tiempo que dura la sanción será descontado del fallo sancionatorio, en caso de que dicho fallo sea  de suspensión por un tiempo menor del que duro la medida se hará la devolución de dichos salarios, </a:t>
            </a:r>
            <a:r>
              <a:rPr lang="es-MX" dirty="0" err="1"/>
              <a:t>asi</a:t>
            </a:r>
            <a:r>
              <a:rPr lang="es-MX" dirty="0"/>
              <a:t> mismo si existe un fallo absolutorio  </a:t>
            </a:r>
          </a:p>
          <a:p>
            <a:r>
              <a:rPr lang="es-MX" dirty="0"/>
              <a:t>Se suspenden lo pagos de salarios , mas no la seguridad social y parafiscales los cuales continuarán   a cargo del nominador </a:t>
            </a:r>
          </a:p>
          <a:p>
            <a:r>
              <a:rPr lang="es-MX" dirty="0"/>
              <a:t>El investigado no podrá ocupar otro cargo público o suscribir contrato con el Estado, por encontrarse en situación </a:t>
            </a:r>
            <a:r>
              <a:rPr lang="es-MX" dirty="0" err="1"/>
              <a:t>adva</a:t>
            </a:r>
            <a:r>
              <a:rPr lang="es-MX" dirty="0"/>
              <a:t> del Decreto 1083 de 2015, el suspendido sigue siendo titular del cargo que ocupa bajo una situación </a:t>
            </a:r>
            <a:r>
              <a:rPr lang="es-MX" dirty="0" err="1"/>
              <a:t>adva</a:t>
            </a:r>
            <a:r>
              <a:rPr lang="es-MX" dirty="0"/>
              <a:t> especial </a:t>
            </a:r>
            <a:endParaRPr lang="es-CO" dirty="0"/>
          </a:p>
        </p:txBody>
      </p:sp>
      <p:sp>
        <p:nvSpPr>
          <p:cNvPr id="4" name="Marcador de fecha 3">
            <a:extLst>
              <a:ext uri="{FF2B5EF4-FFF2-40B4-BE49-F238E27FC236}">
                <a16:creationId xmlns:a16="http://schemas.microsoft.com/office/drawing/2014/main" id="{08B999F3-94C6-4B37-906E-D0FD0F0A1A9E}"/>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2184594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B9E5BE-72B2-4EE7-A555-60007560B630}"/>
              </a:ext>
            </a:extLst>
          </p:cNvPr>
          <p:cNvSpPr>
            <a:spLocks noGrp="1"/>
          </p:cNvSpPr>
          <p:nvPr>
            <p:ph type="title"/>
          </p:nvPr>
        </p:nvSpPr>
        <p:spPr/>
        <p:txBody>
          <a:bodyPr/>
          <a:lstStyle/>
          <a:p>
            <a:r>
              <a:rPr lang="es-MX" dirty="0"/>
              <a:t>Decreto 1083 de 2015</a:t>
            </a:r>
            <a:endParaRPr lang="es-CO" dirty="0"/>
          </a:p>
        </p:txBody>
      </p:sp>
      <p:sp>
        <p:nvSpPr>
          <p:cNvPr id="3" name="Marcador de contenido 2">
            <a:extLst>
              <a:ext uri="{FF2B5EF4-FFF2-40B4-BE49-F238E27FC236}">
                <a16:creationId xmlns:a16="http://schemas.microsoft.com/office/drawing/2014/main" id="{BC0D08FD-1662-4424-A8D9-11DA8974A6F8}"/>
              </a:ext>
            </a:extLst>
          </p:cNvPr>
          <p:cNvSpPr>
            <a:spLocks noGrp="1"/>
          </p:cNvSpPr>
          <p:nvPr>
            <p:ph idx="1"/>
          </p:nvPr>
        </p:nvSpPr>
        <p:spPr/>
        <p:txBody>
          <a:bodyPr>
            <a:normAutofit fontScale="92500" lnSpcReduction="10000"/>
          </a:bodyPr>
          <a:lstStyle/>
          <a:p>
            <a:pPr marL="0" indent="0" algn="l">
              <a:buNone/>
            </a:pPr>
            <a:r>
              <a:rPr lang="es-MX" b="1" i="0" dirty="0">
                <a:solidFill>
                  <a:srgbClr val="333333"/>
                </a:solidFill>
                <a:effectLst/>
                <a:latin typeface="Work Sans" pitchFamily="2" charset="0"/>
              </a:rPr>
              <a:t>ARTÍCULO 2.2.5.5.47</a:t>
            </a:r>
            <a:r>
              <a:rPr lang="es-MX" b="0" i="0" dirty="0">
                <a:solidFill>
                  <a:srgbClr val="333333"/>
                </a:solidFill>
                <a:effectLst/>
                <a:latin typeface="Work Sans" pitchFamily="2" charset="0"/>
              </a:rPr>
              <a:t> </a:t>
            </a:r>
            <a:r>
              <a:rPr lang="es-MX" b="1" i="1" dirty="0">
                <a:solidFill>
                  <a:srgbClr val="333333"/>
                </a:solidFill>
                <a:effectLst/>
                <a:latin typeface="Work Sans" pitchFamily="2" charset="0"/>
              </a:rPr>
              <a:t>Suspensión en ejercicio del cargo.</a:t>
            </a:r>
            <a:r>
              <a:rPr lang="es-MX" b="0" i="0" dirty="0">
                <a:solidFill>
                  <a:srgbClr val="333333"/>
                </a:solidFill>
                <a:effectLst/>
                <a:latin typeface="Work Sans" pitchFamily="2" charset="0"/>
              </a:rPr>
              <a:t> La suspensión provisional consiste en la separación temporal del empleo que se ejerce como consecuencia de una orden de autoridad judicial, fiscal o disciplinaria, la cual deberá ser decretada mediante acto administrativo motivado y generará la vacancia temporal del empleo.</a:t>
            </a:r>
          </a:p>
          <a:p>
            <a:pPr marL="0" indent="0" algn="l">
              <a:buNone/>
            </a:pPr>
            <a:r>
              <a:rPr lang="es-MX" b="0" i="0" dirty="0">
                <a:solidFill>
                  <a:srgbClr val="333333"/>
                </a:solidFill>
                <a:effectLst/>
                <a:latin typeface="Work Sans" pitchFamily="2" charset="0"/>
              </a:rPr>
              <a:t>El tiempo que dure la suspensión no es computable como tiempo de servicio para ningún efecto y durante el mismo no se cancelará la remuneración fijada para el empleo. No obstante, durante este tiempo la entidad deberá seguir cotizando al Sistema Integral de Seguridad Social, en la proporción que por ley le corresponde</a:t>
            </a:r>
          </a:p>
          <a:p>
            <a:endParaRPr lang="es-CO" dirty="0"/>
          </a:p>
        </p:txBody>
      </p:sp>
      <p:sp>
        <p:nvSpPr>
          <p:cNvPr id="4" name="Marcador de fecha 3">
            <a:extLst>
              <a:ext uri="{FF2B5EF4-FFF2-40B4-BE49-F238E27FC236}">
                <a16:creationId xmlns:a16="http://schemas.microsoft.com/office/drawing/2014/main" id="{351A620B-CC8E-41D2-8B94-C9D4629AA17D}"/>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9291362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317794-714F-5058-AF34-E5DFD9AD8F91}"/>
              </a:ext>
            </a:extLst>
          </p:cNvPr>
          <p:cNvSpPr>
            <a:spLocks noGrp="1"/>
          </p:cNvSpPr>
          <p:nvPr>
            <p:ph type="title"/>
          </p:nvPr>
        </p:nvSpPr>
        <p:spPr/>
        <p:txBody>
          <a:bodyPr/>
          <a:lstStyle/>
          <a:p>
            <a:pPr algn="ctr"/>
            <a:r>
              <a:rPr lang="es-MX" sz="4800" b="1" dirty="0">
                <a:effectLst>
                  <a:outerShdw blurRad="38100" dist="38100" dir="2700000" algn="tl">
                    <a:srgbClr val="000000">
                      <a:alpha val="43137"/>
                    </a:srgbClr>
                  </a:outerShdw>
                </a:effectLst>
              </a:rPr>
              <a:t>Conducta</a:t>
            </a:r>
            <a:r>
              <a:rPr lang="es-MX" dirty="0"/>
              <a:t> </a:t>
            </a:r>
            <a:endParaRPr lang="es-CO" dirty="0"/>
          </a:p>
        </p:txBody>
      </p:sp>
      <p:sp>
        <p:nvSpPr>
          <p:cNvPr id="3" name="Marcador de contenido 2">
            <a:extLst>
              <a:ext uri="{FF2B5EF4-FFF2-40B4-BE49-F238E27FC236}">
                <a16:creationId xmlns:a16="http://schemas.microsoft.com/office/drawing/2014/main" id="{EE2189B0-D248-A5E8-1260-C8EF8123A910}"/>
              </a:ext>
            </a:extLst>
          </p:cNvPr>
          <p:cNvSpPr>
            <a:spLocks noGrp="1"/>
          </p:cNvSpPr>
          <p:nvPr>
            <p:ph idx="1"/>
          </p:nvPr>
        </p:nvSpPr>
        <p:spPr/>
        <p:txBody>
          <a:bodyPr/>
          <a:lstStyle/>
          <a:p>
            <a:r>
              <a:rPr lang="es-MX" dirty="0"/>
              <a:t>Pasa por un filtro de tipicidad, que está consagrada en la Constitución conforme al  en el art 122  ley, que este tipificado en muchas normas Código General Disciplinario, Leyes concordantes, Código Penal, reglamentos, manuales. </a:t>
            </a:r>
          </a:p>
          <a:p>
            <a:r>
              <a:rPr lang="es-MX" dirty="0"/>
              <a:t>Hay tipos en blanco y tipos abiertos, los últimos son aquellas infracciones disciplinarias que ante la imposibilidad del legislador de contar con un listado detallado de comportamientos que se subsumen en las mismas, remiten a un complemento normativo, necesitan ser completados con otra norma</a:t>
            </a:r>
            <a:endParaRPr lang="es-CO" dirty="0"/>
          </a:p>
        </p:txBody>
      </p:sp>
      <p:sp>
        <p:nvSpPr>
          <p:cNvPr id="4" name="Marcador de fecha 3">
            <a:extLst>
              <a:ext uri="{FF2B5EF4-FFF2-40B4-BE49-F238E27FC236}">
                <a16:creationId xmlns:a16="http://schemas.microsoft.com/office/drawing/2014/main" id="{FEB08B95-E866-2F0E-05D3-2376C4DB5482}"/>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7190488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EJERCICIO PARA ESTABLECER CRITERIOS</a:t>
            </a:r>
            <a:endParaRPr lang="en-US" dirty="0"/>
          </a:p>
        </p:txBody>
      </p:sp>
      <p:sp>
        <p:nvSpPr>
          <p:cNvPr id="3" name="Marcador de contenido 2"/>
          <p:cNvSpPr>
            <a:spLocks noGrp="1"/>
          </p:cNvSpPr>
          <p:nvPr>
            <p:ph idx="1"/>
          </p:nvPr>
        </p:nvSpPr>
        <p:spPr/>
        <p:txBody>
          <a:bodyPr/>
          <a:lstStyle/>
          <a:p>
            <a:pPr marL="0" indent="0">
              <a:buNone/>
            </a:pPr>
            <a:endParaRPr lang="es-ES" dirty="0"/>
          </a:p>
          <a:p>
            <a:pPr marL="0" indent="0">
              <a:buNone/>
            </a:pPr>
            <a:r>
              <a:rPr lang="es-ES" b="1" dirty="0">
                <a:effectLst>
                  <a:outerShdw blurRad="38100" dist="38100" dir="2700000" algn="tl">
                    <a:srgbClr val="000000">
                      <a:alpha val="43137"/>
                    </a:srgbClr>
                  </a:outerShdw>
                </a:effectLst>
              </a:rPr>
              <a:t>Deber </a:t>
            </a:r>
          </a:p>
          <a:p>
            <a:pPr marL="0" indent="0">
              <a:buNone/>
            </a:pPr>
            <a:r>
              <a:rPr lang="es-ES" dirty="0"/>
              <a:t>Custodiar y cuidar la documentación  e información que por razón de su empleo, cargo o función conserve bajo su cuidado o a la cual tenga acceso e impedir o evitar la sustracción, destrucción ocultamiento o utilización indebidos.</a:t>
            </a:r>
          </a:p>
          <a:p>
            <a:pPr marL="0" indent="0">
              <a:buNone/>
            </a:pPr>
            <a:endParaRPr lang="es-ES" dirty="0"/>
          </a:p>
          <a:p>
            <a:pPr marL="0" indent="0">
              <a:buNone/>
            </a:pPr>
            <a:r>
              <a:rPr lang="es-ES" dirty="0"/>
              <a:t>El jefe de Documentación de  la Entidad, entregó información  de reserva a una persona externa y diferente al titular </a:t>
            </a:r>
            <a:endParaRPr lang="en-US" dirty="0"/>
          </a:p>
        </p:txBody>
      </p:sp>
      <p:sp>
        <p:nvSpPr>
          <p:cNvPr id="4" name="Marcador de fecha 3"/>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3834647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EJERCICIO PARA ESTABLECER CRITERIOS</a:t>
            </a:r>
          </a:p>
        </p:txBody>
      </p:sp>
      <p:sp>
        <p:nvSpPr>
          <p:cNvPr id="3" name="Marcador de contenido 2"/>
          <p:cNvSpPr>
            <a:spLocks noGrp="1"/>
          </p:cNvSpPr>
          <p:nvPr>
            <p:ph idx="1"/>
          </p:nvPr>
        </p:nvSpPr>
        <p:spPr/>
        <p:txBody>
          <a:bodyPr/>
          <a:lstStyle/>
          <a:p>
            <a:pPr marL="0" indent="0">
              <a:buNone/>
            </a:pPr>
            <a:r>
              <a:rPr lang="es-ES" b="1" dirty="0"/>
              <a:t>Prohibición </a:t>
            </a:r>
          </a:p>
          <a:p>
            <a:pPr marL="0" indent="0">
              <a:buNone/>
            </a:pPr>
            <a:endParaRPr lang="es-ES" b="1" dirty="0"/>
          </a:p>
          <a:p>
            <a:pPr marL="0" indent="0">
              <a:buNone/>
            </a:pPr>
            <a:r>
              <a:rPr lang="es-ES" dirty="0"/>
              <a:t>Un jefe imponer a otro Servidor público trabajo ajeno a sus funciones, de tal forma que descuide sus propias funciones </a:t>
            </a:r>
            <a:endParaRPr lang="en-US" dirty="0"/>
          </a:p>
        </p:txBody>
      </p:sp>
      <p:sp>
        <p:nvSpPr>
          <p:cNvPr id="4" name="Marcador de fecha 3"/>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69817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Criterios</a:t>
            </a:r>
            <a:endParaRPr lang="en-US"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350373661"/>
              </p:ext>
            </p:extLst>
          </p:nvPr>
        </p:nvGraphicFramePr>
        <p:xfrm>
          <a:off x="838200" y="1825625"/>
          <a:ext cx="10515600" cy="296672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79377786"/>
                    </a:ext>
                  </a:extLst>
                </a:gridCol>
                <a:gridCol w="3505200">
                  <a:extLst>
                    <a:ext uri="{9D8B030D-6E8A-4147-A177-3AD203B41FA5}">
                      <a16:colId xmlns:a16="http://schemas.microsoft.com/office/drawing/2014/main" val="2356764446"/>
                    </a:ext>
                  </a:extLst>
                </a:gridCol>
                <a:gridCol w="3505200">
                  <a:extLst>
                    <a:ext uri="{9D8B030D-6E8A-4147-A177-3AD203B41FA5}">
                      <a16:colId xmlns:a16="http://schemas.microsoft.com/office/drawing/2014/main" val="527753737"/>
                    </a:ext>
                  </a:extLst>
                </a:gridCol>
              </a:tblGrid>
              <a:tr h="370840">
                <a:tc>
                  <a:txBody>
                    <a:bodyPr/>
                    <a:lstStyle/>
                    <a:p>
                      <a:r>
                        <a:rPr lang="es-ES" dirty="0"/>
                        <a:t>CRITERIOS</a:t>
                      </a:r>
                      <a:endParaRPr lang="en-US" dirty="0"/>
                    </a:p>
                  </a:txBody>
                  <a:tcPr/>
                </a:tc>
                <a:tc>
                  <a:txBody>
                    <a:bodyPr/>
                    <a:lstStyle/>
                    <a:p>
                      <a:r>
                        <a:rPr lang="es-ES" dirty="0"/>
                        <a:t>FALTA</a:t>
                      </a:r>
                      <a:r>
                        <a:rPr lang="es-ES" baseline="0" dirty="0"/>
                        <a:t> </a:t>
                      </a:r>
                      <a:r>
                        <a:rPr lang="es-ES" dirty="0"/>
                        <a:t>GRAVE</a:t>
                      </a:r>
                      <a:endParaRPr lang="en-US" dirty="0"/>
                    </a:p>
                  </a:txBody>
                  <a:tcPr/>
                </a:tc>
                <a:tc>
                  <a:txBody>
                    <a:bodyPr/>
                    <a:lstStyle/>
                    <a:p>
                      <a:r>
                        <a:rPr lang="es-ES" dirty="0"/>
                        <a:t>FALTA LEVE</a:t>
                      </a:r>
                      <a:endParaRPr lang="en-US" dirty="0"/>
                    </a:p>
                  </a:txBody>
                  <a:tcPr/>
                </a:tc>
                <a:extLst>
                  <a:ext uri="{0D108BD9-81ED-4DB2-BD59-A6C34878D82A}">
                    <a16:rowId xmlns:a16="http://schemas.microsoft.com/office/drawing/2014/main" val="3853914293"/>
                  </a:ext>
                </a:extLst>
              </a:tr>
              <a:tr h="370840">
                <a:tc>
                  <a:txBody>
                    <a:bodyPr/>
                    <a:lstStyle/>
                    <a:p>
                      <a:r>
                        <a:rPr lang="es-ES" dirty="0"/>
                        <a:t>1</a:t>
                      </a:r>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249685564"/>
                  </a:ext>
                </a:extLst>
              </a:tr>
              <a:tr h="370840">
                <a:tc>
                  <a:txBody>
                    <a:bodyPr/>
                    <a:lstStyle/>
                    <a:p>
                      <a:r>
                        <a:rPr lang="es-ES" dirty="0"/>
                        <a:t>2</a:t>
                      </a:r>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233559620"/>
                  </a:ext>
                </a:extLst>
              </a:tr>
              <a:tr h="370840">
                <a:tc>
                  <a:txBody>
                    <a:bodyPr/>
                    <a:lstStyle/>
                    <a:p>
                      <a:r>
                        <a:rPr lang="es-ES" dirty="0"/>
                        <a:t>3</a:t>
                      </a:r>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804833625"/>
                  </a:ext>
                </a:extLst>
              </a:tr>
              <a:tr h="370840">
                <a:tc>
                  <a:txBody>
                    <a:bodyPr/>
                    <a:lstStyle/>
                    <a:p>
                      <a:r>
                        <a:rPr lang="es-ES" dirty="0"/>
                        <a:t>4</a:t>
                      </a:r>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22628764"/>
                  </a:ext>
                </a:extLst>
              </a:tr>
              <a:tr h="370840">
                <a:tc>
                  <a:txBody>
                    <a:bodyPr/>
                    <a:lstStyle/>
                    <a:p>
                      <a:r>
                        <a:rPr lang="es-ES" dirty="0"/>
                        <a:t>.</a:t>
                      </a:r>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982354758"/>
                  </a:ext>
                </a:extLst>
              </a:tr>
              <a:tr h="370840">
                <a:tc>
                  <a:txBody>
                    <a:bodyPr/>
                    <a:lstStyle/>
                    <a:p>
                      <a:r>
                        <a:rPr lang="es-ES" dirty="0"/>
                        <a:t>.</a:t>
                      </a:r>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562236444"/>
                  </a:ext>
                </a:extLst>
              </a:tr>
              <a:tr h="370840">
                <a:tc>
                  <a:txBody>
                    <a:bodyPr/>
                    <a:lstStyle/>
                    <a:p>
                      <a:r>
                        <a:rPr lang="es-ES" dirty="0"/>
                        <a:t>.</a:t>
                      </a:r>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531316840"/>
                  </a:ext>
                </a:extLst>
              </a:tr>
            </a:tbl>
          </a:graphicData>
        </a:graphic>
      </p:graphicFrame>
      <p:sp>
        <p:nvSpPr>
          <p:cNvPr id="4" name="Marcador de fecha 3"/>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2066850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F142EF-0630-61AB-AB87-0ACC5EABB89D}"/>
              </a:ext>
            </a:extLst>
          </p:cNvPr>
          <p:cNvSpPr>
            <a:spLocks noGrp="1"/>
          </p:cNvSpPr>
          <p:nvPr>
            <p:ph type="title"/>
          </p:nvPr>
        </p:nvSpPr>
        <p:spPr/>
        <p:txBody>
          <a:bodyPr/>
          <a:lstStyle/>
          <a:p>
            <a:endParaRPr lang="es-CO"/>
          </a:p>
        </p:txBody>
      </p:sp>
      <p:pic>
        <p:nvPicPr>
          <p:cNvPr id="5" name="Marcador de contenido 4">
            <a:extLst>
              <a:ext uri="{FF2B5EF4-FFF2-40B4-BE49-F238E27FC236}">
                <a16:creationId xmlns:a16="http://schemas.microsoft.com/office/drawing/2014/main" id="{FD385240-5338-C09E-E39E-87951020CAF0}"/>
              </a:ext>
            </a:extLst>
          </p:cNvPr>
          <p:cNvPicPr>
            <a:picLocks noGrp="1" noChangeAspect="1"/>
          </p:cNvPicPr>
          <p:nvPr>
            <p:ph idx="1"/>
          </p:nvPr>
        </p:nvPicPr>
        <p:blipFill>
          <a:blip r:embed="rId2"/>
          <a:stretch>
            <a:fillRect/>
          </a:stretch>
        </p:blipFill>
        <p:spPr>
          <a:xfrm>
            <a:off x="-69287" y="253524"/>
            <a:ext cx="11880409" cy="6682732"/>
          </a:xfrm>
          <a:prstGeom prst="rect">
            <a:avLst/>
          </a:prstGeom>
        </p:spPr>
      </p:pic>
      <p:sp>
        <p:nvSpPr>
          <p:cNvPr id="4" name="Marcador de fecha 3">
            <a:extLst>
              <a:ext uri="{FF2B5EF4-FFF2-40B4-BE49-F238E27FC236}">
                <a16:creationId xmlns:a16="http://schemas.microsoft.com/office/drawing/2014/main" id="{0ECD4C29-65FE-F21B-C478-1B92F1C01464}"/>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0258264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scene3d>
            <a:camera prst="perspectiveLeft"/>
            <a:lightRig rig="threePt" dir="t"/>
          </a:scene3d>
        </p:spPr>
        <p:txBody>
          <a:bodyPr/>
          <a:lstStyle/>
          <a:p>
            <a:pPr algn="ctr"/>
            <a:r>
              <a:rPr lang="es-ES" dirty="0">
                <a:ln w="0"/>
                <a:effectLst>
                  <a:outerShdw blurRad="38100" dist="19050" dir="2700000" algn="tl" rotWithShape="0">
                    <a:schemeClr val="dk1">
                      <a:alpha val="40000"/>
                    </a:schemeClr>
                  </a:outerShdw>
                </a:effectLst>
              </a:rPr>
              <a:t>Etapas del Proceso Disciplinario </a:t>
            </a:r>
            <a:endParaRPr lang="en-US" dirty="0">
              <a:ln w="0"/>
              <a:effectLst>
                <a:outerShdw blurRad="38100" dist="19050" dir="2700000" algn="tl" rotWithShape="0">
                  <a:schemeClr val="dk1">
                    <a:alpha val="40000"/>
                  </a:schemeClr>
                </a:outerShdw>
              </a:effectLst>
            </a:endParaRPr>
          </a:p>
        </p:txBody>
      </p:sp>
      <p:sp>
        <p:nvSpPr>
          <p:cNvPr id="3" name="Marcador de contenido 2"/>
          <p:cNvSpPr>
            <a:spLocks noGrp="1"/>
          </p:cNvSpPr>
          <p:nvPr>
            <p:ph idx="1"/>
          </p:nvPr>
        </p:nvSpPr>
        <p:spPr/>
        <p:txBody>
          <a:bodyPr/>
          <a:lstStyle/>
          <a:p>
            <a:endParaRPr lang="es-ES" dirty="0"/>
          </a:p>
          <a:p>
            <a:endParaRPr lang="es-ES" dirty="0"/>
          </a:p>
          <a:p>
            <a:endParaRPr lang="es-ES" dirty="0"/>
          </a:p>
          <a:p>
            <a:endParaRPr lang="en-US" dirty="0"/>
          </a:p>
        </p:txBody>
      </p:sp>
      <p:sp>
        <p:nvSpPr>
          <p:cNvPr id="4" name="Marcador de fecha 3"/>
          <p:cNvSpPr>
            <a:spLocks noGrp="1"/>
          </p:cNvSpPr>
          <p:nvPr>
            <p:ph type="dt" sz="half" idx="10"/>
          </p:nvPr>
        </p:nvSpPr>
        <p:spPr/>
        <p:txBody>
          <a:bodyPr/>
          <a:lstStyle/>
          <a:p>
            <a:pPr rtl="0"/>
            <a:fld id="{08CE3C82-A0BA-4FCB-9A65-18297E6F6D17}" type="datetime1">
              <a:rPr lang="es-ES" smtClean="0"/>
              <a:t>26/01/2024</a:t>
            </a:fld>
            <a:endParaRPr lang="en-US" dirty="0"/>
          </a:p>
        </p:txBody>
      </p:sp>
      <p:sp>
        <p:nvSpPr>
          <p:cNvPr id="5" name="Rectángulo 4"/>
          <p:cNvSpPr/>
          <p:nvPr/>
        </p:nvSpPr>
        <p:spPr>
          <a:xfrm>
            <a:off x="4545874" y="1876743"/>
            <a:ext cx="1972492" cy="5790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S" dirty="0"/>
              <a:t>Indagación Previa (Art 208) </a:t>
            </a:r>
            <a:endParaRPr lang="en-US" dirty="0"/>
          </a:p>
        </p:txBody>
      </p:sp>
      <p:sp>
        <p:nvSpPr>
          <p:cNvPr id="6" name="Rectángulo 5"/>
          <p:cNvSpPr/>
          <p:nvPr/>
        </p:nvSpPr>
        <p:spPr>
          <a:xfrm>
            <a:off x="4545874" y="2636861"/>
            <a:ext cx="1972492" cy="405582"/>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rPr>
              <a:t>Investigación </a:t>
            </a:r>
            <a:r>
              <a:rPr lang="es-ES" sz="1400" dirty="0">
                <a:solidFill>
                  <a:schemeClr val="tx1"/>
                </a:solidFill>
              </a:rPr>
              <a:t>(Art 211)</a:t>
            </a:r>
            <a:endParaRPr lang="en-US" sz="1600" dirty="0">
              <a:solidFill>
                <a:schemeClr val="tx1"/>
              </a:solidFill>
            </a:endParaRPr>
          </a:p>
        </p:txBody>
      </p:sp>
      <p:sp>
        <p:nvSpPr>
          <p:cNvPr id="8" name="Rectángulo 7"/>
          <p:cNvSpPr/>
          <p:nvPr/>
        </p:nvSpPr>
        <p:spPr>
          <a:xfrm>
            <a:off x="4545874" y="3221830"/>
            <a:ext cx="1972492" cy="579461"/>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rPr>
              <a:t>Cierre de Investigación y Evaluación (Art. 220)</a:t>
            </a:r>
            <a:endParaRPr lang="en-US" sz="1400" dirty="0">
              <a:solidFill>
                <a:schemeClr val="tx1"/>
              </a:solidFill>
            </a:endParaRPr>
          </a:p>
        </p:txBody>
      </p:sp>
      <p:sp>
        <p:nvSpPr>
          <p:cNvPr id="13" name="Rectángulo 12"/>
          <p:cNvSpPr/>
          <p:nvPr/>
        </p:nvSpPr>
        <p:spPr>
          <a:xfrm>
            <a:off x="4545874" y="3936228"/>
            <a:ext cx="1972492" cy="570458"/>
          </a:xfrm>
          <a:prstGeom prst="rect">
            <a:avLst/>
          </a:prstGeom>
          <a:solidFill>
            <a:schemeClr val="accent6">
              <a:lumMod val="75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Juzgamiento </a:t>
            </a:r>
            <a:r>
              <a:rPr lang="es-ES" sz="1400" dirty="0">
                <a:solidFill>
                  <a:schemeClr val="tx1"/>
                </a:solidFill>
              </a:rPr>
              <a:t>(ordinario o verba)</a:t>
            </a:r>
            <a:endParaRPr lang="en-US" sz="1400" dirty="0">
              <a:solidFill>
                <a:schemeClr val="tx1"/>
              </a:solidFill>
            </a:endParaRPr>
          </a:p>
        </p:txBody>
      </p:sp>
      <p:sp>
        <p:nvSpPr>
          <p:cNvPr id="14" name="Rectángulo 13"/>
          <p:cNvSpPr/>
          <p:nvPr/>
        </p:nvSpPr>
        <p:spPr>
          <a:xfrm>
            <a:off x="4545874" y="4872832"/>
            <a:ext cx="1972492" cy="600505"/>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Fallo de primera Instancia </a:t>
            </a:r>
            <a:endParaRPr lang="en-US" dirty="0">
              <a:solidFill>
                <a:schemeClr val="tx1"/>
              </a:solidFill>
            </a:endParaRPr>
          </a:p>
        </p:txBody>
      </p:sp>
      <p:sp>
        <p:nvSpPr>
          <p:cNvPr id="18" name="Elipse 17"/>
          <p:cNvSpPr/>
          <p:nvPr/>
        </p:nvSpPr>
        <p:spPr>
          <a:xfrm>
            <a:off x="2290354" y="2939142"/>
            <a:ext cx="1458685" cy="1476103"/>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rPr>
              <a:t>Suspensión Provisiona (Art 217)l</a:t>
            </a:r>
            <a:endParaRPr lang="en-US" sz="1400" dirty="0">
              <a:solidFill>
                <a:schemeClr val="tx1"/>
              </a:solidFill>
            </a:endParaRPr>
          </a:p>
        </p:txBody>
      </p:sp>
      <p:sp>
        <p:nvSpPr>
          <p:cNvPr id="24" name="Rectángulo redondeado 23"/>
          <p:cNvSpPr/>
          <p:nvPr/>
        </p:nvSpPr>
        <p:spPr>
          <a:xfrm>
            <a:off x="8752114" y="3344091"/>
            <a:ext cx="1567543" cy="592137"/>
          </a:xfrm>
          <a:prstGeom prst="roundRect">
            <a:avLst/>
          </a:prstGeom>
          <a:solidFill>
            <a:schemeClr val="accent6">
              <a:lumMod val="75000"/>
            </a:schemeClr>
          </a:solidFill>
          <a:ln>
            <a:noFill/>
          </a:ln>
          <a:effectLst>
            <a:glow rad="101600">
              <a:schemeClr val="accent4">
                <a:satMod val="175000"/>
                <a:alpha val="40000"/>
              </a:schemeClr>
            </a:glo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Archivo</a:t>
            </a:r>
            <a:endParaRPr lang="en-US" dirty="0"/>
          </a:p>
        </p:txBody>
      </p:sp>
      <p:cxnSp>
        <p:nvCxnSpPr>
          <p:cNvPr id="27" name="Conector recto de flecha 26"/>
          <p:cNvCxnSpPr>
            <a:stCxn id="6" idx="1"/>
          </p:cNvCxnSpPr>
          <p:nvPr/>
        </p:nvCxnSpPr>
        <p:spPr>
          <a:xfrm flipH="1">
            <a:off x="3598816" y="2839652"/>
            <a:ext cx="947058" cy="202791"/>
          </a:xfrm>
          <a:prstGeom prst="straightConnector1">
            <a:avLst/>
          </a:prstGeom>
          <a:ln w="38100">
            <a:tailEnd type="triangle"/>
          </a:ln>
        </p:spPr>
        <p:style>
          <a:lnRef idx="3">
            <a:schemeClr val="accent4"/>
          </a:lnRef>
          <a:fillRef idx="0">
            <a:schemeClr val="accent4"/>
          </a:fillRef>
          <a:effectRef idx="2">
            <a:schemeClr val="accent4"/>
          </a:effectRef>
          <a:fontRef idx="minor">
            <a:schemeClr val="tx1"/>
          </a:fontRef>
        </p:style>
      </p:cxnSp>
      <p:cxnSp>
        <p:nvCxnSpPr>
          <p:cNvPr id="31" name="Conector recto de flecha 30"/>
          <p:cNvCxnSpPr/>
          <p:nvPr/>
        </p:nvCxnSpPr>
        <p:spPr>
          <a:xfrm flipH="1" flipV="1">
            <a:off x="3598816" y="3936228"/>
            <a:ext cx="936717" cy="120243"/>
          </a:xfrm>
          <a:prstGeom prst="straightConnector1">
            <a:avLst/>
          </a:prstGeom>
          <a:ln w="38100">
            <a:tailEnd type="triangle"/>
          </a:ln>
        </p:spPr>
        <p:style>
          <a:lnRef idx="2">
            <a:schemeClr val="accent4"/>
          </a:lnRef>
          <a:fillRef idx="0">
            <a:schemeClr val="accent4"/>
          </a:fillRef>
          <a:effectRef idx="1">
            <a:schemeClr val="accent4"/>
          </a:effectRef>
          <a:fontRef idx="minor">
            <a:schemeClr val="tx1"/>
          </a:fontRef>
        </p:style>
      </p:cxnSp>
      <p:cxnSp>
        <p:nvCxnSpPr>
          <p:cNvPr id="38" name="Conector recto de flecha 37"/>
          <p:cNvCxnSpPr/>
          <p:nvPr/>
        </p:nvCxnSpPr>
        <p:spPr>
          <a:xfrm>
            <a:off x="6518366" y="2284765"/>
            <a:ext cx="2255519" cy="126808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41" name="Conector recto de flecha 40"/>
          <p:cNvCxnSpPr>
            <a:endCxn id="24" idx="1"/>
          </p:cNvCxnSpPr>
          <p:nvPr/>
        </p:nvCxnSpPr>
        <p:spPr>
          <a:xfrm>
            <a:off x="6578237" y="2939142"/>
            <a:ext cx="2173877" cy="70101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45" name="Conector recto de flecha 44"/>
          <p:cNvCxnSpPr/>
          <p:nvPr/>
        </p:nvCxnSpPr>
        <p:spPr>
          <a:xfrm>
            <a:off x="6578237" y="3684519"/>
            <a:ext cx="1977934" cy="87854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50" name="Conector recto de flecha 49"/>
          <p:cNvCxnSpPr>
            <a:stCxn id="5" idx="2"/>
            <a:endCxn id="6" idx="0"/>
          </p:cNvCxnSpPr>
          <p:nvPr/>
        </p:nvCxnSpPr>
        <p:spPr>
          <a:xfrm>
            <a:off x="5532120" y="2455817"/>
            <a:ext cx="0" cy="18104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54" name="Conector recto de flecha 53"/>
          <p:cNvCxnSpPr>
            <a:stCxn id="6" idx="2"/>
            <a:endCxn id="8" idx="0"/>
          </p:cNvCxnSpPr>
          <p:nvPr/>
        </p:nvCxnSpPr>
        <p:spPr>
          <a:xfrm>
            <a:off x="5532120" y="3042443"/>
            <a:ext cx="0" cy="17938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58" name="Conector recto de flecha 57"/>
          <p:cNvCxnSpPr>
            <a:stCxn id="13" idx="2"/>
            <a:endCxn id="14" idx="0"/>
          </p:cNvCxnSpPr>
          <p:nvPr/>
        </p:nvCxnSpPr>
        <p:spPr>
          <a:xfrm>
            <a:off x="5532120" y="4506686"/>
            <a:ext cx="0" cy="36614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62" name="Conector recto de flecha 61"/>
          <p:cNvCxnSpPr>
            <a:stCxn id="8" idx="2"/>
            <a:endCxn id="13" idx="0"/>
          </p:cNvCxnSpPr>
          <p:nvPr/>
        </p:nvCxnSpPr>
        <p:spPr>
          <a:xfrm>
            <a:off x="5532120" y="3801291"/>
            <a:ext cx="0" cy="13493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7" name="Proceso alternativo 6"/>
          <p:cNvSpPr/>
          <p:nvPr/>
        </p:nvSpPr>
        <p:spPr>
          <a:xfrm>
            <a:off x="8845729" y="1892083"/>
            <a:ext cx="1264921" cy="612648"/>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S" dirty="0"/>
              <a:t>Auto de Apertura</a:t>
            </a:r>
            <a:endParaRPr lang="en-US" dirty="0"/>
          </a:p>
        </p:txBody>
      </p:sp>
      <p:cxnSp>
        <p:nvCxnSpPr>
          <p:cNvPr id="10" name="Conector recto de flecha 9"/>
          <p:cNvCxnSpPr>
            <a:stCxn id="5" idx="3"/>
          </p:cNvCxnSpPr>
          <p:nvPr/>
        </p:nvCxnSpPr>
        <p:spPr>
          <a:xfrm flipV="1">
            <a:off x="6518366" y="2129246"/>
            <a:ext cx="2173877" cy="370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Proceso alternativo 14"/>
          <p:cNvSpPr/>
          <p:nvPr/>
        </p:nvSpPr>
        <p:spPr>
          <a:xfrm>
            <a:off x="1476102" y="2166280"/>
            <a:ext cx="1240971" cy="612648"/>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S" dirty="0"/>
              <a:t>Queja o Informe </a:t>
            </a:r>
            <a:endParaRPr lang="en-US" dirty="0"/>
          </a:p>
        </p:txBody>
      </p:sp>
      <p:sp>
        <p:nvSpPr>
          <p:cNvPr id="16" name="Rectángulo redondeado 15"/>
          <p:cNvSpPr/>
          <p:nvPr/>
        </p:nvSpPr>
        <p:spPr>
          <a:xfrm>
            <a:off x="1268185" y="4871629"/>
            <a:ext cx="1448888" cy="9144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S" dirty="0"/>
              <a:t>Decisión Inhibitoria (Art 209) </a:t>
            </a:r>
            <a:endParaRPr lang="en-US" dirty="0"/>
          </a:p>
        </p:txBody>
      </p:sp>
      <p:cxnSp>
        <p:nvCxnSpPr>
          <p:cNvPr id="25" name="Conector recto de flecha 24"/>
          <p:cNvCxnSpPr/>
          <p:nvPr/>
        </p:nvCxnSpPr>
        <p:spPr>
          <a:xfrm flipH="1">
            <a:off x="1798592" y="2839652"/>
            <a:ext cx="4082" cy="203197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0" name="Rectángulo 29"/>
          <p:cNvSpPr/>
          <p:nvPr/>
        </p:nvSpPr>
        <p:spPr>
          <a:xfrm>
            <a:off x="7863840" y="4650377"/>
            <a:ext cx="2116183" cy="80431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dirty="0"/>
              <a:t>Decisión de la Evaluación (Art 221) </a:t>
            </a:r>
            <a:endParaRPr lang="en-US" dirty="0"/>
          </a:p>
        </p:txBody>
      </p:sp>
      <p:sp>
        <p:nvSpPr>
          <p:cNvPr id="33" name="Rectángulo 32"/>
          <p:cNvSpPr/>
          <p:nvPr/>
        </p:nvSpPr>
        <p:spPr>
          <a:xfrm>
            <a:off x="10492739" y="3344091"/>
            <a:ext cx="1283426" cy="7123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dirty="0"/>
              <a:t>Auto de Apertura</a:t>
            </a:r>
            <a:endParaRPr lang="en-US" dirty="0"/>
          </a:p>
        </p:txBody>
      </p:sp>
      <p:cxnSp>
        <p:nvCxnSpPr>
          <p:cNvPr id="37" name="Conector recto de flecha 36"/>
          <p:cNvCxnSpPr/>
          <p:nvPr/>
        </p:nvCxnSpPr>
        <p:spPr>
          <a:xfrm flipV="1">
            <a:off x="9067255" y="3928108"/>
            <a:ext cx="266158" cy="7222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de flecha 42"/>
          <p:cNvCxnSpPr/>
          <p:nvPr/>
        </p:nvCxnSpPr>
        <p:spPr>
          <a:xfrm flipV="1">
            <a:off x="9726385" y="4056471"/>
            <a:ext cx="912223" cy="5357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24909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2245AA-BB73-6170-9ABB-9EE8BC2C2DBC}"/>
              </a:ext>
            </a:extLst>
          </p:cNvPr>
          <p:cNvSpPr>
            <a:spLocks noGrp="1"/>
          </p:cNvSpPr>
          <p:nvPr>
            <p:ph type="title"/>
          </p:nvPr>
        </p:nvSpPr>
        <p:spPr/>
        <p:txBody>
          <a:bodyPr/>
          <a:lstStyle/>
          <a:p>
            <a:r>
              <a:rPr lang="es-CO" b="1" dirty="0">
                <a:effectLst>
                  <a:outerShdw blurRad="38100" dist="38100" dir="2700000" algn="tl">
                    <a:srgbClr val="000000">
                      <a:alpha val="43137"/>
                    </a:srgbClr>
                  </a:outerShdw>
                </a:effectLst>
              </a:rPr>
              <a:t>Indagación previa.</a:t>
            </a:r>
          </a:p>
        </p:txBody>
      </p:sp>
      <p:sp>
        <p:nvSpPr>
          <p:cNvPr id="3" name="Marcador de contenido 2">
            <a:extLst>
              <a:ext uri="{FF2B5EF4-FFF2-40B4-BE49-F238E27FC236}">
                <a16:creationId xmlns:a16="http://schemas.microsoft.com/office/drawing/2014/main" id="{AAA27227-7389-0C68-C706-784F645B7170}"/>
              </a:ext>
            </a:extLst>
          </p:cNvPr>
          <p:cNvSpPr>
            <a:spLocks noGrp="1"/>
          </p:cNvSpPr>
          <p:nvPr>
            <p:ph idx="1"/>
          </p:nvPr>
        </p:nvSpPr>
        <p:spPr/>
        <p:txBody>
          <a:bodyPr/>
          <a:lstStyle/>
          <a:p>
            <a:pPr marL="0" indent="0">
              <a:buNone/>
            </a:pPr>
            <a:endParaRPr lang="es-MX" dirty="0"/>
          </a:p>
          <a:p>
            <a:pPr marL="0" indent="0">
              <a:buNone/>
            </a:pPr>
            <a:r>
              <a:rPr lang="es-MX" dirty="0"/>
              <a:t>Etapa procesal que se adelanta en caso de duda sobre la identificación o individualización del posible autor de una falta disciplinaria o para determinar si la conducta es constitutiva de falta disciplinaria.</a:t>
            </a:r>
          </a:p>
          <a:p>
            <a:pPr marL="0" indent="0">
              <a:buNone/>
            </a:pPr>
            <a:endParaRPr lang="es-MX" dirty="0"/>
          </a:p>
          <a:p>
            <a:pPr marL="0" indent="0">
              <a:buNone/>
            </a:pPr>
            <a:r>
              <a:rPr lang="es-ES" dirty="0"/>
              <a:t>El término de indagación es de </a:t>
            </a:r>
            <a:r>
              <a:rPr lang="es-ES" b="1" dirty="0"/>
              <a:t>seis meses</a:t>
            </a:r>
            <a:r>
              <a:rPr lang="es-ES" dirty="0"/>
              <a:t>, para las faltas ordinarias, y se puede prorrogar por seis meses más, violaciones a derechos humanos e infracciones al Derecho Internacional Humanitario (DIH)</a:t>
            </a:r>
            <a:endParaRPr lang="es-CO" dirty="0"/>
          </a:p>
        </p:txBody>
      </p:sp>
      <p:sp>
        <p:nvSpPr>
          <p:cNvPr id="4" name="Marcador de fecha 3">
            <a:extLst>
              <a:ext uri="{FF2B5EF4-FFF2-40B4-BE49-F238E27FC236}">
                <a16:creationId xmlns:a16="http://schemas.microsoft.com/office/drawing/2014/main" id="{C5E5D503-B3A2-E8C0-4C10-FBA31807B0F5}"/>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6316689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64E2BA-E8E6-273E-FF7E-3885D3CAB736}"/>
              </a:ext>
            </a:extLst>
          </p:cNvPr>
          <p:cNvSpPr>
            <a:spLocks noGrp="1"/>
          </p:cNvSpPr>
          <p:nvPr>
            <p:ph type="title"/>
          </p:nvPr>
        </p:nvSpPr>
        <p:spPr/>
        <p:txBody>
          <a:bodyPr/>
          <a:lstStyle/>
          <a:p>
            <a:r>
              <a:rPr lang="es-CO" b="1" dirty="0">
                <a:effectLst>
                  <a:outerShdw blurRad="38100" dist="38100" dir="2700000" algn="tl">
                    <a:srgbClr val="000000">
                      <a:alpha val="43137"/>
                    </a:srgbClr>
                  </a:outerShdw>
                </a:effectLst>
              </a:rPr>
              <a:t>Investigación disciplinaria</a:t>
            </a:r>
          </a:p>
        </p:txBody>
      </p:sp>
      <p:sp>
        <p:nvSpPr>
          <p:cNvPr id="3" name="Marcador de contenido 2">
            <a:extLst>
              <a:ext uri="{FF2B5EF4-FFF2-40B4-BE49-F238E27FC236}">
                <a16:creationId xmlns:a16="http://schemas.microsoft.com/office/drawing/2014/main" id="{E066C80A-1CA6-9B1F-3B24-7834729DEA3B}"/>
              </a:ext>
            </a:extLst>
          </p:cNvPr>
          <p:cNvSpPr>
            <a:spLocks noGrp="1"/>
          </p:cNvSpPr>
          <p:nvPr>
            <p:ph idx="1"/>
          </p:nvPr>
        </p:nvSpPr>
        <p:spPr/>
        <p:txBody>
          <a:bodyPr anchor="ctr"/>
          <a:lstStyle/>
          <a:p>
            <a:pPr marL="0" indent="0" algn="just">
              <a:buNone/>
            </a:pPr>
            <a:r>
              <a:rPr lang="es-MX" dirty="0"/>
              <a:t>Etapa procesal que tiene como fines verificar la ocurrencia de la conducta, determinar si es constitutiva de falta disciplinaria o si se ha actuado al amparo de una exclusión de la responsabilidad.</a:t>
            </a:r>
            <a:endParaRPr lang="es-CO" dirty="0"/>
          </a:p>
        </p:txBody>
      </p:sp>
      <p:sp>
        <p:nvSpPr>
          <p:cNvPr id="4" name="Marcador de fecha 3">
            <a:extLst>
              <a:ext uri="{FF2B5EF4-FFF2-40B4-BE49-F238E27FC236}">
                <a16:creationId xmlns:a16="http://schemas.microsoft.com/office/drawing/2014/main" id="{E7BB630F-9A01-A672-1DB9-953D43CEDF7A}"/>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1245106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Objetivo de la Investigación </a:t>
            </a:r>
            <a:r>
              <a:rPr lang="en-US" dirty="0" err="1"/>
              <a:t>disciplinaria</a:t>
            </a:r>
            <a:endParaRPr lang="en-US" dirty="0"/>
          </a:p>
        </p:txBody>
      </p:sp>
      <p:sp>
        <p:nvSpPr>
          <p:cNvPr id="3" name="Marcador de contenido 2"/>
          <p:cNvSpPr>
            <a:spLocks noGrp="1"/>
          </p:cNvSpPr>
          <p:nvPr>
            <p:ph idx="1"/>
          </p:nvPr>
        </p:nvSpPr>
        <p:spPr/>
        <p:txBody>
          <a:bodyPr>
            <a:normAutofit fontScale="77500" lnSpcReduction="20000"/>
          </a:bodyPr>
          <a:lstStyle/>
          <a:p>
            <a:pPr marL="0" indent="0">
              <a:buNone/>
            </a:pPr>
            <a:endParaRPr lang="es-ES" dirty="0"/>
          </a:p>
          <a:p>
            <a:pPr>
              <a:buFont typeface="Wingdings" panose="05000000000000000000" pitchFamily="2" charset="2"/>
              <a:buChar char="ü"/>
            </a:pPr>
            <a:r>
              <a:rPr lang="es-ES" b="1" dirty="0">
                <a:effectLst>
                  <a:outerShdw blurRad="38100" dist="38100" dir="2700000" algn="tl">
                    <a:srgbClr val="000000">
                      <a:alpha val="43137"/>
                    </a:srgbClr>
                  </a:outerShdw>
                </a:effectLst>
              </a:rPr>
              <a:t>Determinar</a:t>
            </a:r>
            <a:r>
              <a:rPr lang="es-ES" dirty="0"/>
              <a:t> la comisión de la falta</a:t>
            </a:r>
          </a:p>
          <a:p>
            <a:pPr>
              <a:buFont typeface="Wingdings" panose="05000000000000000000" pitchFamily="2" charset="2"/>
              <a:buChar char="ü"/>
            </a:pPr>
            <a:r>
              <a:rPr lang="es-ES" b="1" dirty="0"/>
              <a:t>Recolección de pruebas</a:t>
            </a:r>
            <a:r>
              <a:rPr lang="es-ES" dirty="0"/>
              <a:t> para establecer el hecho, la forma como sucedió y la responsabilidad del investigado o las eximentes de responsabilidad que obran en su favor. </a:t>
            </a:r>
          </a:p>
          <a:p>
            <a:pPr marL="0" indent="0">
              <a:buNone/>
            </a:pPr>
            <a:r>
              <a:rPr lang="es-ES" dirty="0"/>
              <a:t>No es necesario adelantar  la indagación previa, puede darse  directamente la investigación.</a:t>
            </a:r>
          </a:p>
          <a:p>
            <a:pPr marL="0" indent="0">
              <a:buNone/>
            </a:pPr>
            <a:r>
              <a:rPr lang="es-ES" b="1" dirty="0"/>
              <a:t>¿ Cuando?:</a:t>
            </a:r>
            <a:r>
              <a:rPr lang="es-ES" dirty="0"/>
              <a:t> Si  de los hechos se desprende la identidad del procesado. </a:t>
            </a:r>
          </a:p>
          <a:p>
            <a:pPr marL="0" indent="0">
              <a:buNone/>
            </a:pPr>
            <a:r>
              <a:rPr lang="es-ES" b="1" dirty="0"/>
              <a:t>Tiempo:</a:t>
            </a:r>
            <a:r>
              <a:rPr lang="es-ES" dirty="0"/>
              <a:t> Seis  (6) meses, prorrogable por seis (6) meses más, cuando son dos o más investigados o cuando son varias faltas. </a:t>
            </a:r>
          </a:p>
          <a:p>
            <a:pPr marL="0" indent="0" algn="just">
              <a:buNone/>
            </a:pPr>
            <a:r>
              <a:rPr lang="es-ES" dirty="0"/>
              <a:t>Tratándose de  de faltas sobre </a:t>
            </a:r>
            <a:r>
              <a:rPr lang="es-ES" b="1" dirty="0"/>
              <a:t>derechos humanos o infracciones al DIH</a:t>
            </a:r>
            <a:r>
              <a:rPr lang="es-ES" dirty="0"/>
              <a:t>, el término de investigación no podrá exceder de 18 meses. En todo caso, cuando hagan falta pruebas que puedan modificar la situación del investigado, los términos se pueden prorrogar por tres meses más.</a:t>
            </a:r>
          </a:p>
          <a:p>
            <a:endParaRPr lang="es-ES" dirty="0"/>
          </a:p>
          <a:p>
            <a:endParaRPr lang="en-US" dirty="0"/>
          </a:p>
        </p:txBody>
      </p:sp>
      <p:sp>
        <p:nvSpPr>
          <p:cNvPr id="4" name="Marcador de fecha 3"/>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21070287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a:t>Cierre de la investigación y la evaluación.</a:t>
            </a:r>
            <a:endParaRPr lang="en-US" b="1" dirty="0"/>
          </a:p>
        </p:txBody>
      </p:sp>
      <p:sp>
        <p:nvSpPr>
          <p:cNvPr id="3" name="Marcador de contenido 2"/>
          <p:cNvSpPr>
            <a:spLocks noGrp="1"/>
          </p:cNvSpPr>
          <p:nvPr>
            <p:ph idx="1"/>
          </p:nvPr>
        </p:nvSpPr>
        <p:spPr/>
        <p:txBody>
          <a:bodyPr/>
          <a:lstStyle/>
          <a:p>
            <a:pPr marL="0" indent="0">
              <a:buNone/>
            </a:pPr>
            <a:r>
              <a:rPr lang="es-ES" dirty="0"/>
              <a:t>Con auto de sustanciación, se declara cerrada la investigación y se corre traslado por 10 días para que las partes presenten alegatos previos a la evaluación. </a:t>
            </a:r>
          </a:p>
          <a:p>
            <a:pPr marL="0" indent="0">
              <a:buNone/>
            </a:pPr>
            <a:r>
              <a:rPr lang="es-ES" dirty="0"/>
              <a:t>Con fundamento en los hechos y en las pruebas recolectadas, el funcionario de conocimiento citará a audiencia y formulará cargos u ordenará el archivo de la investigación. Este auto requiere notificación personal y no admite recursos.</a:t>
            </a:r>
          </a:p>
          <a:p>
            <a:endParaRPr lang="es-ES" dirty="0"/>
          </a:p>
          <a:p>
            <a:endParaRPr lang="en-US" dirty="0"/>
          </a:p>
        </p:txBody>
      </p:sp>
      <p:sp>
        <p:nvSpPr>
          <p:cNvPr id="4" name="Marcador de fecha 3"/>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5952915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b="1" dirty="0">
                <a:effectLst>
                  <a:outerShdw blurRad="38100" dist="38100" dir="2700000" algn="tl">
                    <a:srgbClr val="000000">
                      <a:alpha val="43137"/>
                    </a:srgbClr>
                  </a:outerShdw>
                </a:effectLst>
              </a:rPr>
              <a:t>Juzgamiento</a:t>
            </a:r>
          </a:p>
        </p:txBody>
      </p:sp>
      <p:sp>
        <p:nvSpPr>
          <p:cNvPr id="3" name="Marcador de contenido 2"/>
          <p:cNvSpPr>
            <a:spLocks noGrp="1"/>
          </p:cNvSpPr>
          <p:nvPr>
            <p:ph idx="1"/>
          </p:nvPr>
        </p:nvSpPr>
        <p:spPr/>
        <p:txBody>
          <a:bodyPr/>
          <a:lstStyle/>
          <a:p>
            <a:pPr marL="0" indent="0">
              <a:buNone/>
            </a:pPr>
            <a:r>
              <a:rPr lang="es-ES" dirty="0"/>
              <a:t>El funcionario de juzgamiento, debe ser diferente al que surtió la investigación (novedad ley 1952). </a:t>
            </a:r>
          </a:p>
          <a:p>
            <a:pPr marL="0" indent="0">
              <a:buNone/>
            </a:pPr>
            <a:r>
              <a:rPr lang="es-ES" dirty="0"/>
              <a:t>Para el juicio por el procedimiento </a:t>
            </a:r>
            <a:r>
              <a:rPr lang="es-ES" b="1" dirty="0"/>
              <a:t>ordinario o verbal, </a:t>
            </a:r>
            <a:r>
              <a:rPr lang="es-ES" dirty="0"/>
              <a:t> de conformidad con  el artículo 225A de la Ley 1952 (esta decisión no tiene recurso)</a:t>
            </a:r>
          </a:p>
          <a:p>
            <a:pPr marL="0" indent="0">
              <a:buNone/>
            </a:pPr>
            <a:r>
              <a:rPr lang="es-ES" dirty="0"/>
              <a:t>El proceso verbal, es factible  cunado  las faltas son  leves, o en las faltas gravísimas que señala dicha norma o cuando hay una situación de flagrancia. </a:t>
            </a:r>
          </a:p>
          <a:p>
            <a:pPr marL="0" indent="0">
              <a:buNone/>
            </a:pPr>
            <a:r>
              <a:rPr lang="es-ES" dirty="0"/>
              <a:t>En caso de que,  el número de faltas o el número  disciplinados o la carencia de recursos dificulten adelantar el proceso verbal, se surtirá proceso ordinario, lo que implica mas demoras en el proceso</a:t>
            </a:r>
          </a:p>
          <a:p>
            <a:endParaRPr lang="es-ES" dirty="0"/>
          </a:p>
          <a:p>
            <a:endParaRPr lang="en-US" dirty="0"/>
          </a:p>
        </p:txBody>
      </p:sp>
      <p:sp>
        <p:nvSpPr>
          <p:cNvPr id="4" name="Marcador de fecha 3"/>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8478171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a:effectLst>
                  <a:outerShdw blurRad="38100" dist="38100" dir="2700000" algn="tl">
                    <a:srgbClr val="000000">
                      <a:alpha val="43137"/>
                    </a:srgbClr>
                  </a:outerShdw>
                </a:effectLst>
              </a:rPr>
              <a:t>Versión Libre </a:t>
            </a:r>
            <a:endParaRPr lang="en-US"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p:txBody>
          <a:bodyPr/>
          <a:lstStyle/>
          <a:p>
            <a:r>
              <a:rPr lang="es-ES" dirty="0"/>
              <a:t>Numeral 3 del articulo 112 ley 1952 </a:t>
            </a:r>
          </a:p>
          <a:p>
            <a:endParaRPr lang="es-ES" dirty="0"/>
          </a:p>
          <a:p>
            <a:r>
              <a:rPr lang="es-ES" dirty="0"/>
              <a:t>Ser oído en versión libre, en cualquier etapa de la actuación, hasta antes del traslado para presentar alegatos previos al fallo de primera o única instancia.</a:t>
            </a:r>
            <a:endParaRPr lang="en-US" dirty="0"/>
          </a:p>
        </p:txBody>
      </p:sp>
      <p:sp>
        <p:nvSpPr>
          <p:cNvPr id="4" name="Marcador de fecha 3"/>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35481389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865367-E848-4FAB-B708-3F55FF0CE4E3}"/>
              </a:ext>
            </a:extLst>
          </p:cNvPr>
          <p:cNvSpPr>
            <a:spLocks noGrp="1"/>
          </p:cNvSpPr>
          <p:nvPr>
            <p:ph type="title"/>
          </p:nvPr>
        </p:nvSpPr>
        <p:spPr/>
        <p:txBody>
          <a:bodyPr/>
          <a:lstStyle/>
          <a:p>
            <a:r>
              <a:rPr lang="es-ES" sz="4400" b="1" kern="0" cap="small"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Sentencia</a:t>
            </a:r>
            <a:r>
              <a:rPr lang="es-ES" sz="4400" b="1" kern="0" cap="small" spc="240"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 </a:t>
            </a:r>
            <a:r>
              <a:rPr lang="es-ES" sz="4400" b="1" kern="0" cap="small"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C-030-</a:t>
            </a:r>
            <a:r>
              <a:rPr lang="es-ES" sz="4400" b="1" kern="0" cap="small" spc="-25"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23</a:t>
            </a:r>
            <a:br>
              <a:rPr lang="es-CO" sz="4400" b="1" kern="0" dirty="0">
                <a:effectLst/>
                <a:latin typeface="Verdana" panose="020B0604030504040204" pitchFamily="34" charset="0"/>
                <a:ea typeface="Verdana" panose="020B0604030504040204" pitchFamily="34" charset="0"/>
                <a:cs typeface="Verdana" panose="020B0604030504040204" pitchFamily="34" charset="0"/>
              </a:rPr>
            </a:br>
            <a:endParaRPr lang="es-CO" dirty="0"/>
          </a:p>
        </p:txBody>
      </p:sp>
      <p:sp>
        <p:nvSpPr>
          <p:cNvPr id="3" name="Marcador de contenido 2">
            <a:extLst>
              <a:ext uri="{FF2B5EF4-FFF2-40B4-BE49-F238E27FC236}">
                <a16:creationId xmlns:a16="http://schemas.microsoft.com/office/drawing/2014/main" id="{5DC1CC8B-90BA-4EA1-BADB-307CF76B5DFD}"/>
              </a:ext>
            </a:extLst>
          </p:cNvPr>
          <p:cNvSpPr>
            <a:spLocks noGrp="1"/>
          </p:cNvSpPr>
          <p:nvPr>
            <p:ph idx="1"/>
          </p:nvPr>
        </p:nvSpPr>
        <p:spPr/>
        <p:txBody>
          <a:bodyPr/>
          <a:lstStyle/>
          <a:p>
            <a:pPr marL="0" indent="0">
              <a:spcBef>
                <a:spcPts val="175"/>
              </a:spcBef>
              <a:buNone/>
            </a:pPr>
            <a:endParaRPr lang="es-CO" sz="1800" dirty="0">
              <a:effectLst/>
              <a:latin typeface="Verdana" panose="020B0604030504040204" pitchFamily="34" charset="0"/>
              <a:ea typeface="Verdana" panose="020B0604030504040204" pitchFamily="34" charset="0"/>
              <a:cs typeface="Verdana" panose="020B0604030504040204" pitchFamily="34" charset="0"/>
            </a:endParaRPr>
          </a:p>
          <a:p>
            <a:pPr marL="0" marR="377190" indent="0">
              <a:spcBef>
                <a:spcPts val="10"/>
              </a:spcBef>
              <a:spcAft>
                <a:spcPts val="0"/>
              </a:spcAft>
              <a:buNone/>
            </a:pPr>
            <a:br>
              <a:rPr lang="es-ES" sz="1800" dirty="0">
                <a:effectLst/>
                <a:latin typeface="Verdana" panose="020B0604030504040204" pitchFamily="34" charset="0"/>
                <a:ea typeface="Verdana" panose="020B0604030504040204" pitchFamily="34" charset="0"/>
                <a:cs typeface="Verdana" panose="020B0604030504040204" pitchFamily="34" charset="0"/>
              </a:rPr>
            </a:br>
            <a:r>
              <a:rPr lang="es-ES" sz="1800" b="1"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M.P. Juan Carlos Cortés González y José Fernando Reyes Cuartas Expediente</a:t>
            </a:r>
            <a:r>
              <a:rPr lang="es-ES" sz="1800" b="1" spc="-15"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 </a:t>
            </a:r>
            <a:r>
              <a:rPr lang="es-ES" sz="1800" b="1"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D-14.503</a:t>
            </a:r>
            <a:endParaRPr lang="es-CO" sz="1800" dirty="0">
              <a:effectLst/>
              <a:latin typeface="Verdana" panose="020B0604030504040204" pitchFamily="34" charset="0"/>
              <a:ea typeface="Verdana" panose="020B0604030504040204" pitchFamily="34" charset="0"/>
              <a:cs typeface="Verdana" panose="020B0604030504040204" pitchFamily="34" charset="0"/>
            </a:endParaRPr>
          </a:p>
          <a:p>
            <a:pPr marL="64770" algn="just">
              <a:spcBef>
                <a:spcPts val="15"/>
              </a:spcBef>
              <a:spcAft>
                <a:spcPts val="0"/>
              </a:spcAft>
            </a:pPr>
            <a:r>
              <a:rPr lang="es-ES" sz="1800" b="1"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Norma</a:t>
            </a:r>
            <a:r>
              <a:rPr lang="es-ES" sz="1800" b="1" spc="-35"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 </a:t>
            </a:r>
            <a:r>
              <a:rPr lang="es-ES" sz="1800" b="1"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acusada:</a:t>
            </a:r>
            <a:r>
              <a:rPr lang="es-ES" sz="1800" b="1" spc="-25"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 </a:t>
            </a:r>
            <a:r>
              <a:rPr lang="es-ES" sz="1800" b="1"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Ley</a:t>
            </a:r>
            <a:r>
              <a:rPr lang="es-ES" sz="1800" b="1" spc="-50"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 </a:t>
            </a:r>
            <a:r>
              <a:rPr lang="es-ES" sz="1800" b="1"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2094</a:t>
            </a:r>
            <a:r>
              <a:rPr lang="es-ES" sz="1800" b="1" spc="-45"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 </a:t>
            </a:r>
            <a:r>
              <a:rPr lang="es-ES" sz="1800" b="1"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de</a:t>
            </a:r>
            <a:r>
              <a:rPr lang="es-ES" sz="1800" b="1" spc="-40"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 </a:t>
            </a:r>
            <a:r>
              <a:rPr lang="es-ES" sz="1800" b="1"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2021</a:t>
            </a:r>
            <a:r>
              <a:rPr lang="es-ES" sz="1800" b="1" spc="-30"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 </a:t>
            </a:r>
            <a:r>
              <a:rPr lang="es-ES" sz="1800" b="1" spc="-10" dirty="0">
                <a:solidFill>
                  <a:srgbClr val="805F00"/>
                </a:solidFill>
                <a:effectLst/>
                <a:latin typeface="Verdana" panose="020B0604030504040204" pitchFamily="34" charset="0"/>
                <a:ea typeface="Verdana" panose="020B0604030504040204" pitchFamily="34" charset="0"/>
                <a:cs typeface="Verdana" panose="020B0604030504040204" pitchFamily="34" charset="0"/>
              </a:rPr>
              <a:t>(parcial)</a:t>
            </a:r>
            <a:endParaRPr lang="es-CO" sz="1800" dirty="0">
              <a:effectLst/>
              <a:latin typeface="Verdana" panose="020B0604030504040204" pitchFamily="34" charset="0"/>
              <a:ea typeface="Verdana" panose="020B0604030504040204" pitchFamily="34" charset="0"/>
              <a:cs typeface="Verdana" panose="020B0604030504040204" pitchFamily="34" charset="0"/>
            </a:endParaRPr>
          </a:p>
          <a:p>
            <a:endParaRPr lang="es-CO" sz="2800" b="1" kern="0" dirty="0">
              <a:effectLst/>
              <a:latin typeface="Verdana" panose="020B0604030504040204" pitchFamily="34" charset="0"/>
              <a:ea typeface="Verdana" panose="020B0604030504040204" pitchFamily="34" charset="0"/>
              <a:cs typeface="Verdana" panose="020B0604030504040204" pitchFamily="34" charset="0"/>
            </a:endParaRPr>
          </a:p>
          <a:p>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Las</a:t>
            </a:r>
            <a:r>
              <a:rPr lang="es-ES" sz="1800" b="1" kern="0" cap="small" spc="-50"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funciones</a:t>
            </a:r>
            <a:r>
              <a:rPr lang="es-ES" sz="1800" b="1" kern="0" cap="small" spc="-50"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jurisdiccionales</a:t>
            </a:r>
            <a:r>
              <a:rPr lang="es-ES" sz="1800" b="1" kern="0" cap="small" spc="-50"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asignadas</a:t>
            </a:r>
            <a:r>
              <a:rPr lang="es-ES" sz="1800" b="1" kern="0" cap="small" spc="-45"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a</a:t>
            </a:r>
            <a:r>
              <a:rPr lang="es-ES" sz="1800" b="1" kern="0" cap="small" spc="-50"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la</a:t>
            </a:r>
            <a:r>
              <a:rPr lang="es-ES" sz="1800" b="1" kern="0" cap="small" spc="-50"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Procuraduría</a:t>
            </a:r>
            <a:r>
              <a:rPr lang="es-ES" sz="1800" b="1" kern="0" cap="small" spc="-45"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General</a:t>
            </a:r>
            <a:r>
              <a:rPr lang="es-ES" sz="1800" b="1" kern="0" cap="small" spc="-45"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de</a:t>
            </a:r>
            <a:r>
              <a:rPr lang="es-ES" sz="1800" b="1" kern="0" cap="small" spc="-50"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la Nación son contrarias a la Constitución. la determinación final de las sanciones</a:t>
            </a:r>
            <a:r>
              <a:rPr lang="es-ES" sz="1800" b="1" kern="0" cap="small" spc="-35"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de</a:t>
            </a:r>
            <a:r>
              <a:rPr lang="es-ES" sz="1800" b="1" kern="0" cap="small" spc="-5"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destitución,</a:t>
            </a:r>
            <a:r>
              <a:rPr lang="es-ES" sz="1800" b="1" kern="0" cap="small" spc="-35"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suspensión</a:t>
            </a:r>
            <a:r>
              <a:rPr lang="es-ES" sz="1800" b="1" kern="0" cap="small" spc="-10"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e</a:t>
            </a:r>
            <a:r>
              <a:rPr lang="es-ES" sz="1800" b="1" kern="0" cap="small" spc="-15"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inhabilidad</a:t>
            </a:r>
            <a:r>
              <a:rPr lang="es-ES" sz="1800" b="1" kern="0" cap="small" spc="-10"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a</a:t>
            </a:r>
            <a:r>
              <a:rPr lang="es-ES" sz="1800" b="1" kern="0" cap="small" spc="-20"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funcionarios</a:t>
            </a:r>
            <a:r>
              <a:rPr lang="es-ES" sz="1800" b="1" kern="0" cap="small" spc="-5"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de</a:t>
            </a:r>
            <a:r>
              <a:rPr lang="es-ES" sz="1800" b="1" kern="0" cap="small" spc="-15"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elección popular, corresponderá al juez contencioso administrativo, después de agotarse el procedimiento a cargo de la Procuraduría.</a:t>
            </a:r>
            <a:r>
              <a:rPr lang="es-ES" sz="1800" b="1" kern="0" cap="small" spc="-30"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s-ES" sz="1800" b="1" kern="0" cap="small"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se exhorta al Congreso para la adopción de un estatuto de los servidores de elección popular, incluido un régimen disciplinario especial.</a:t>
            </a:r>
            <a:endParaRPr lang="es-CO" sz="1800" b="1" kern="0" dirty="0">
              <a:effectLst/>
              <a:latin typeface="Verdana" panose="020B0604030504040204" pitchFamily="34" charset="0"/>
              <a:ea typeface="Verdana" panose="020B0604030504040204" pitchFamily="34" charset="0"/>
              <a:cs typeface="Verdana" panose="020B0604030504040204" pitchFamily="34" charset="0"/>
            </a:endParaRPr>
          </a:p>
          <a:p>
            <a:endParaRPr lang="es-CO" dirty="0"/>
          </a:p>
        </p:txBody>
      </p:sp>
      <p:sp>
        <p:nvSpPr>
          <p:cNvPr id="4" name="Marcador de fecha 3">
            <a:extLst>
              <a:ext uri="{FF2B5EF4-FFF2-40B4-BE49-F238E27FC236}">
                <a16:creationId xmlns:a16="http://schemas.microsoft.com/office/drawing/2014/main" id="{2DDE553E-D99E-4BD3-8F9E-34E29CCB00EC}"/>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6912683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C34D48-842B-4C0C-8F0F-F758E600F37D}"/>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4C07CB1F-9531-4D1E-854F-D9442924F5C8}"/>
              </a:ext>
            </a:extLst>
          </p:cNvPr>
          <p:cNvSpPr>
            <a:spLocks noGrp="1"/>
          </p:cNvSpPr>
          <p:nvPr>
            <p:ph idx="1"/>
          </p:nvPr>
        </p:nvSpPr>
        <p:spPr/>
        <p:txBody>
          <a:bodyPr/>
          <a:lstStyle/>
          <a:p>
            <a:pPr marL="64770" marR="24130" algn="just">
              <a:lnSpc>
                <a:spcPct val="100000"/>
              </a:lnSpc>
              <a:spcBef>
                <a:spcPts val="5"/>
              </a:spcBef>
              <a:spcAft>
                <a:spcPts val="0"/>
              </a:spcAft>
            </a:pPr>
            <a:r>
              <a:rPr lang="es-ES" sz="1800" b="1" i="1" u="sng" dirty="0">
                <a:solidFill>
                  <a:srgbClr val="0000FF"/>
                </a:solidFill>
                <a:effectLst/>
                <a:latin typeface="Verdana" panose="020B0604030504040204" pitchFamily="34" charset="0"/>
                <a:ea typeface="Verdana" panose="020B0604030504040204" pitchFamily="34" charset="0"/>
                <a:cs typeface="Verdana" panose="020B0604030504040204" pitchFamily="34" charset="0"/>
                <a:hlinkClick r:id="rId2"/>
              </a:rPr>
              <a:t>2o</a:t>
            </a:r>
            <a:r>
              <a:rPr lang="es-ES" sz="1800" b="1" i="1" dirty="0">
                <a:effectLst/>
                <a:latin typeface="Verdana" panose="020B0604030504040204" pitchFamily="34" charset="0"/>
                <a:ea typeface="Verdana" panose="020B0604030504040204" pitchFamily="34" charset="0"/>
                <a:cs typeface="Verdana" panose="020B0604030504040204" pitchFamily="34" charset="0"/>
              </a:rPr>
              <a:t>. Titularidad de la </a:t>
            </a:r>
            <a:r>
              <a:rPr lang="es-ES" sz="1800" b="1" i="1" spc="-20" dirty="0">
                <a:effectLst/>
                <a:latin typeface="Verdana" panose="020B0604030504040204" pitchFamily="34" charset="0"/>
                <a:ea typeface="Verdana" panose="020B0604030504040204" pitchFamily="34" charset="0"/>
                <a:cs typeface="Verdana" panose="020B0604030504040204" pitchFamily="34" charset="0"/>
              </a:rPr>
              <a:t>potestad</a:t>
            </a:r>
            <a:r>
              <a:rPr lang="es-ES" sz="1800" b="1" i="1" spc="-65" dirty="0">
                <a:effectLst/>
                <a:latin typeface="Verdana" panose="020B0604030504040204" pitchFamily="34" charset="0"/>
                <a:ea typeface="Verdana" panose="020B0604030504040204" pitchFamily="34" charset="0"/>
                <a:cs typeface="Verdana" panose="020B0604030504040204" pitchFamily="34" charset="0"/>
              </a:rPr>
              <a:t> </a:t>
            </a:r>
            <a:r>
              <a:rPr lang="es-ES" sz="1800" b="1" i="1" spc="-20" dirty="0">
                <a:effectLst/>
                <a:latin typeface="Verdana" panose="020B0604030504040204" pitchFamily="34" charset="0"/>
                <a:ea typeface="Verdana" panose="020B0604030504040204" pitchFamily="34" charset="0"/>
                <a:cs typeface="Verdana" panose="020B0604030504040204" pitchFamily="34" charset="0"/>
              </a:rPr>
              <a:t>disciplinaria,</a:t>
            </a:r>
            <a:r>
              <a:rPr lang="es-ES" sz="1800" b="1" i="1" spc="-65" dirty="0">
                <a:effectLst/>
                <a:latin typeface="Verdana" panose="020B0604030504040204" pitchFamily="34" charset="0"/>
                <a:ea typeface="Verdana" panose="020B0604030504040204" pitchFamily="34" charset="0"/>
                <a:cs typeface="Verdana" panose="020B0604030504040204" pitchFamily="34" charset="0"/>
              </a:rPr>
              <a:t> </a:t>
            </a:r>
            <a:r>
              <a:rPr lang="es-ES" sz="1800" b="1" i="1" spc="-20" dirty="0">
                <a:effectLst/>
                <a:latin typeface="Verdana" panose="020B0604030504040204" pitchFamily="34" charset="0"/>
                <a:ea typeface="Verdana" panose="020B0604030504040204" pitchFamily="34" charset="0"/>
                <a:cs typeface="Verdana" panose="020B0604030504040204" pitchFamily="34" charset="0"/>
              </a:rPr>
              <a:t>funciones </a:t>
            </a:r>
            <a:r>
              <a:rPr lang="es-ES" sz="1800" b="1" i="1" dirty="0">
                <a:effectLst/>
                <a:latin typeface="Verdana" panose="020B0604030504040204" pitchFamily="34" charset="0"/>
                <a:ea typeface="Verdana" panose="020B0604030504040204" pitchFamily="34" charset="0"/>
                <a:cs typeface="Verdana" panose="020B0604030504040204" pitchFamily="34" charset="0"/>
              </a:rPr>
              <a:t>jurisdiccionales de la Procuraduría General de la Nación e independencia de la acción.</a:t>
            </a:r>
            <a:r>
              <a:rPr lang="es-ES" sz="1800" b="1" i="1" spc="-95" dirty="0">
                <a:effectLst/>
                <a:latin typeface="Verdana" panose="020B0604030504040204" pitchFamily="34" charset="0"/>
                <a:ea typeface="Verdana" panose="020B0604030504040204" pitchFamily="34" charset="0"/>
                <a:cs typeface="Verdana" panose="020B0604030504040204" pitchFamily="34" charset="0"/>
              </a:rPr>
              <a:t> </a:t>
            </a:r>
            <a:r>
              <a:rPr lang="es-ES" sz="1800" i="1" dirty="0">
                <a:effectLst/>
                <a:latin typeface="Verdana" panose="020B0604030504040204" pitchFamily="34" charset="0"/>
                <a:ea typeface="Verdana" panose="020B0604030504040204" pitchFamily="34" charset="0"/>
                <a:cs typeface="Verdana" panose="020B0604030504040204" pitchFamily="34" charset="0"/>
              </a:rPr>
              <a:t>El Estado es el titular de la potestad </a:t>
            </a:r>
            <a:r>
              <a:rPr lang="es-ES" sz="1800" i="1" spc="-10" dirty="0">
                <a:effectLst/>
                <a:latin typeface="Verdana" panose="020B0604030504040204" pitchFamily="34" charset="0"/>
                <a:ea typeface="Verdana" panose="020B0604030504040204" pitchFamily="34" charset="0"/>
                <a:cs typeface="Verdana" panose="020B0604030504040204" pitchFamily="34" charset="0"/>
              </a:rPr>
              <a:t>disciplinaria.</a:t>
            </a:r>
            <a:endParaRPr lang="es-CO" sz="1800" dirty="0">
              <a:effectLst/>
              <a:latin typeface="Verdana" panose="020B0604030504040204" pitchFamily="34" charset="0"/>
              <a:ea typeface="Verdana" panose="020B0604030504040204" pitchFamily="34" charset="0"/>
              <a:cs typeface="Verdana" panose="020B0604030504040204" pitchFamily="34" charset="0"/>
            </a:endParaRPr>
          </a:p>
          <a:p>
            <a:br>
              <a:rPr lang="es-ES" sz="1800" dirty="0">
                <a:effectLst/>
                <a:latin typeface="Verdana" panose="020B0604030504040204" pitchFamily="34" charset="0"/>
                <a:ea typeface="Verdana" panose="020B0604030504040204" pitchFamily="34" charset="0"/>
                <a:cs typeface="Verdana" panose="020B0604030504040204" pitchFamily="34" charset="0"/>
              </a:rPr>
            </a:br>
            <a:endParaRPr lang="es-CO" dirty="0"/>
          </a:p>
        </p:txBody>
      </p:sp>
      <p:sp>
        <p:nvSpPr>
          <p:cNvPr id="4" name="Marcador de fecha 3">
            <a:extLst>
              <a:ext uri="{FF2B5EF4-FFF2-40B4-BE49-F238E27FC236}">
                <a16:creationId xmlns:a16="http://schemas.microsoft.com/office/drawing/2014/main" id="{E9C38666-97EA-4C05-B48D-693131B41C79}"/>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spTree>
    <p:extLst>
      <p:ext uri="{BB962C8B-B14F-4D97-AF65-F5344CB8AC3E}">
        <p14:creationId xmlns:p14="http://schemas.microsoft.com/office/powerpoint/2010/main" val="197026850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C5B42A-18A2-7395-BF0C-4DD17C07F8AA}"/>
              </a:ext>
            </a:extLst>
          </p:cNvPr>
          <p:cNvSpPr>
            <a:spLocks noGrp="1"/>
          </p:cNvSpPr>
          <p:nvPr>
            <p:ph type="title"/>
          </p:nvPr>
        </p:nvSpPr>
        <p:spPr/>
        <p:txBody>
          <a:bodyPr/>
          <a:lstStyle/>
          <a:p>
            <a:endParaRPr lang="es-CO"/>
          </a:p>
        </p:txBody>
      </p:sp>
      <p:pic>
        <p:nvPicPr>
          <p:cNvPr id="5" name="Marcador de contenido 4">
            <a:extLst>
              <a:ext uri="{FF2B5EF4-FFF2-40B4-BE49-F238E27FC236}">
                <a16:creationId xmlns:a16="http://schemas.microsoft.com/office/drawing/2014/main" id="{0F7A456D-79FA-847F-7010-87F822144FF7}"/>
              </a:ext>
            </a:extLst>
          </p:cNvPr>
          <p:cNvPicPr>
            <a:picLocks noGrp="1" noChangeAspect="1"/>
          </p:cNvPicPr>
          <p:nvPr>
            <p:ph idx="1"/>
          </p:nvPr>
        </p:nvPicPr>
        <p:blipFill>
          <a:blip r:embed="rId2"/>
          <a:stretch>
            <a:fillRect/>
          </a:stretch>
        </p:blipFill>
        <p:spPr>
          <a:xfrm>
            <a:off x="281354" y="136525"/>
            <a:ext cx="11214832" cy="6356350"/>
          </a:xfrm>
          <a:prstGeom prst="rect">
            <a:avLst/>
          </a:prstGeom>
        </p:spPr>
      </p:pic>
      <p:sp>
        <p:nvSpPr>
          <p:cNvPr id="4" name="Marcador de fecha 3">
            <a:extLst>
              <a:ext uri="{FF2B5EF4-FFF2-40B4-BE49-F238E27FC236}">
                <a16:creationId xmlns:a16="http://schemas.microsoft.com/office/drawing/2014/main" id="{9C277989-93DA-D723-9A36-22FF4E630D9B}"/>
              </a:ext>
            </a:extLst>
          </p:cNvPr>
          <p:cNvSpPr>
            <a:spLocks noGrp="1"/>
          </p:cNvSpPr>
          <p:nvPr>
            <p:ph type="dt" sz="half" idx="10"/>
          </p:nvPr>
        </p:nvSpPr>
        <p:spPr/>
        <p:txBody>
          <a:bodyPr/>
          <a:lstStyle/>
          <a:p>
            <a:pPr rtl="0"/>
            <a:fld id="{08CE3C82-A0BA-4FCB-9A65-18297E6F6D17}" type="datetime1">
              <a:rPr lang="es-ES" smtClean="0"/>
              <a:t>26/01/2024</a:t>
            </a:fld>
            <a:endParaRPr lang="en-US" dirty="0"/>
          </a:p>
        </p:txBody>
      </p:sp>
      <p:pic>
        <p:nvPicPr>
          <p:cNvPr id="3" name="Imagen 2">
            <a:extLst>
              <a:ext uri="{FF2B5EF4-FFF2-40B4-BE49-F238E27FC236}">
                <a16:creationId xmlns:a16="http://schemas.microsoft.com/office/drawing/2014/main" id="{81838BF1-E603-43EA-C23A-9E4E0504D9DD}"/>
              </a:ext>
            </a:extLst>
          </p:cNvPr>
          <p:cNvPicPr>
            <a:picLocks noChangeAspect="1"/>
          </p:cNvPicPr>
          <p:nvPr/>
        </p:nvPicPr>
        <p:blipFill>
          <a:blip r:embed="rId3"/>
          <a:stretch>
            <a:fillRect/>
          </a:stretch>
        </p:blipFill>
        <p:spPr>
          <a:xfrm>
            <a:off x="9738498" y="3013206"/>
            <a:ext cx="1530229" cy="1530229"/>
          </a:xfrm>
          <a:prstGeom prst="rect">
            <a:avLst/>
          </a:prstGeom>
        </p:spPr>
      </p:pic>
    </p:spTree>
    <p:extLst>
      <p:ext uri="{BB962C8B-B14F-4D97-AF65-F5344CB8AC3E}">
        <p14:creationId xmlns:p14="http://schemas.microsoft.com/office/powerpoint/2010/main" val="295808568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la oficin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4343</TotalTime>
  <Words>7626</Words>
  <Application>Microsoft Office PowerPoint</Application>
  <PresentationFormat>Panorámica</PresentationFormat>
  <Paragraphs>606</Paragraphs>
  <Slides>106</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106</vt:i4>
      </vt:variant>
    </vt:vector>
  </HeadingPairs>
  <TitlesOfParts>
    <vt:vector size="116" baseType="lpstr">
      <vt:lpstr>Arial</vt:lpstr>
      <vt:lpstr>Calibri</vt:lpstr>
      <vt:lpstr>Calibri Light</vt:lpstr>
      <vt:lpstr>GilroyMedium</vt:lpstr>
      <vt:lpstr>Google Sans</vt:lpstr>
      <vt:lpstr>Open Sans</vt:lpstr>
      <vt:lpstr>Verdana</vt:lpstr>
      <vt:lpstr>Wingdings</vt:lpstr>
      <vt:lpstr>Work Sans</vt:lpstr>
      <vt:lpstr>Tema de Office</vt:lpstr>
      <vt:lpstr>Presentación de PowerPoint</vt:lpstr>
      <vt:lpstr>¿Que es el Derecho Disciplinario?</vt:lpstr>
      <vt:lpstr>Fines del derecho disciplinario Ley 1952</vt:lpstr>
      <vt:lpstr>Para la  Corte Constitucional el derecho disciplinario se define:</vt:lpstr>
      <vt:lpstr>Contexto Histórico del Régimen Disciplinario Fuentes Legales </vt:lpstr>
      <vt:lpstr>Contexto Histórico del Régimen Disciplinario </vt:lpstr>
      <vt:lpstr>Contexto Histórico del Régimen Disciplinario</vt:lpstr>
      <vt:lpstr>El Derecho Disciplinario y la Constitución </vt:lpstr>
      <vt:lpstr>Antecedentes de la Ley 200 de 1995</vt:lpstr>
      <vt:lpstr>Aportes de la Ley 200 de 1995</vt:lpstr>
      <vt:lpstr>Ley 734 de 2002</vt:lpstr>
      <vt:lpstr>Vigencia Ley 734 de 2002</vt:lpstr>
      <vt:lpstr>Ley 1474 de  </vt:lpstr>
      <vt:lpstr>Ley 1952 de 2019</vt:lpstr>
      <vt:lpstr>Novedades de la Ley 1952</vt:lpstr>
      <vt:lpstr>Novedades de la ley 1952</vt:lpstr>
      <vt:lpstr>Sentencia, y conforme se expone en la justificación del proyecto de Ley 423 de de 2021  </vt:lpstr>
      <vt:lpstr>Ley 2094 de 2021 por medio de la cual se reforma la ley 1952</vt:lpstr>
      <vt:lpstr>Ley 2094 de 2021 por medio de la cual se reforma la ley 1952</vt:lpstr>
      <vt:lpstr>Diferencias entre DOBLECONFORMIDAD  Y DOBLE INSTANCIA </vt:lpstr>
      <vt:lpstr>Presentación de PowerPoint</vt:lpstr>
      <vt:lpstr>Características y Estructura del Estado colombiano, de acuerdo a la Constitución  </vt:lpstr>
      <vt:lpstr>Art. 1 de la Constitución Política </vt:lpstr>
      <vt:lpstr>Estado Social de Derecho </vt:lpstr>
      <vt:lpstr>Descentralización </vt:lpstr>
      <vt:lpstr>Estructura Del Estado Colombiano </vt:lpstr>
      <vt:lpstr>ORGANISMOS DE CONTROL</vt:lpstr>
      <vt:lpstr>¿Qué funciones cumple la Procuraduría General de la Nación? </vt:lpstr>
      <vt:lpstr>Sobre la Acción Disciplinaria </vt:lpstr>
      <vt:lpstr>Poder disciplinario del esatdo</vt:lpstr>
      <vt:lpstr>Elementos de la responsabilidad Disciplinaria </vt:lpstr>
      <vt:lpstr>REGIMEN DISCIPLINARIO</vt:lpstr>
      <vt:lpstr>La Tipicidad </vt:lpstr>
      <vt:lpstr>La Tipicidad</vt:lpstr>
      <vt:lpstr>¿Cómo se constituye la Tipicidad Disciplinaria?</vt:lpstr>
      <vt:lpstr>Ilicitud sustancial </vt:lpstr>
      <vt:lpstr>La Ilicitud Sustancial Art 9 </vt:lpstr>
      <vt:lpstr>¿Qué es el deber funcional en Colombia?</vt:lpstr>
      <vt:lpstr>CULPABILIDAD </vt:lpstr>
      <vt:lpstr>CULPABILIDAD COMO ELEMENTO DE LA FALTA</vt:lpstr>
      <vt:lpstr>Causales excluyentes de responsabilidad </vt:lpstr>
      <vt:lpstr>Causales excluyentes de responsabilidad</vt:lpstr>
      <vt:lpstr>Formas de Culpabilidad </vt:lpstr>
      <vt:lpstr>Dolo</vt:lpstr>
      <vt:lpstr>Culpa</vt:lpstr>
      <vt:lpstr>Criterios para determinar la gravedad o la  levedad de la falta disciplinaria </vt:lpstr>
      <vt:lpstr>Criterios para determinar la gravedad o la o levedad dela falta disciplinaria </vt:lpstr>
      <vt:lpstr>Sujetos Disciplinables </vt:lpstr>
      <vt:lpstr>Sujeto Disciplinable: Servidor Público</vt:lpstr>
      <vt:lpstr>La Acción, Omisión y Extralimitación  de Funciones de los Servidores Públicos </vt:lpstr>
      <vt:lpstr>El Art.   26 de la Ley 1952 remite a una diversidad de conductas:</vt:lpstr>
      <vt:lpstr>El Art 27 sobre la  acción y omisión, las menciona pero no las define</vt:lpstr>
      <vt:lpstr>¿En materia disciplinaria es relevante diferenciar si la conducta fue por Acción o por Omisión? </vt:lpstr>
      <vt:lpstr>Los doctrinantes  opinan:</vt:lpstr>
      <vt:lpstr>Art. 6 de la Constitución Política </vt:lpstr>
      <vt:lpstr>La CP consagra en los siguientes artículos </vt:lpstr>
      <vt:lpstr>DEFINICIONES</vt:lpstr>
      <vt:lpstr>PRINCIPIO DE CONGRUENCIA EN LAS ACCIONES OMISIONES Y EXTRALIMITACIONES </vt:lpstr>
      <vt:lpstr>Las relaciones especiales de sujeción como concepto básico de la imputación disciplinaria  </vt:lpstr>
      <vt:lpstr>Las relaciones especiales de sujeción como concepto básico de la imputación disciplinaria </vt:lpstr>
      <vt:lpstr>¿Cuáles son los deberes especiales que debe tener el sujeto   disciplinable?</vt:lpstr>
      <vt:lpstr>TEMASVIERNES 26 DE ENERO</vt:lpstr>
      <vt:lpstr>Tipos de FALTA</vt:lpstr>
      <vt:lpstr>Sobre las faltas </vt:lpstr>
      <vt:lpstr>Sobre las faltas gravísimas </vt:lpstr>
      <vt:lpstr>Sobre las faltas gravísimas </vt:lpstr>
      <vt:lpstr>Sobre las faltas gravísimas </vt:lpstr>
      <vt:lpstr>Presentación de PowerPoint</vt:lpstr>
      <vt:lpstr>Las pruebas dentro de las grandes novedades en la ley 1952 de 2019 (Art. del 147 al 199)</vt:lpstr>
      <vt:lpstr>Pruebas </vt:lpstr>
      <vt:lpstr>La confesión</vt:lpstr>
      <vt:lpstr>Requisitos de La confesión Art. 161</vt:lpstr>
      <vt:lpstr>El testimonio(Art 164)</vt:lpstr>
      <vt:lpstr>La peritación </vt:lpstr>
      <vt:lpstr>La inspección disciplinaria</vt:lpstr>
      <vt:lpstr>Los documentos</vt:lpstr>
      <vt:lpstr>Clausula de Exclusión Probatoria </vt:lpstr>
      <vt:lpstr>Precisiones sobre la Clausula de la Exclusión de la prueba  </vt:lpstr>
      <vt:lpstr>Diferencia entre ilegalidad e ilicitud y la prueba </vt:lpstr>
      <vt:lpstr>Presentación de PowerPoint</vt:lpstr>
      <vt:lpstr>Prueba Ilegal</vt:lpstr>
      <vt:lpstr>En cuanto a los tipos abiertos y los tipos en blanco</vt:lpstr>
      <vt:lpstr>La Suspensión Provisional Art 217 CGD</vt:lpstr>
      <vt:lpstr>La Suspensión Provisional Art 217 CGD</vt:lpstr>
      <vt:lpstr>La Suspensión Provisional Art 217 CGD</vt:lpstr>
      <vt:lpstr>Características de la  Medida de Suspensión Provisional</vt:lpstr>
      <vt:lpstr>Características de la  Medida de Suspensión Provisional</vt:lpstr>
      <vt:lpstr>Requisitos de Procedibilidd </vt:lpstr>
      <vt:lpstr>Término de la Suspensión y sus Prorrogas </vt:lpstr>
      <vt:lpstr>Efectos de la suspensión </vt:lpstr>
      <vt:lpstr>Decreto 1083 de 2015</vt:lpstr>
      <vt:lpstr>Conducta </vt:lpstr>
      <vt:lpstr>EJERCICIO PARA ESTABLECER CRITERIOS</vt:lpstr>
      <vt:lpstr>EJERCICIO PARA ESTABLECER CRITERIOS</vt:lpstr>
      <vt:lpstr>Criterios</vt:lpstr>
      <vt:lpstr>Presentación de PowerPoint</vt:lpstr>
      <vt:lpstr>Etapas del Proceso Disciplinario </vt:lpstr>
      <vt:lpstr>Indagación previa.</vt:lpstr>
      <vt:lpstr>Investigación disciplinaria</vt:lpstr>
      <vt:lpstr>Objetivo de la Investigación disciplinaria</vt:lpstr>
      <vt:lpstr>Cierre de la investigación y la evaluación.</vt:lpstr>
      <vt:lpstr>Juzgamiento</vt:lpstr>
      <vt:lpstr>Versión Libre </vt:lpstr>
      <vt:lpstr>Sentencia C-030-23 </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DERECHO DISCIPLINARIO</dc:title>
  <dc:creator>Luis Alberto Muñoz</dc:creator>
  <cp:lastModifiedBy>Lililiana</cp:lastModifiedBy>
  <cp:revision>155</cp:revision>
  <dcterms:created xsi:type="dcterms:W3CDTF">2023-04-24T14:18:58Z</dcterms:created>
  <dcterms:modified xsi:type="dcterms:W3CDTF">2024-01-26T12:59:52Z</dcterms:modified>
</cp:coreProperties>
</file>