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61" r:id="rId3"/>
    <p:sldId id="259" r:id="rId4"/>
    <p:sldId id="260" r:id="rId5"/>
    <p:sldId id="263" r:id="rId6"/>
    <p:sldId id="293" r:id="rId7"/>
    <p:sldId id="300" r:id="rId8"/>
    <p:sldId id="301" r:id="rId9"/>
    <p:sldId id="262" r:id="rId10"/>
    <p:sldId id="264" r:id="rId11"/>
    <p:sldId id="265" r:id="rId12"/>
    <p:sldId id="266" r:id="rId13"/>
    <p:sldId id="267" r:id="rId14"/>
    <p:sldId id="268" r:id="rId15"/>
    <p:sldId id="269" r:id="rId16"/>
    <p:sldId id="270" r:id="rId17"/>
    <p:sldId id="271"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2" r:id="rId34"/>
    <p:sldId id="291" r:id="rId35"/>
    <p:sldId id="294" r:id="rId36"/>
    <p:sldId id="296" r:id="rId37"/>
    <p:sldId id="298" r:id="rId38"/>
    <p:sldId id="299" r:id="rId39"/>
    <p:sldId id="302" r:id="rId40"/>
    <p:sldId id="297" r:id="rId41"/>
    <p:sldId id="303" r:id="rId42"/>
    <p:sldId id="295"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23" d="100"/>
          <a:sy n="123" d="100"/>
        </p:scale>
        <p:origin x="11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1/23/2024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www.funcionpublica.gov.co/eva/gestornormativo/norma.php?i=169384&amp;0"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b="1" dirty="0">
                <a:latin typeface="Bodoni MT" panose="02070603080606020203" pitchFamily="18" charset="0"/>
              </a:rPr>
              <a:t>REGIMEN DISCIPLINARIO SERVIDOR PUBLICO</a:t>
            </a:r>
            <a:endParaRPr lang="es-CO" dirty="0"/>
          </a:p>
        </p:txBody>
      </p:sp>
      <p:sp>
        <p:nvSpPr>
          <p:cNvPr id="3" name="Marcador de contenido 2"/>
          <p:cNvSpPr>
            <a:spLocks noGrp="1"/>
          </p:cNvSpPr>
          <p:nvPr>
            <p:ph idx="1"/>
          </p:nvPr>
        </p:nvSpPr>
        <p:spPr>
          <a:xfrm>
            <a:off x="1031966" y="2133600"/>
            <a:ext cx="10580914" cy="3777622"/>
          </a:xfrm>
        </p:spPr>
        <p:txBody>
          <a:bodyPr>
            <a:normAutofit fontScale="92500" lnSpcReduction="10000"/>
          </a:bodyPr>
          <a:lstStyle/>
          <a:p>
            <a:pPr marL="3657600" lvl="8" indent="0" algn="ctr">
              <a:buNone/>
            </a:pPr>
            <a:r>
              <a:rPr lang="es-MX" sz="3200" dirty="0"/>
              <a:t> </a:t>
            </a:r>
          </a:p>
          <a:p>
            <a:pPr marL="3657600" lvl="8" indent="0">
              <a:buNone/>
            </a:pPr>
            <a:r>
              <a:rPr lang="es-MX" sz="3200" dirty="0"/>
              <a:t>                   </a:t>
            </a:r>
            <a:r>
              <a:rPr lang="es-MX" sz="3200" dirty="0">
                <a:solidFill>
                  <a:schemeClr val="tx1"/>
                </a:solidFill>
              </a:rPr>
              <a:t>Por </a:t>
            </a:r>
          </a:p>
          <a:p>
            <a:pPr marL="3657600" lvl="8" indent="0">
              <a:buNone/>
            </a:pPr>
            <a:r>
              <a:rPr lang="es-MX" sz="3200" dirty="0">
                <a:solidFill>
                  <a:schemeClr val="tx1"/>
                </a:solidFill>
              </a:rPr>
              <a:t>,,,,,</a:t>
            </a:r>
          </a:p>
          <a:p>
            <a:pPr marL="3657600" lvl="8" indent="0">
              <a:buNone/>
            </a:pPr>
            <a:endParaRPr lang="es-MX" sz="3200" dirty="0">
              <a:solidFill>
                <a:schemeClr val="tx1"/>
              </a:solidFill>
            </a:endParaRPr>
          </a:p>
          <a:p>
            <a:pPr marL="3657600" lvl="8" indent="0">
              <a:spcBef>
                <a:spcPts val="0"/>
              </a:spcBef>
              <a:buNone/>
            </a:pPr>
            <a:r>
              <a:rPr lang="es-MX" sz="3200" dirty="0">
                <a:solidFill>
                  <a:schemeClr val="tx1"/>
                </a:solidFill>
              </a:rPr>
              <a:t>Jorge William Arcila Escobar</a:t>
            </a:r>
            <a:endParaRPr lang="es-CO" sz="3200" dirty="0">
              <a:solidFill>
                <a:schemeClr val="tx1"/>
              </a:solidFill>
            </a:endParaRPr>
          </a:p>
          <a:p>
            <a:pPr marL="3657600" lvl="8" indent="0">
              <a:spcBef>
                <a:spcPts val="0"/>
              </a:spcBef>
              <a:buNone/>
            </a:pPr>
            <a:r>
              <a:rPr lang="es-CO" sz="3200" dirty="0">
                <a:solidFill>
                  <a:schemeClr val="tx1"/>
                </a:solidFill>
              </a:rPr>
              <a:t>              </a:t>
            </a:r>
            <a:r>
              <a:rPr lang="es-MX" sz="2800" dirty="0">
                <a:solidFill>
                  <a:schemeClr val="tx1"/>
                </a:solidFill>
              </a:rPr>
              <a:t>Abogado </a:t>
            </a:r>
          </a:p>
          <a:p>
            <a:pPr marL="3657600" lvl="8" indent="0">
              <a:spcBef>
                <a:spcPts val="0"/>
              </a:spcBef>
              <a:buNone/>
            </a:pPr>
            <a:endParaRPr lang="es-MX" sz="2800" b="1" dirty="0">
              <a:solidFill>
                <a:schemeClr val="tx1"/>
              </a:solidFill>
            </a:endParaRPr>
          </a:p>
          <a:p>
            <a:pPr marL="3657600" lvl="8" indent="0">
              <a:spcBef>
                <a:spcPts val="0"/>
              </a:spcBef>
              <a:buNone/>
            </a:pPr>
            <a:r>
              <a:rPr lang="es-MX" sz="2800" b="1" dirty="0">
                <a:solidFill>
                  <a:schemeClr val="tx1"/>
                </a:solidFill>
              </a:rPr>
              <a:t>               		</a:t>
            </a:r>
            <a:r>
              <a:rPr lang="es-MX" sz="2000" dirty="0">
                <a:solidFill>
                  <a:schemeClr val="tx1"/>
                </a:solidFill>
              </a:rPr>
              <a:t>Medellín 14 y 15 de julio 2022</a:t>
            </a:r>
            <a:r>
              <a:rPr lang="es-MX" sz="2400" dirty="0">
                <a:solidFill>
                  <a:schemeClr val="tx1"/>
                </a:solidFill>
              </a:rPr>
              <a:t> </a:t>
            </a:r>
            <a:endParaRPr lang="es-CO" sz="2400" dirty="0">
              <a:solidFill>
                <a:schemeClr val="tx1"/>
              </a:solidFill>
            </a:endParaRPr>
          </a:p>
        </p:txBody>
      </p:sp>
    </p:spTree>
    <p:extLst>
      <p:ext uri="{BB962C8B-B14F-4D97-AF65-F5344CB8AC3E}">
        <p14:creationId xmlns:p14="http://schemas.microsoft.com/office/powerpoint/2010/main" val="782907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br>
              <a:rPr lang="es-MX" b="1" dirty="0">
                <a:solidFill>
                  <a:srgbClr val="C00000"/>
                </a:solidFill>
              </a:rPr>
            </a:br>
            <a:r>
              <a:rPr lang="es-MX" sz="4400" b="1" dirty="0">
                <a:solidFill>
                  <a:srgbClr val="C00000"/>
                </a:solidFill>
              </a:rPr>
              <a:t>MARCO NORMATIVO</a:t>
            </a:r>
            <a:endParaRPr lang="es-CO" sz="4400" b="1" dirty="0">
              <a:solidFill>
                <a:srgbClr val="C00000"/>
              </a:solidFill>
            </a:endParaRPr>
          </a:p>
        </p:txBody>
      </p:sp>
      <p:sp>
        <p:nvSpPr>
          <p:cNvPr id="3" name="Marcador de contenido 2"/>
          <p:cNvSpPr>
            <a:spLocks noGrp="1"/>
          </p:cNvSpPr>
          <p:nvPr>
            <p:ph idx="1"/>
          </p:nvPr>
        </p:nvSpPr>
        <p:spPr/>
        <p:txBody>
          <a:bodyPr>
            <a:normAutofit/>
          </a:bodyPr>
          <a:lstStyle/>
          <a:p>
            <a:pPr>
              <a:buFont typeface="Wingdings" panose="05000000000000000000" pitchFamily="2" charset="2"/>
              <a:buChar char="ü"/>
            </a:pPr>
            <a:r>
              <a:rPr lang="es-MX" sz="4800" dirty="0">
                <a:solidFill>
                  <a:schemeClr val="tx1"/>
                </a:solidFill>
              </a:rPr>
              <a:t>Constitución Política </a:t>
            </a:r>
          </a:p>
          <a:p>
            <a:pPr>
              <a:buFont typeface="Wingdings" panose="05000000000000000000" pitchFamily="2" charset="2"/>
              <a:buChar char="ü"/>
            </a:pPr>
            <a:r>
              <a:rPr lang="es-MX" sz="4800" dirty="0">
                <a:solidFill>
                  <a:schemeClr val="tx1"/>
                </a:solidFill>
              </a:rPr>
              <a:t>Ley 734 de 2002</a:t>
            </a:r>
          </a:p>
          <a:p>
            <a:pPr>
              <a:buFont typeface="Wingdings" panose="05000000000000000000" pitchFamily="2" charset="2"/>
              <a:buChar char="ü"/>
            </a:pPr>
            <a:r>
              <a:rPr lang="es-MX" sz="4800" dirty="0">
                <a:solidFill>
                  <a:schemeClr val="tx1"/>
                </a:solidFill>
              </a:rPr>
              <a:t>Ley 1952 de 2019 </a:t>
            </a:r>
          </a:p>
          <a:p>
            <a:pPr>
              <a:buFont typeface="Wingdings" panose="05000000000000000000" pitchFamily="2" charset="2"/>
              <a:buChar char="ü"/>
            </a:pPr>
            <a:r>
              <a:rPr lang="es-MX" sz="4800" dirty="0">
                <a:solidFill>
                  <a:schemeClr val="tx1"/>
                </a:solidFill>
              </a:rPr>
              <a:t>Ley 2094 de 2021</a:t>
            </a:r>
          </a:p>
        </p:txBody>
      </p:sp>
    </p:spTree>
    <p:extLst>
      <p:ext uri="{BB962C8B-B14F-4D97-AF65-F5344CB8AC3E}">
        <p14:creationId xmlns:p14="http://schemas.microsoft.com/office/powerpoint/2010/main" val="42936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54034" y="1371600"/>
            <a:ext cx="10045336" cy="4111703"/>
          </a:xfrm>
          <a:prstGeom prst="rect">
            <a:avLst/>
          </a:prstGeom>
        </p:spPr>
        <p:txBody>
          <a:bodyPr wrap="square">
            <a:spAutoFit/>
          </a:bodyPr>
          <a:lstStyle/>
          <a:p>
            <a:pPr lvl="0" algn="ctr">
              <a:lnSpc>
                <a:spcPct val="150000"/>
              </a:lnSpc>
            </a:pPr>
            <a:r>
              <a:rPr lang="es-MX" sz="3600" b="1" dirty="0">
                <a:latin typeface="+mj-lt"/>
              </a:rPr>
              <a:t> </a:t>
            </a:r>
            <a:r>
              <a:rPr lang="es-MX" sz="3600" b="1" u="sng" dirty="0">
                <a:latin typeface="+mj-lt"/>
              </a:rPr>
              <a:t>Contenido</a:t>
            </a:r>
          </a:p>
          <a:p>
            <a:pPr marL="457200" lvl="0" indent="-457200">
              <a:lnSpc>
                <a:spcPct val="150000"/>
              </a:lnSpc>
              <a:buFont typeface="Wingdings" panose="05000000000000000000" pitchFamily="2" charset="2"/>
              <a:buChar char="q"/>
            </a:pPr>
            <a:r>
              <a:rPr lang="es-MX" sz="3600" b="1" dirty="0">
                <a:latin typeface="+mj-lt"/>
              </a:rPr>
              <a:t>Estructura del proceso disciplinario</a:t>
            </a:r>
          </a:p>
          <a:p>
            <a:pPr marL="457200" lvl="0" indent="-457200">
              <a:lnSpc>
                <a:spcPct val="150000"/>
              </a:lnSpc>
              <a:spcAft>
                <a:spcPts val="0"/>
              </a:spcAft>
              <a:buFont typeface="Wingdings" panose="05000000000000000000" pitchFamily="2" charset="2"/>
              <a:buChar char="q"/>
            </a:pPr>
            <a:r>
              <a:rPr lang="es-MX" sz="3600" b="1" dirty="0">
                <a:latin typeface="+mj-lt"/>
                <a:ea typeface="Calibri" panose="020F0502020204030204" pitchFamily="34" charset="0"/>
                <a:cs typeface="Times New Roman" panose="02020603050405020304" pitchFamily="18" charset="0"/>
              </a:rPr>
              <a:t>Competencia disciplinaria</a:t>
            </a:r>
            <a:endParaRPr lang="es-CO" sz="3600" dirty="0">
              <a:latin typeface="+mj-lt"/>
              <a:ea typeface="Calibri" panose="020F0502020204030204" pitchFamily="34" charset="0"/>
              <a:cs typeface="Times New Roman" panose="02020603050405020304" pitchFamily="18" charset="0"/>
            </a:endParaRPr>
          </a:p>
          <a:p>
            <a:pPr marL="457200" lvl="0" indent="-457200">
              <a:lnSpc>
                <a:spcPct val="150000"/>
              </a:lnSpc>
              <a:spcAft>
                <a:spcPts val="800"/>
              </a:spcAft>
              <a:buFont typeface="Wingdings" panose="05000000000000000000" pitchFamily="2" charset="2"/>
              <a:buChar char="q"/>
            </a:pPr>
            <a:r>
              <a:rPr lang="es-MX" sz="3600" b="1" dirty="0">
                <a:latin typeface="+mj-lt"/>
                <a:ea typeface="Calibri" panose="020F0502020204030204" pitchFamily="34" charset="0"/>
                <a:cs typeface="Times New Roman" panose="02020603050405020304" pitchFamily="18" charset="0"/>
              </a:rPr>
              <a:t>Ilicitud sustancial</a:t>
            </a:r>
            <a:endParaRPr lang="es-CO" sz="3600" dirty="0">
              <a:latin typeface="+mj-lt"/>
              <a:ea typeface="Calibri" panose="020F0502020204030204" pitchFamily="34" charset="0"/>
              <a:cs typeface="Times New Roman" panose="02020603050405020304" pitchFamily="18" charset="0"/>
            </a:endParaRPr>
          </a:p>
          <a:p>
            <a:pPr>
              <a:lnSpc>
                <a:spcPct val="107000"/>
              </a:lnSpc>
              <a:spcAft>
                <a:spcPts val="800"/>
              </a:spcAft>
            </a:pPr>
            <a:r>
              <a:rPr lang="es-MX" sz="3600" b="1" dirty="0">
                <a:latin typeface="Calibri" panose="020F0502020204030204" pitchFamily="34" charset="0"/>
                <a:ea typeface="Calibri" panose="020F0502020204030204" pitchFamily="34" charset="0"/>
                <a:cs typeface="Times New Roman" panose="02020603050405020304" pitchFamily="18" charset="0"/>
              </a:rPr>
              <a:t> </a:t>
            </a:r>
            <a:endParaRPr lang="es-CO"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9182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27909" y="1371601"/>
            <a:ext cx="9222377" cy="4227889"/>
          </a:xfrm>
          <a:prstGeom prst="rect">
            <a:avLst/>
          </a:prstGeom>
        </p:spPr>
        <p:txBody>
          <a:bodyPr wrap="square">
            <a:spAutoFit/>
          </a:bodyPr>
          <a:lstStyle/>
          <a:p>
            <a:pPr>
              <a:lnSpc>
                <a:spcPct val="107000"/>
              </a:lnSpc>
              <a:spcAft>
                <a:spcPts val="800"/>
              </a:spcAft>
            </a:pPr>
            <a:endParaRPr lang="es-MX" sz="4000" b="1" dirty="0">
              <a:latin typeface="Century Gothic" panose="020B050202020202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es-MX" sz="3600" b="1" dirty="0">
                <a:latin typeface="Century Gothic" panose="020B0502020202020204" pitchFamily="34" charset="0"/>
                <a:ea typeface="Calibri" panose="020F0502020204030204" pitchFamily="34" charset="0"/>
                <a:cs typeface="Times New Roman" panose="02020603050405020304" pitchFamily="18" charset="0"/>
              </a:rPr>
              <a:t>Sujetos procesales</a:t>
            </a:r>
            <a:endParaRPr lang="es-CO" sz="3600" dirty="0">
              <a:latin typeface="Century Gothic" panose="020B050202020202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es-MX" sz="3600" b="1" dirty="0">
                <a:latin typeface="Century Gothic" panose="020B0502020202020204" pitchFamily="34" charset="0"/>
                <a:ea typeface="Calibri" panose="020F0502020204030204" pitchFamily="34" charset="0"/>
                <a:cs typeface="Times New Roman" panose="02020603050405020304" pitchFamily="18" charset="0"/>
              </a:rPr>
              <a:t>Tipos de Faltas </a:t>
            </a:r>
            <a:endParaRPr lang="es-CO" sz="3600" dirty="0">
              <a:latin typeface="Century Gothic" panose="020B050202020202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es-MX" sz="3600" b="1" dirty="0">
                <a:latin typeface="Century Gothic" panose="020B0502020202020204" pitchFamily="34" charset="0"/>
                <a:ea typeface="Calibri" panose="020F0502020204030204" pitchFamily="34" charset="0"/>
                <a:cs typeface="Times New Roman" panose="02020603050405020304" pitchFamily="18" charset="0"/>
              </a:rPr>
              <a:t>Sanciones</a:t>
            </a:r>
            <a:endParaRPr lang="es-CO" sz="3600" dirty="0">
              <a:latin typeface="Century Gothic" panose="020B050202020202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es-MX" sz="3600" b="1" dirty="0">
                <a:latin typeface="Century Gothic" panose="020B0502020202020204" pitchFamily="34" charset="0"/>
                <a:ea typeface="Calibri" panose="020F0502020204030204" pitchFamily="34" charset="0"/>
                <a:cs typeface="Times New Roman" panose="02020603050405020304" pitchFamily="18" charset="0"/>
              </a:rPr>
              <a:t>Términos</a:t>
            </a:r>
            <a:endParaRPr lang="es-CO" sz="3600" dirty="0">
              <a:latin typeface="Century Gothic" panose="020B050202020202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es-MX" sz="3600" b="1" dirty="0">
                <a:latin typeface="Century Gothic" panose="020B0502020202020204" pitchFamily="34" charset="0"/>
                <a:ea typeface="Calibri" panose="020F0502020204030204" pitchFamily="34" charset="0"/>
                <a:cs typeface="Times New Roman" panose="02020603050405020304" pitchFamily="18" charset="0"/>
              </a:rPr>
              <a:t>Prescripción y caducidad </a:t>
            </a:r>
            <a:endParaRPr lang="es-CO" sz="36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387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1645920" y="1828800"/>
            <a:ext cx="9597434" cy="3088333"/>
          </a:xfrm>
        </p:spPr>
        <p:txBody>
          <a:bodyPr>
            <a:normAutofit/>
          </a:bodyPr>
          <a:lstStyle/>
          <a:p>
            <a:pPr algn="ctr" fontAlgn="base"/>
            <a:r>
              <a:rPr lang="es-CO" sz="3600" b="1" dirty="0">
                <a:solidFill>
                  <a:srgbClr val="C00000"/>
                </a:solidFill>
              </a:rPr>
              <a:t>ESTRUCTURA BÁSICA DEL PROCEDIMIENTO DISCIPLINARIO</a:t>
            </a:r>
          </a:p>
        </p:txBody>
      </p:sp>
    </p:spTree>
    <p:extLst>
      <p:ext uri="{BB962C8B-B14F-4D97-AF65-F5344CB8AC3E}">
        <p14:creationId xmlns:p14="http://schemas.microsoft.com/office/powerpoint/2010/main" val="4174276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http://davidroasalguero.com/wp-content/uploads/2019/09/Sin-t%C3%ADtulo.png"/>
          <p:cNvPicPr/>
          <p:nvPr/>
        </p:nvPicPr>
        <p:blipFill>
          <a:blip r:embed="rId2">
            <a:extLst>
              <a:ext uri="{28A0092B-C50C-407E-A947-70E740481C1C}">
                <a14:useLocalDpi xmlns:a14="http://schemas.microsoft.com/office/drawing/2010/main" val="0"/>
              </a:ext>
            </a:extLst>
          </a:blip>
          <a:srcRect/>
          <a:stretch>
            <a:fillRect/>
          </a:stretch>
        </p:blipFill>
        <p:spPr bwMode="auto">
          <a:xfrm>
            <a:off x="313509" y="156754"/>
            <a:ext cx="11782698" cy="6714309"/>
          </a:xfrm>
          <a:prstGeom prst="rect">
            <a:avLst/>
          </a:prstGeom>
          <a:noFill/>
          <a:ln>
            <a:noFill/>
          </a:ln>
        </p:spPr>
      </p:pic>
    </p:spTree>
    <p:extLst>
      <p:ext uri="{BB962C8B-B14F-4D97-AF65-F5344CB8AC3E}">
        <p14:creationId xmlns:p14="http://schemas.microsoft.com/office/powerpoint/2010/main" val="1328426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78525" y="624110"/>
            <a:ext cx="8911687" cy="1217753"/>
          </a:xfrm>
        </p:spPr>
        <p:txBody>
          <a:bodyPr>
            <a:normAutofit fontScale="90000"/>
          </a:bodyPr>
          <a:lstStyle/>
          <a:p>
            <a:pPr algn="ctr"/>
            <a:r>
              <a:rPr lang="es-ES" sz="4000" b="1" dirty="0">
                <a:solidFill>
                  <a:srgbClr val="C00000"/>
                </a:solidFill>
                <a:latin typeface="Arial" panose="020B0604020202020204" pitchFamily="34" charset="0"/>
                <a:cs typeface="Arial" panose="020B0604020202020204" pitchFamily="34" charset="0"/>
              </a:rPr>
              <a:t>¿Que es el Código General Disciplinario?</a:t>
            </a:r>
            <a:br>
              <a:rPr lang="es-CO" sz="4000" b="1" dirty="0">
                <a:solidFill>
                  <a:srgbClr val="C00000"/>
                </a:solidFill>
                <a:latin typeface="Arial" panose="020B0604020202020204" pitchFamily="34" charset="0"/>
                <a:cs typeface="Arial" panose="020B0604020202020204" pitchFamily="34" charset="0"/>
              </a:rPr>
            </a:br>
            <a:r>
              <a:rPr lang="es-ES" dirty="0"/>
              <a:t> </a:t>
            </a:r>
            <a:endParaRPr lang="es-CO" dirty="0"/>
          </a:p>
        </p:txBody>
      </p:sp>
      <p:sp>
        <p:nvSpPr>
          <p:cNvPr id="3" name="Marcador de contenido 2"/>
          <p:cNvSpPr>
            <a:spLocks noGrp="1"/>
          </p:cNvSpPr>
          <p:nvPr>
            <p:ph idx="1"/>
          </p:nvPr>
        </p:nvSpPr>
        <p:spPr>
          <a:xfrm>
            <a:off x="770709" y="2094411"/>
            <a:ext cx="10750731" cy="3777622"/>
          </a:xfrm>
        </p:spPr>
        <p:txBody>
          <a:bodyPr>
            <a:noAutofit/>
          </a:bodyPr>
          <a:lstStyle/>
          <a:p>
            <a:pPr algn="just"/>
            <a:r>
              <a:rPr lang="es-ES" sz="3200" dirty="0">
                <a:solidFill>
                  <a:schemeClr val="tx1"/>
                </a:solidFill>
                <a:latin typeface="Arial" panose="020B0604020202020204" pitchFamily="34" charset="0"/>
                <a:cs typeface="Arial" panose="020B0604020202020204" pitchFamily="34" charset="0"/>
              </a:rPr>
              <a:t>Es el instrumento legal por medio del cual el Estado regula el comportamiento de su personal, fijando deberes y obligaciones de quienes lo integran, las faltas, las sanciones correspondientes y los procedimientos para aplicarlas, con el objetivo de garantizar la obediencia, la disciplina y el comportamiento ético, la moralidad y la eficiencia de los Servidores Públicos</a:t>
            </a:r>
            <a:endParaRPr lang="es-CO"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5566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19349" y="624110"/>
            <a:ext cx="10185264" cy="1280890"/>
          </a:xfrm>
        </p:spPr>
        <p:txBody>
          <a:bodyPr>
            <a:normAutofit/>
          </a:bodyPr>
          <a:lstStyle/>
          <a:p>
            <a:pPr algn="ctr"/>
            <a:r>
              <a:rPr lang="es-ES" dirty="0"/>
              <a:t> </a:t>
            </a:r>
            <a:r>
              <a:rPr lang="es-ES" sz="3400" b="1" dirty="0">
                <a:solidFill>
                  <a:srgbClr val="C00000"/>
                </a:solidFill>
                <a:latin typeface="Arial" panose="020B0604020202020204" pitchFamily="34" charset="0"/>
                <a:cs typeface="Arial" panose="020B0604020202020204" pitchFamily="34" charset="0"/>
              </a:rPr>
              <a:t>Falta Disciplinaria (Dolo y Culpa) y Extinción de la acción disciplinaria</a:t>
            </a:r>
            <a:endParaRPr lang="es-CO" sz="3400" b="1" dirty="0">
              <a:solidFill>
                <a:srgbClr val="C00000"/>
              </a:solidFill>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75211" y="2133600"/>
            <a:ext cx="10629401" cy="3777622"/>
          </a:xfrm>
        </p:spPr>
        <p:txBody>
          <a:bodyPr>
            <a:noAutofit/>
          </a:bodyPr>
          <a:lstStyle/>
          <a:p>
            <a:pPr algn="just"/>
            <a:r>
              <a:rPr lang="es-ES" sz="2800" dirty="0">
                <a:solidFill>
                  <a:schemeClr val="tx1"/>
                </a:solidFill>
                <a:latin typeface="Arial" panose="020B0604020202020204" pitchFamily="34" charset="0"/>
                <a:cs typeface="Arial" panose="020B0604020202020204" pitchFamily="34" charset="0"/>
              </a:rPr>
              <a:t>La Falta Disciplinaria es aquella conducta que entorpece la buena marcha de la Función Publica, y da lugar a la imposición de una sanción a quien incurra en ella, se configura por:</a:t>
            </a:r>
            <a:endParaRPr lang="es-CO" sz="2800" dirty="0">
              <a:solidFill>
                <a:schemeClr val="tx1"/>
              </a:solidFill>
              <a:latin typeface="Arial" panose="020B0604020202020204" pitchFamily="34" charset="0"/>
              <a:cs typeface="Arial" panose="020B0604020202020204" pitchFamily="34" charset="0"/>
            </a:endParaRPr>
          </a:p>
          <a:p>
            <a:pPr>
              <a:buFont typeface="Wingdings" panose="05000000000000000000" pitchFamily="2" charset="2"/>
              <a:buChar char="ü"/>
            </a:pPr>
            <a:r>
              <a:rPr lang="es-ES" sz="2800" dirty="0">
                <a:solidFill>
                  <a:schemeClr val="tx1"/>
                </a:solidFill>
                <a:latin typeface="Arial" panose="020B0604020202020204" pitchFamily="34" charset="0"/>
                <a:cs typeface="Arial" panose="020B0604020202020204" pitchFamily="34" charset="0"/>
              </a:rPr>
              <a:t> 	Incumplimiento de deberes.</a:t>
            </a:r>
            <a:endParaRPr lang="es-CO" sz="2800" dirty="0">
              <a:solidFill>
                <a:schemeClr val="tx1"/>
              </a:solidFill>
              <a:latin typeface="Arial" panose="020B0604020202020204" pitchFamily="34" charset="0"/>
              <a:cs typeface="Arial" panose="020B0604020202020204" pitchFamily="34" charset="0"/>
            </a:endParaRPr>
          </a:p>
          <a:p>
            <a:pPr>
              <a:buFont typeface="Wingdings" panose="05000000000000000000" pitchFamily="2" charset="2"/>
              <a:buChar char="ü"/>
            </a:pPr>
            <a:r>
              <a:rPr lang="es-ES" sz="2800" dirty="0">
                <a:solidFill>
                  <a:schemeClr val="tx1"/>
                </a:solidFill>
                <a:latin typeface="Arial" panose="020B0604020202020204" pitchFamily="34" charset="0"/>
                <a:cs typeface="Arial" panose="020B0604020202020204" pitchFamily="34" charset="0"/>
              </a:rPr>
              <a:t>Extralimitación en el ejercicio de derechos y funciones. </a:t>
            </a:r>
          </a:p>
          <a:p>
            <a:pPr>
              <a:buFont typeface="Wingdings" panose="05000000000000000000" pitchFamily="2" charset="2"/>
              <a:buChar char="ü"/>
            </a:pPr>
            <a:r>
              <a:rPr lang="es-ES" sz="2800" dirty="0">
                <a:solidFill>
                  <a:schemeClr val="tx1"/>
                </a:solidFill>
                <a:latin typeface="Arial" panose="020B0604020202020204" pitchFamily="34" charset="0"/>
                <a:cs typeface="Arial" panose="020B0604020202020204" pitchFamily="34" charset="0"/>
              </a:rPr>
              <a:t>La violación de una prohibición, inhabilidad, incompatibilidad y/o conflicto de intereses.</a:t>
            </a:r>
            <a:endParaRPr lang="es-CO" sz="2800" dirty="0">
              <a:solidFill>
                <a:schemeClr val="tx1"/>
              </a:solidFill>
              <a:latin typeface="Arial" panose="020B0604020202020204" pitchFamily="34" charset="0"/>
              <a:cs typeface="Arial" panose="020B0604020202020204" pitchFamily="34" charset="0"/>
            </a:endParaRPr>
          </a:p>
          <a:p>
            <a:pPr marL="0" indent="0">
              <a:buNone/>
            </a:pPr>
            <a:r>
              <a:rPr lang="es-ES" sz="2800" dirty="0">
                <a:solidFill>
                  <a:schemeClr val="tx1"/>
                </a:solidFill>
                <a:latin typeface="Arial" panose="020B0604020202020204" pitchFamily="34" charset="0"/>
                <a:cs typeface="Arial" panose="020B0604020202020204" pitchFamily="34" charset="0"/>
              </a:rPr>
              <a:t> </a:t>
            </a:r>
            <a:endParaRPr lang="es-CO"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006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188721" y="1528354"/>
            <a:ext cx="10045336" cy="3539430"/>
          </a:xfrm>
          <a:prstGeom prst="rect">
            <a:avLst/>
          </a:prstGeom>
        </p:spPr>
        <p:txBody>
          <a:bodyPr wrap="square">
            <a:spAutoFit/>
          </a:bodyPr>
          <a:lstStyle/>
          <a:p>
            <a:pPr algn="just" fontAlgn="base">
              <a:spcAft>
                <a:spcPts val="0"/>
              </a:spcAft>
            </a:pPr>
            <a:r>
              <a:rPr lang="es-CO" sz="3200" dirty="0">
                <a:latin typeface="Helvetica" panose="020B0604020202020204" pitchFamily="34" charset="0"/>
                <a:ea typeface="Times New Roman" panose="02020603050405020304" pitchFamily="18" charset="0"/>
              </a:rPr>
              <a:t>La reforma al régimen disciplinario-Ley 1952 de 2019- se centró, principalmente, en un sistema normativo claro y eficaz para contrarrestar la corrupción administrativa, a partir de la consagración de principios y reglas procesales que atendieran, en teoría, los derechos y garantías constitucionales de quienes resulten investigados.</a:t>
            </a:r>
            <a:endParaRPr lang="es-CO"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3334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397726" y="966651"/>
            <a:ext cx="10280468" cy="4907369"/>
          </a:xfrm>
          <a:prstGeom prst="rect">
            <a:avLst/>
          </a:prstGeom>
        </p:spPr>
        <p:txBody>
          <a:bodyPr wrap="square">
            <a:spAutoFit/>
          </a:bodyPr>
          <a:lstStyle/>
          <a:p>
            <a:pPr algn="just">
              <a:lnSpc>
                <a:spcPct val="107000"/>
              </a:lnSpc>
              <a:spcAft>
                <a:spcPts val="800"/>
              </a:spcAft>
            </a:pPr>
            <a:endParaRPr lang="es-CO" sz="3600" dirty="0">
              <a:solidFill>
                <a:srgbClr val="202124"/>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sz="3600" dirty="0">
                <a:solidFill>
                  <a:srgbClr val="202124"/>
                </a:solidFill>
                <a:latin typeface="Arial" panose="020B0604020202020204" pitchFamily="34" charset="0"/>
                <a:ea typeface="Calibri" panose="020F0502020204030204" pitchFamily="34" charset="0"/>
                <a:cs typeface="Times New Roman" panose="02020603050405020304" pitchFamily="18" charset="0"/>
              </a:rPr>
              <a:t>La </a:t>
            </a:r>
            <a:r>
              <a:rPr lang="es-CO" sz="3600" b="1" dirty="0">
                <a:solidFill>
                  <a:srgbClr val="202124"/>
                </a:solidFill>
                <a:latin typeface="Arial" panose="020B0604020202020204" pitchFamily="34" charset="0"/>
                <a:ea typeface="Calibri" panose="020F0502020204030204" pitchFamily="34" charset="0"/>
                <a:cs typeface="Times New Roman" panose="02020603050405020304" pitchFamily="18" charset="0"/>
              </a:rPr>
              <a:t>Ley 1952 de 2019</a:t>
            </a:r>
            <a:r>
              <a:rPr lang="es-CO" sz="3600" dirty="0">
                <a:solidFill>
                  <a:srgbClr val="202124"/>
                </a:solidFill>
                <a:latin typeface="Arial" panose="020B0604020202020204" pitchFamily="34" charset="0"/>
                <a:ea typeface="Calibri" panose="020F0502020204030204" pitchFamily="34" charset="0"/>
                <a:cs typeface="Times New Roman" panose="02020603050405020304" pitchFamily="18" charset="0"/>
              </a:rPr>
              <a:t> eliminó el Título XI de la </a:t>
            </a:r>
            <a:r>
              <a:rPr lang="es-CO" sz="3600" b="1" dirty="0">
                <a:solidFill>
                  <a:srgbClr val="202124"/>
                </a:solidFill>
                <a:latin typeface="Arial" panose="020B0604020202020204" pitchFamily="34" charset="0"/>
                <a:ea typeface="Calibri" panose="020F0502020204030204" pitchFamily="34" charset="0"/>
                <a:cs typeface="Times New Roman" panose="02020603050405020304" pitchFamily="18" charset="0"/>
              </a:rPr>
              <a:t>Ley 734 de 2002</a:t>
            </a:r>
            <a:r>
              <a:rPr lang="es-CO" sz="3600" dirty="0">
                <a:solidFill>
                  <a:srgbClr val="202124"/>
                </a:solidFill>
                <a:latin typeface="Arial" panose="020B0604020202020204" pitchFamily="34" charset="0"/>
                <a:ea typeface="Calibri" panose="020F0502020204030204" pitchFamily="34" charset="0"/>
                <a:cs typeface="Times New Roman" panose="02020603050405020304" pitchFamily="18" charset="0"/>
              </a:rPr>
              <a:t> referente a los procedimientos especiales, tales como: (i) Procedimiento verbal; (ii) Procedimiento disciplinario especial ante el Procurador General de la Nación y (iii) Competencia contra altos dignatarios del Estado.</a:t>
            </a:r>
            <a:endParaRPr lang="es-CO" sz="3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4196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53589" y="744583"/>
            <a:ext cx="10607040" cy="5509200"/>
          </a:xfrm>
          <a:prstGeom prst="rect">
            <a:avLst/>
          </a:prstGeom>
        </p:spPr>
        <p:txBody>
          <a:bodyPr wrap="square">
            <a:spAutoFit/>
          </a:bodyPr>
          <a:lstStyle/>
          <a:p>
            <a:pPr algn="just" fontAlgn="base">
              <a:spcAft>
                <a:spcPts val="0"/>
              </a:spcAft>
            </a:pPr>
            <a:r>
              <a:rPr lang="es-CO" sz="3200" dirty="0">
                <a:latin typeface="Arial" panose="020B0604020202020204" pitchFamily="34" charset="0"/>
                <a:ea typeface="Times New Roman" panose="02020603050405020304" pitchFamily="18" charset="0"/>
                <a:cs typeface="Arial" panose="020B0604020202020204" pitchFamily="34" charset="0"/>
              </a:rPr>
              <a:t>La reforma trae un procedimiento unificado- </a:t>
            </a:r>
            <a:r>
              <a:rPr lang="es-CO" sz="3200" dirty="0">
                <a:latin typeface="Arial" panose="020B0604020202020204" pitchFamily="34" charset="0"/>
                <a:cs typeface="Arial" panose="020B0604020202020204" pitchFamily="34" charset="0"/>
              </a:rPr>
              <a:t>esquema mixto- donde se fusionan los procedimientos </a:t>
            </a:r>
            <a:r>
              <a:rPr lang="es-CO" sz="3200" b="1" dirty="0">
                <a:latin typeface="Arial" panose="020B0604020202020204" pitchFamily="34" charset="0"/>
                <a:cs typeface="Arial" panose="020B0604020202020204" pitchFamily="34" charset="0"/>
              </a:rPr>
              <a:t>verbal y ordinario contenidos en la Ley 734 de 2002</a:t>
            </a:r>
            <a:r>
              <a:rPr lang="es-CO" sz="3200" dirty="0">
                <a:latin typeface="Arial" panose="020B0604020202020204" pitchFamily="34" charset="0"/>
                <a:cs typeface="Arial" panose="020B0604020202020204" pitchFamily="34" charset="0"/>
              </a:rPr>
              <a:t>.</a:t>
            </a:r>
          </a:p>
          <a:p>
            <a:pPr algn="just" fontAlgn="base">
              <a:spcAft>
                <a:spcPts val="0"/>
              </a:spcAft>
            </a:pPr>
            <a:endParaRPr lang="es-CO" sz="3200" dirty="0">
              <a:latin typeface="Arial" panose="020B0604020202020204" pitchFamily="34" charset="0"/>
              <a:cs typeface="Arial" panose="020B0604020202020204" pitchFamily="34" charset="0"/>
            </a:endParaRPr>
          </a:p>
          <a:p>
            <a:pPr algn="just" fontAlgn="base">
              <a:spcAft>
                <a:spcPts val="0"/>
              </a:spcAft>
            </a:pPr>
            <a:r>
              <a:rPr lang="es-CO" sz="3200" b="1" dirty="0">
                <a:latin typeface="Arial" panose="020B0604020202020204" pitchFamily="34" charset="0"/>
                <a:cs typeface="Arial" panose="020B0604020202020204" pitchFamily="34" charset="0"/>
              </a:rPr>
              <a:t>Se crean etapas procesales para garantizar los derechos de defensa y contradicción de los investigados</a:t>
            </a:r>
            <a:r>
              <a:rPr lang="es-CO" sz="3200" dirty="0">
                <a:latin typeface="Arial" panose="020B0604020202020204" pitchFamily="34" charset="0"/>
                <a:cs typeface="Arial" panose="020B0604020202020204" pitchFamily="34" charset="0"/>
              </a:rPr>
              <a:t>, </a:t>
            </a:r>
            <a:r>
              <a:rPr lang="es-CO" sz="3200" b="1" dirty="0">
                <a:latin typeface="Arial" panose="020B0604020202020204" pitchFamily="34" charset="0"/>
                <a:cs typeface="Arial" panose="020B0604020202020204" pitchFamily="34" charset="0"/>
              </a:rPr>
              <a:t>extendiendo algunos términos de la actuación, pero igualmente reduciendo otros que habían sido previstos por la Ley 1474 de 2011</a:t>
            </a:r>
            <a:r>
              <a:rPr lang="es-CO" sz="3200" dirty="0">
                <a:latin typeface="Arial" panose="020B0604020202020204" pitchFamily="34" charset="0"/>
                <a:cs typeface="Arial" panose="020B0604020202020204" pitchFamily="34" charset="0"/>
              </a:rPr>
              <a:t>, lo que </a:t>
            </a:r>
            <a:r>
              <a:rPr lang="es-CO" sz="3200" b="1" dirty="0">
                <a:latin typeface="Arial" panose="020B0604020202020204" pitchFamily="34" charset="0"/>
                <a:cs typeface="Arial" panose="020B0604020202020204" pitchFamily="34" charset="0"/>
              </a:rPr>
              <a:t>impedía una pronta y efectiva lucha contra la corrupción administrativa</a:t>
            </a:r>
            <a:r>
              <a:rPr lang="es-CO" sz="3200" dirty="0">
                <a:latin typeface="Arial" panose="020B0604020202020204" pitchFamily="34" charset="0"/>
                <a:cs typeface="Arial" panose="020B0604020202020204" pitchFamily="34" charset="0"/>
              </a:rPr>
              <a:t>.</a:t>
            </a:r>
            <a:endParaRPr lang="es-CO" sz="3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74321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31521" y="666206"/>
            <a:ext cx="10620102" cy="5078313"/>
          </a:xfrm>
          <a:prstGeom prst="rect">
            <a:avLst/>
          </a:prstGeom>
        </p:spPr>
        <p:txBody>
          <a:bodyPr wrap="square">
            <a:spAutoFit/>
          </a:bodyPr>
          <a:lstStyle/>
          <a:p>
            <a:pPr algn="just"/>
            <a:endParaRPr lang="es-CO" sz="3600" i="1" dirty="0">
              <a:latin typeface="Helvetica" panose="020B0604020202020204" pitchFamily="34" charset="0"/>
              <a:ea typeface="Times New Roman" panose="02020603050405020304" pitchFamily="18" charset="0"/>
            </a:endParaRPr>
          </a:p>
          <a:p>
            <a:pPr algn="just"/>
            <a:r>
              <a:rPr lang="es-CO" sz="3600" i="1" dirty="0">
                <a:latin typeface="Helvetica" panose="020B0604020202020204" pitchFamily="34" charset="0"/>
                <a:ea typeface="Times New Roman" panose="02020603050405020304" pitchFamily="18" charset="0"/>
              </a:rPr>
              <a:t>No obstante, debe indicarse que cumplirse en su integridad los términos previstos tanto para la indagación previa como para la investigación disciplinaria antes de citar a audiencia y formular cargos, </a:t>
            </a:r>
            <a:r>
              <a:rPr lang="es-CO" sz="3600" i="1" u="sng" dirty="0">
                <a:latin typeface="Helvetica" panose="020B0604020202020204" pitchFamily="34" charset="0"/>
                <a:ea typeface="Times New Roman" panose="02020603050405020304" pitchFamily="18" charset="0"/>
              </a:rPr>
              <a:t>la celeridad y prontitud de la actuación disciplinaria habrían desaparecido</a:t>
            </a:r>
            <a:r>
              <a:rPr lang="es-CO" sz="3600" i="1" dirty="0">
                <a:latin typeface="Helvetica" panose="020B0604020202020204" pitchFamily="34" charset="0"/>
                <a:ea typeface="Times New Roman" panose="02020603050405020304" pitchFamily="18" charset="0"/>
              </a:rPr>
              <a:t>, serían una utopía, sobre todo </a:t>
            </a:r>
            <a:r>
              <a:rPr lang="es-CO" sz="3600" i="1" u="sng" dirty="0">
                <a:latin typeface="Helvetica" panose="020B0604020202020204" pitchFamily="34" charset="0"/>
                <a:ea typeface="Times New Roman" panose="02020603050405020304" pitchFamily="18" charset="0"/>
              </a:rPr>
              <a:t>cuando la reforma no estableció un término para evaluar la investigación</a:t>
            </a:r>
            <a:r>
              <a:rPr lang="es-CO" sz="3600" i="1" dirty="0">
                <a:latin typeface="Helvetica" panose="020B0604020202020204" pitchFamily="34" charset="0"/>
                <a:ea typeface="Times New Roman" panose="02020603050405020304" pitchFamily="18" charset="0"/>
              </a:rPr>
              <a:t> [</a:t>
            </a:r>
            <a:r>
              <a:rPr lang="es-CO" sz="3600" dirty="0">
                <a:latin typeface="Helvetica" panose="020B0604020202020204" pitchFamily="34" charset="0"/>
                <a:ea typeface="Times New Roman" panose="02020603050405020304" pitchFamily="18" charset="0"/>
              </a:rPr>
              <a:t>1].</a:t>
            </a:r>
            <a:endParaRPr lang="es-CO" sz="3600" dirty="0"/>
          </a:p>
        </p:txBody>
      </p:sp>
    </p:spTree>
    <p:extLst>
      <p:ext uri="{BB962C8B-B14F-4D97-AF65-F5344CB8AC3E}">
        <p14:creationId xmlns:p14="http://schemas.microsoft.com/office/powerpoint/2010/main" val="2182729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1600" y="1267098"/>
            <a:ext cx="10133011" cy="796834"/>
          </a:xfrm>
        </p:spPr>
        <p:txBody>
          <a:bodyPr/>
          <a:lstStyle/>
          <a:p>
            <a:pPr algn="ctr"/>
            <a:r>
              <a:rPr lang="es-CO" b="1" dirty="0"/>
              <a:t>Artículo 221, Ley 1952 de 2019</a:t>
            </a:r>
          </a:p>
        </p:txBody>
      </p:sp>
      <p:sp>
        <p:nvSpPr>
          <p:cNvPr id="3" name="Marcador de texto 2"/>
          <p:cNvSpPr>
            <a:spLocks noGrp="1"/>
          </p:cNvSpPr>
          <p:nvPr>
            <p:ph type="body" idx="1"/>
          </p:nvPr>
        </p:nvSpPr>
        <p:spPr>
          <a:xfrm>
            <a:off x="836023" y="2429691"/>
            <a:ext cx="10668589" cy="3435532"/>
          </a:xfrm>
        </p:spPr>
        <p:txBody>
          <a:bodyPr>
            <a:noAutofit/>
          </a:bodyPr>
          <a:lstStyle/>
          <a:p>
            <a:pPr algn="just" fontAlgn="base"/>
            <a:r>
              <a:rPr lang="es-CO" sz="2400" dirty="0">
                <a:solidFill>
                  <a:schemeClr val="tx1"/>
                </a:solidFill>
              </a:rPr>
              <a:t> </a:t>
            </a:r>
            <a:r>
              <a:rPr lang="es-CO" sz="3200" dirty="0">
                <a:solidFill>
                  <a:schemeClr val="tx1"/>
                </a:solidFill>
              </a:rPr>
              <a:t>“Decisión de evaluación. Una vez surtida la etapa prevista en el artículo anterior, el funcionario de conocimiento, mediante decisión motivada, evaluará el mérito de las pruebas recaudadas y formulará pliego de cargos y citará a audiencia al disciplinado o terminará la actuación y ordenará el archivo, según corresponda.”</a:t>
            </a:r>
          </a:p>
        </p:txBody>
      </p:sp>
    </p:spTree>
    <p:extLst>
      <p:ext uri="{BB962C8B-B14F-4D97-AF65-F5344CB8AC3E}">
        <p14:creationId xmlns:p14="http://schemas.microsoft.com/office/powerpoint/2010/main" val="3739806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80607" y="624110"/>
            <a:ext cx="9924006" cy="1280890"/>
          </a:xfrm>
        </p:spPr>
        <p:txBody>
          <a:bodyPr/>
          <a:lstStyle/>
          <a:p>
            <a:pPr algn="ctr"/>
            <a:r>
              <a:rPr lang="es-CO" b="1" u="sng" dirty="0"/>
              <a:t>La estructura del procedimiento</a:t>
            </a:r>
            <a:endParaRPr lang="es-CO" dirty="0"/>
          </a:p>
        </p:txBody>
      </p:sp>
      <p:sp>
        <p:nvSpPr>
          <p:cNvPr id="3" name="Marcador de contenido 2"/>
          <p:cNvSpPr>
            <a:spLocks noGrp="1"/>
          </p:cNvSpPr>
          <p:nvPr>
            <p:ph idx="1"/>
          </p:nvPr>
        </p:nvSpPr>
        <p:spPr>
          <a:xfrm>
            <a:off x="1580607" y="2133600"/>
            <a:ext cx="9924005" cy="3777622"/>
          </a:xfrm>
        </p:spPr>
        <p:txBody>
          <a:bodyPr>
            <a:normAutofit lnSpcReduction="10000"/>
          </a:bodyPr>
          <a:lstStyle/>
          <a:p>
            <a:pPr algn="just" fontAlgn="base"/>
            <a:r>
              <a:rPr lang="es-CO" sz="3400" dirty="0">
                <a:solidFill>
                  <a:schemeClr val="tx1"/>
                </a:solidFill>
              </a:rPr>
              <a:t>Antes de la audiencia de juzgamiento no varió con relación a lo previsto en la Ley 734 de 2002, en lo que refiere a las etapas de indagación previa e investigación disciplinaria. Solo sus términos, por cuanto la primera se redujo a tres (3) meses y la segunda a seis (6).</a:t>
            </a:r>
          </a:p>
          <a:p>
            <a:pPr fontAlgn="base"/>
            <a:r>
              <a:rPr lang="es-CO" dirty="0"/>
              <a:t> </a:t>
            </a:r>
          </a:p>
        </p:txBody>
      </p:sp>
    </p:spTree>
    <p:extLst>
      <p:ext uri="{BB962C8B-B14F-4D97-AF65-F5344CB8AC3E}">
        <p14:creationId xmlns:p14="http://schemas.microsoft.com/office/powerpoint/2010/main" val="2863145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5577" y="1110344"/>
            <a:ext cx="10894424" cy="5374676"/>
          </a:xfrm>
          <a:prstGeom prst="rect">
            <a:avLst/>
          </a:prstGeom>
        </p:spPr>
        <p:txBody>
          <a:bodyPr wrap="square">
            <a:spAutoFit/>
          </a:bodyPr>
          <a:lstStyle/>
          <a:p>
            <a:pPr algn="just" fontAlgn="base">
              <a:spcAft>
                <a:spcPts val="0"/>
              </a:spcAft>
            </a:pPr>
            <a:r>
              <a:rPr lang="es-CO" sz="3600" dirty="0">
                <a:latin typeface="Helvetica" panose="020B0604020202020204" pitchFamily="34" charset="0"/>
                <a:ea typeface="Times New Roman" panose="02020603050405020304" pitchFamily="18" charset="0"/>
                <a:cs typeface="Times New Roman" panose="02020603050405020304" pitchFamily="18" charset="0"/>
              </a:rPr>
              <a:t>Lo novedoso tiene que ver con el juicio, </a:t>
            </a:r>
            <a:r>
              <a:rPr lang="es-CO" sz="3600" b="1" dirty="0">
                <a:latin typeface="Helvetica" panose="020B0604020202020204" pitchFamily="34" charset="0"/>
                <a:ea typeface="Times New Roman" panose="02020603050405020304" pitchFamily="18" charset="0"/>
                <a:cs typeface="Times New Roman" panose="02020603050405020304" pitchFamily="18" charset="0"/>
              </a:rPr>
              <a:t>ya no se tramitará de forma escrita sino a través de audiencia pública</a:t>
            </a:r>
            <a:r>
              <a:rPr lang="es-CO" sz="3600" dirty="0">
                <a:latin typeface="Helvetica" panose="020B0604020202020204" pitchFamily="34" charset="0"/>
                <a:ea typeface="Times New Roman" panose="02020603050405020304" pitchFamily="18" charset="0"/>
                <a:cs typeface="Times New Roman" panose="02020603050405020304" pitchFamily="18" charset="0"/>
              </a:rPr>
              <a:t>, una vez culmine la investigación disciplinaria con la formulación de cargos y citación a audiencia[2].</a:t>
            </a:r>
          </a:p>
          <a:p>
            <a:pPr algn="just" fontAlgn="base">
              <a:spcAft>
                <a:spcPts val="0"/>
              </a:spcAft>
            </a:pPr>
            <a:endParaRPr lang="es-CO" sz="3600" dirty="0">
              <a:latin typeface="Helvetica" panose="020B0604020202020204" pitchFamily="34" charset="0"/>
              <a:ea typeface="Times New Roman" panose="02020603050405020304" pitchFamily="18" charset="0"/>
              <a:cs typeface="Times New Roman" panose="02020603050405020304" pitchFamily="18" charset="0"/>
            </a:endParaRPr>
          </a:p>
          <a:p>
            <a:pPr algn="just" fontAlgn="base">
              <a:spcAft>
                <a:spcPts val="0"/>
              </a:spcAft>
            </a:pPr>
            <a:r>
              <a:rPr lang="es-CO" sz="3600" dirty="0">
                <a:latin typeface="Helvetica" panose="020B0604020202020204" pitchFamily="34" charset="0"/>
                <a:ea typeface="Times New Roman" panose="02020603050405020304" pitchFamily="18" charset="0"/>
                <a:cs typeface="Times New Roman" panose="02020603050405020304" pitchFamily="18" charset="0"/>
              </a:rPr>
              <a:t>Dicho procedimiento se compone de tres etapas, a saber: i) la indagación previa, ii) la investigación disciplinaria y iii) el juicio disciplinario.</a:t>
            </a:r>
            <a:endParaRPr lang="es-CO" sz="3600" dirty="0">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s-CO" dirty="0">
                <a:latin typeface="Helvetica" panose="020B0604020202020204" pitchFamily="34" charset="0"/>
                <a:ea typeface="Times New Roman" panose="02020603050405020304" pitchFamily="18" charset="0"/>
                <a:cs typeface="Times New Roman" panose="02020603050405020304" pitchFamily="18" charset="0"/>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0814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2697" y="914400"/>
            <a:ext cx="11299371" cy="5693866"/>
          </a:xfrm>
          <a:prstGeom prst="rect">
            <a:avLst/>
          </a:prstGeom>
        </p:spPr>
        <p:txBody>
          <a:bodyPr wrap="square">
            <a:spAutoFit/>
          </a:bodyPr>
          <a:lstStyle/>
          <a:p>
            <a:pPr algn="just"/>
            <a:endParaRPr lang="es-CO" sz="3600" dirty="0"/>
          </a:p>
          <a:p>
            <a:pPr algn="just"/>
            <a:r>
              <a:rPr lang="es-CO" sz="3600" dirty="0"/>
              <a:t>[2]</a:t>
            </a:r>
            <a:r>
              <a:rPr lang="es-MX" sz="3200" b="1" dirty="0"/>
              <a:t>ARTÍCULO 222. Procedencia de la decisión de citación a audiencia y formulación de cargos.</a:t>
            </a:r>
            <a:r>
              <a:rPr lang="es-MX" sz="3200" dirty="0"/>
              <a:t> El funcionario de conocimiento citara a audiencia y formulara pliego de cargos cuando este objetivamente demostrada la falta y exista prueba que comprometa la responsabilidad del disciplinado. Contra esta decisión no procede recurso alguno.</a:t>
            </a:r>
          </a:p>
          <a:p>
            <a:pPr algn="just"/>
            <a:endParaRPr lang="es-MX" sz="3200" dirty="0"/>
          </a:p>
          <a:p>
            <a:pPr algn="just"/>
            <a:r>
              <a:rPr lang="es-MX" sz="3200" dirty="0"/>
              <a:t>(Ver Sentencia </a:t>
            </a:r>
            <a:r>
              <a:rPr lang="es-MX" sz="3200" dirty="0">
                <a:hlinkClick r:id="rId2"/>
              </a:rPr>
              <a:t>2014-02189 </a:t>
            </a:r>
            <a:r>
              <a:rPr lang="es-MX" sz="3200" dirty="0"/>
              <a:t>de 2019 Consejo de Estado)</a:t>
            </a:r>
          </a:p>
          <a:p>
            <a:br>
              <a:rPr lang="es-MX" dirty="0"/>
            </a:br>
            <a:r>
              <a:rPr lang="es-CO" dirty="0">
                <a:solidFill>
                  <a:srgbClr val="666666"/>
                </a:solidFill>
                <a:latin typeface="Helvetica" panose="020B0604020202020204" pitchFamily="34" charset="0"/>
                <a:ea typeface="Times New Roman" panose="02020603050405020304" pitchFamily="18" charset="0"/>
              </a:rPr>
              <a:t>.</a:t>
            </a:r>
            <a:endParaRPr lang="es-CO"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61204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01337" y="1306286"/>
            <a:ext cx="10319657" cy="4031873"/>
          </a:xfrm>
          <a:prstGeom prst="rect">
            <a:avLst/>
          </a:prstGeom>
        </p:spPr>
        <p:txBody>
          <a:bodyPr wrap="square">
            <a:spAutoFit/>
          </a:bodyPr>
          <a:lstStyle/>
          <a:p>
            <a:pPr algn="just" fontAlgn="base">
              <a:spcAft>
                <a:spcPts val="0"/>
              </a:spcAft>
            </a:pPr>
            <a:r>
              <a:rPr lang="es-CO" sz="3200" dirty="0">
                <a:latin typeface="Helvetica" panose="020B0604020202020204" pitchFamily="34" charset="0"/>
                <a:ea typeface="Times New Roman" panose="02020603050405020304" pitchFamily="18" charset="0"/>
                <a:cs typeface="Times New Roman" panose="02020603050405020304" pitchFamily="18" charset="0"/>
              </a:rPr>
              <a:t>La indagación previa culmina con el archivo definitivo,</a:t>
            </a:r>
            <a:r>
              <a:rPr lang="es-CO" sz="3200" u="sng" dirty="0">
                <a:latin typeface="Helvetica" panose="020B0604020202020204" pitchFamily="34" charset="0"/>
                <a:ea typeface="Times New Roman" panose="02020603050405020304" pitchFamily="18" charset="0"/>
                <a:cs typeface="Times New Roman" panose="02020603050405020304" pitchFamily="18" charset="0"/>
              </a:rPr>
              <a:t> el cual no hace tránsito a cosa juzgada material</a:t>
            </a:r>
            <a:r>
              <a:rPr lang="es-CO" sz="3200" dirty="0">
                <a:latin typeface="Helvetica" panose="020B0604020202020204" pitchFamily="34" charset="0"/>
                <a:ea typeface="Times New Roman" panose="02020603050405020304" pitchFamily="18" charset="0"/>
                <a:cs typeface="Times New Roman" panose="02020603050405020304" pitchFamily="18" charset="0"/>
              </a:rPr>
              <a:t>, entendiendo que la misma puede iniciarse con posterioridad. Sin embargo, la norma no indica los motivos por los cuales se puede originar la nueva actuación, lo que genera i</a:t>
            </a:r>
            <a:r>
              <a:rPr lang="es-CO" sz="3200" u="sng" dirty="0">
                <a:latin typeface="Helvetica" panose="020B0604020202020204" pitchFamily="34" charset="0"/>
                <a:ea typeface="Times New Roman" panose="02020603050405020304" pitchFamily="18" charset="0"/>
                <a:cs typeface="Times New Roman" panose="02020603050405020304" pitchFamily="18" charset="0"/>
              </a:rPr>
              <a:t>nseguridad jurídica</a:t>
            </a:r>
            <a:r>
              <a:rPr lang="es-CO" sz="3200" dirty="0">
                <a:latin typeface="Helvetica" panose="020B0604020202020204" pitchFamily="34" charset="0"/>
                <a:ea typeface="Times New Roman" panose="02020603050405020304" pitchFamily="18" charset="0"/>
                <a:cs typeface="Times New Roman" panose="02020603050405020304" pitchFamily="18" charset="0"/>
              </a:rPr>
              <a:t> y puede prestarse para tomar decisiones arbitrarias y discrecionales.</a:t>
            </a:r>
            <a:endParaRPr lang="es-CO"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3628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9611" y="849086"/>
            <a:ext cx="9744892" cy="4524315"/>
          </a:xfrm>
          <a:prstGeom prst="rect">
            <a:avLst/>
          </a:prstGeom>
        </p:spPr>
        <p:txBody>
          <a:bodyPr wrap="square">
            <a:spAutoFit/>
          </a:bodyPr>
          <a:lstStyle/>
          <a:p>
            <a:pPr algn="just"/>
            <a:endParaRPr lang="es-CO" sz="3200" b="1" dirty="0">
              <a:latin typeface="Helvetica" panose="020B0604020202020204" pitchFamily="34" charset="0"/>
              <a:ea typeface="Times New Roman" panose="02020603050405020304" pitchFamily="18" charset="0"/>
            </a:endParaRPr>
          </a:p>
          <a:p>
            <a:pPr algn="just"/>
            <a:r>
              <a:rPr lang="es-CO" sz="3200" dirty="0">
                <a:latin typeface="Helvetica" panose="020B0604020202020204" pitchFamily="34" charset="0"/>
                <a:ea typeface="Times New Roman" panose="02020603050405020304" pitchFamily="18" charset="0"/>
              </a:rPr>
              <a:t>La indagación previa se instituyó única y exclusivamente para identificar o individualizar al posible autor de la falta, y en segundo lugar, porque una vez allegado de oficio los medios probatorios que hayan permitido identificar o individualizar al presunto autor de la falta, el funcionario deberá, de manera inmediata, dar apertura a la investigación disciplinaria</a:t>
            </a:r>
            <a:endParaRPr lang="es-CO" sz="3200" dirty="0"/>
          </a:p>
        </p:txBody>
      </p:sp>
    </p:spTree>
    <p:extLst>
      <p:ext uri="{BB962C8B-B14F-4D97-AF65-F5344CB8AC3E}">
        <p14:creationId xmlns:p14="http://schemas.microsoft.com/office/powerpoint/2010/main" val="207861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32857" y="650236"/>
            <a:ext cx="9871755" cy="1280890"/>
          </a:xfrm>
        </p:spPr>
        <p:txBody>
          <a:bodyPr/>
          <a:lstStyle/>
          <a:p>
            <a:pPr algn="ctr" fontAlgn="base"/>
            <a:r>
              <a:rPr lang="es-CO" dirty="0"/>
              <a:t> </a:t>
            </a:r>
            <a:br>
              <a:rPr lang="es-CO" dirty="0"/>
            </a:br>
            <a:r>
              <a:rPr lang="es-CO" b="1" dirty="0">
                <a:latin typeface="Arial" panose="020B0604020202020204" pitchFamily="34" charset="0"/>
                <a:cs typeface="Arial" panose="020B0604020202020204" pitchFamily="34" charset="0"/>
              </a:rPr>
              <a:t>Investigación Disciplinaria</a:t>
            </a:r>
          </a:p>
        </p:txBody>
      </p:sp>
      <p:sp>
        <p:nvSpPr>
          <p:cNvPr id="3" name="Marcador de contenido 2"/>
          <p:cNvSpPr>
            <a:spLocks noGrp="1"/>
          </p:cNvSpPr>
          <p:nvPr>
            <p:ph idx="1"/>
          </p:nvPr>
        </p:nvSpPr>
        <p:spPr>
          <a:xfrm>
            <a:off x="1345474" y="2155370"/>
            <a:ext cx="10159138" cy="3755851"/>
          </a:xfrm>
        </p:spPr>
        <p:txBody>
          <a:bodyPr>
            <a:normAutofit/>
          </a:bodyPr>
          <a:lstStyle/>
          <a:p>
            <a:pPr marL="0" indent="0" algn="just">
              <a:buNone/>
            </a:pPr>
            <a:r>
              <a:rPr lang="es-CO" sz="3600" dirty="0">
                <a:solidFill>
                  <a:schemeClr val="tx1"/>
                </a:solidFill>
              </a:rPr>
              <a:t>Procede si en la queja, en el informe o si en la investigación previa el funcionario logra identificar al posible autor o autores de la falta disciplinaria, conforme con los medios de prueba legalmente reconocidos, de los cuales hará uso también en esta etapa.</a:t>
            </a:r>
          </a:p>
          <a:p>
            <a:endParaRPr lang="es-CO" dirty="0"/>
          </a:p>
        </p:txBody>
      </p:sp>
    </p:spTree>
    <p:extLst>
      <p:ext uri="{BB962C8B-B14F-4D97-AF65-F5344CB8AC3E}">
        <p14:creationId xmlns:p14="http://schemas.microsoft.com/office/powerpoint/2010/main" val="82888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97281" y="1410789"/>
            <a:ext cx="10371908" cy="4401205"/>
          </a:xfrm>
          <a:prstGeom prst="rect">
            <a:avLst/>
          </a:prstGeom>
        </p:spPr>
        <p:txBody>
          <a:bodyPr wrap="square">
            <a:spAutoFit/>
          </a:bodyPr>
          <a:lstStyle/>
          <a:p>
            <a:pPr algn="just" fontAlgn="base">
              <a:spcAft>
                <a:spcPts val="0"/>
              </a:spcAft>
            </a:pPr>
            <a:r>
              <a:rPr lang="es-CO" sz="4000" dirty="0">
                <a:latin typeface="Helvetica" panose="020B0604020202020204" pitchFamily="34" charset="0"/>
                <a:ea typeface="Times New Roman" panose="02020603050405020304" pitchFamily="18" charset="0"/>
              </a:rPr>
              <a:t>Su finalidad es la de verificar la ocurrencia de la conducta, determinar si es constitutiva de falta o si se ha actuado al amparo de una causal de exclusión de responsabilidad, fines estos señalados con anterioridad para la indagación preliminar consagrada en la Ley 734 de 2002.</a:t>
            </a:r>
            <a:endParaRPr lang="es-CO"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34664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5555" y="624110"/>
            <a:ext cx="9519058" cy="1280890"/>
          </a:xfrm>
        </p:spPr>
        <p:txBody>
          <a:bodyPr/>
          <a:lstStyle/>
          <a:p>
            <a:pPr algn="ctr"/>
            <a:r>
              <a:rPr lang="es-CO" b="1" dirty="0">
                <a:solidFill>
                  <a:srgbClr val="C00000"/>
                </a:solidFill>
              </a:rPr>
              <a:t>DURACION </a:t>
            </a:r>
          </a:p>
        </p:txBody>
      </p:sp>
      <p:sp>
        <p:nvSpPr>
          <p:cNvPr id="3" name="Marcador de contenido 2"/>
          <p:cNvSpPr>
            <a:spLocks noGrp="1"/>
          </p:cNvSpPr>
          <p:nvPr>
            <p:ph idx="1"/>
          </p:nvPr>
        </p:nvSpPr>
        <p:spPr>
          <a:xfrm>
            <a:off x="1097279" y="2133600"/>
            <a:ext cx="10593977" cy="3777622"/>
          </a:xfrm>
        </p:spPr>
        <p:txBody>
          <a:bodyPr>
            <a:normAutofit fontScale="70000" lnSpcReduction="20000"/>
          </a:bodyPr>
          <a:lstStyle/>
          <a:p>
            <a:pPr algn="just"/>
            <a:r>
              <a:rPr lang="es-CO" sz="4200" dirty="0">
                <a:solidFill>
                  <a:schemeClr val="tx1"/>
                </a:solidFill>
                <a:latin typeface="Arial" panose="020B0604020202020204" pitchFamily="34" charset="0"/>
                <a:cs typeface="Arial" panose="020B0604020202020204" pitchFamily="34" charset="0"/>
              </a:rPr>
              <a:t>Sera de seis (6) meses, contados desde la apertura, término que puede ser aumentado hasta en otros seis (6) meses cuando en una misma actuación se investiguen varias faltas o más de un inculpado.</a:t>
            </a:r>
          </a:p>
          <a:p>
            <a:pPr marL="0" indent="0" algn="just">
              <a:buNone/>
            </a:pPr>
            <a:endParaRPr lang="es-CO" sz="4200" dirty="0">
              <a:solidFill>
                <a:schemeClr val="tx1"/>
              </a:solidFill>
              <a:latin typeface="Arial" panose="020B0604020202020204" pitchFamily="34" charset="0"/>
              <a:cs typeface="Arial" panose="020B0604020202020204" pitchFamily="34" charset="0"/>
            </a:endParaRPr>
          </a:p>
          <a:p>
            <a:pPr algn="just"/>
            <a:r>
              <a:rPr lang="es-CO" sz="4200" dirty="0">
                <a:solidFill>
                  <a:schemeClr val="tx1"/>
                </a:solidFill>
                <a:latin typeface="Arial" panose="020B0604020202020204" pitchFamily="34" charset="0"/>
                <a:cs typeface="Arial" panose="020B0604020202020204" pitchFamily="34" charset="0"/>
              </a:rPr>
              <a:t>Ante investigaciones por graves violaciones a los Derechos Humanos e infracciones al Derecho Internacional Humanitario, el término de la investigación no excederá de dieciocho (18) meses.</a:t>
            </a:r>
          </a:p>
          <a:p>
            <a:endParaRPr lang="es-CO" dirty="0"/>
          </a:p>
        </p:txBody>
      </p:sp>
    </p:spTree>
    <p:extLst>
      <p:ext uri="{BB962C8B-B14F-4D97-AF65-F5344CB8AC3E}">
        <p14:creationId xmlns:p14="http://schemas.microsoft.com/office/powerpoint/2010/main" val="1325075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27463" y="624110"/>
            <a:ext cx="10577149" cy="995685"/>
          </a:xfrm>
        </p:spPr>
        <p:txBody>
          <a:bodyPr/>
          <a:lstStyle/>
          <a:p>
            <a:pPr algn="ctr"/>
            <a:r>
              <a:rPr lang="es-CO" b="1" dirty="0">
                <a:solidFill>
                  <a:srgbClr val="C00000"/>
                </a:solidFill>
              </a:rPr>
              <a:t>Recursos</a:t>
            </a:r>
          </a:p>
        </p:txBody>
      </p:sp>
      <p:sp>
        <p:nvSpPr>
          <p:cNvPr id="3" name="Marcador de contenido 2"/>
          <p:cNvSpPr>
            <a:spLocks noGrp="1"/>
          </p:cNvSpPr>
          <p:nvPr>
            <p:ph idx="1"/>
          </p:nvPr>
        </p:nvSpPr>
        <p:spPr>
          <a:xfrm>
            <a:off x="509451" y="1619795"/>
            <a:ext cx="10995161" cy="4369805"/>
          </a:xfrm>
        </p:spPr>
        <p:txBody>
          <a:bodyPr>
            <a:noAutofit/>
          </a:bodyPr>
          <a:lstStyle/>
          <a:p>
            <a:pPr algn="just"/>
            <a:r>
              <a:rPr lang="es-CO" sz="3200" dirty="0">
                <a:solidFill>
                  <a:schemeClr val="tx1"/>
                </a:solidFill>
              </a:rPr>
              <a:t>El único recurso procedente contra la negativa a la solicitud de pruebas en la etapa de investigación disciplinaria es el de reposición, así como contra la decisión que niega solicitud de nulidades, de copias, la objeción del dictamen pericial, aquella que niega la acumulación y contra los fallos de única instancia que profiera la jurisdicción disciplinaria.</a:t>
            </a:r>
          </a:p>
          <a:p>
            <a:pPr algn="just"/>
            <a:endParaRPr lang="es-CO" sz="3200" dirty="0"/>
          </a:p>
        </p:txBody>
      </p:sp>
    </p:spTree>
    <p:extLst>
      <p:ext uri="{BB962C8B-B14F-4D97-AF65-F5344CB8AC3E}">
        <p14:creationId xmlns:p14="http://schemas.microsoft.com/office/powerpoint/2010/main" val="396189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97725" y="770709"/>
            <a:ext cx="10254343" cy="5078313"/>
          </a:xfrm>
          <a:prstGeom prst="rect">
            <a:avLst/>
          </a:prstGeom>
        </p:spPr>
        <p:txBody>
          <a:bodyPr wrap="square">
            <a:spAutoFit/>
          </a:bodyPr>
          <a:lstStyle/>
          <a:p>
            <a:pPr algn="just"/>
            <a:endParaRPr lang="es-CO" sz="3600" dirty="0"/>
          </a:p>
          <a:p>
            <a:pPr algn="just"/>
            <a:r>
              <a:rPr lang="es-CO" sz="3600" dirty="0"/>
              <a:t>En esta etapa los sujetos procesales tienen oportunidad de interponer y sustentar por escrito el recurso de reposición desde la fecha en que fue proferida la decisión hasta el vencimiento de los cinco (5) días siguientes a su notificación, de acuerdo con lo señalado en los artículos 131 y 133 de la Ley 1952 de 2019.</a:t>
            </a:r>
          </a:p>
        </p:txBody>
      </p:sp>
    </p:spTree>
    <p:extLst>
      <p:ext uri="{BB962C8B-B14F-4D97-AF65-F5344CB8AC3E}">
        <p14:creationId xmlns:p14="http://schemas.microsoft.com/office/powerpoint/2010/main" val="3245424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49978" y="875211"/>
            <a:ext cx="10071462" cy="5016758"/>
          </a:xfrm>
          <a:prstGeom prst="rect">
            <a:avLst/>
          </a:prstGeom>
        </p:spPr>
        <p:txBody>
          <a:bodyPr wrap="square">
            <a:spAutoFit/>
          </a:bodyPr>
          <a:lstStyle/>
          <a:p>
            <a:pPr algn="just"/>
            <a:r>
              <a:rPr lang="es-CO" sz="3200" dirty="0">
                <a:latin typeface="Helvetica" panose="020B0604020202020204" pitchFamily="34" charset="0"/>
                <a:ea typeface="Calibri" panose="020F0502020204030204" pitchFamily="34" charset="0"/>
              </a:rPr>
              <a:t>Si la investigación disciplinaria culmina con cierre -no como dice el Código en su artículo 213- , para proceder al archivo definitivo o a la citación a audiencia y formulación de cargos, a menos que se haga uso de la terminación del proceso disciplinario conforme con lo establecido en el artículo 213, es decir, si no hay pruebas, por cuanto las causales de terminación pueden ocurrir en cualquier etapa de la actuación de acuerdo con lo consagrado en el artículo 90.</a:t>
            </a:r>
            <a:endParaRPr lang="es-CO" sz="3200" dirty="0"/>
          </a:p>
        </p:txBody>
      </p:sp>
    </p:spTree>
    <p:extLst>
      <p:ext uri="{BB962C8B-B14F-4D97-AF65-F5344CB8AC3E}">
        <p14:creationId xmlns:p14="http://schemas.microsoft.com/office/powerpoint/2010/main" val="2716615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05840" y="457200"/>
            <a:ext cx="10384971" cy="6001643"/>
          </a:xfrm>
          <a:prstGeom prst="rect">
            <a:avLst/>
          </a:prstGeom>
        </p:spPr>
        <p:txBody>
          <a:bodyPr wrap="square">
            <a:spAutoFit/>
          </a:bodyPr>
          <a:lstStyle/>
          <a:p>
            <a:pPr algn="just" fontAlgn="base">
              <a:spcAft>
                <a:spcPts val="0"/>
              </a:spcAft>
            </a:pPr>
            <a:r>
              <a:rPr lang="es-CO" sz="3200" dirty="0">
                <a:latin typeface="Helvetica" panose="020B0604020202020204" pitchFamily="34" charset="0"/>
                <a:ea typeface="Times New Roman" panose="02020603050405020304" pitchFamily="18" charset="0"/>
              </a:rPr>
              <a:t>Cerrada la investigación, se ordenará traslado por el término de diez (10) días para que los sujetos procesales presenten alegatos </a:t>
            </a:r>
            <a:r>
              <a:rPr lang="es-CO" sz="3200" dirty="0" err="1">
                <a:latin typeface="Helvetica" panose="020B0604020202020204" pitchFamily="34" charset="0"/>
                <a:ea typeface="Times New Roman" panose="02020603050405020304" pitchFamily="18" charset="0"/>
              </a:rPr>
              <a:t>precalificatorios</a:t>
            </a:r>
            <a:r>
              <a:rPr lang="es-CO" sz="3200" dirty="0">
                <a:latin typeface="Helvetica" panose="020B0604020202020204" pitchFamily="34" charset="0"/>
                <a:ea typeface="Times New Roman" panose="02020603050405020304" pitchFamily="18" charset="0"/>
              </a:rPr>
              <a:t> antes a la evaluación de la investigación, la cual no dispone de un término específico en la ley para realizarla, dando lugar a que el investigado se mantenga sub judice por parte de la autoridad disciplinaria.</a:t>
            </a:r>
          </a:p>
          <a:p>
            <a:pPr algn="just" fontAlgn="base">
              <a:spcAft>
                <a:spcPts val="0"/>
              </a:spcAft>
            </a:pPr>
            <a:endParaRPr lang="es-CO" sz="3200" dirty="0">
              <a:latin typeface="Times New Roman" panose="02020603050405020304" pitchFamily="18" charset="0"/>
              <a:ea typeface="Times New Roman" panose="02020603050405020304" pitchFamily="18" charset="0"/>
            </a:endParaRPr>
          </a:p>
          <a:p>
            <a:pPr algn="just"/>
            <a:r>
              <a:rPr lang="es-CO" sz="3200" dirty="0">
                <a:latin typeface="Helvetica" panose="020B0604020202020204" pitchFamily="34" charset="0"/>
                <a:ea typeface="Calibri" panose="020F0502020204030204" pitchFamily="34" charset="0"/>
              </a:rPr>
              <a:t>Se repite, procede el archivo definitivo de la investigación disciplinaria si vencidos los términos para adelantar la misma, no existe prueba que permita la formulación de cargos y citación a audiencia.</a:t>
            </a:r>
            <a:endParaRPr lang="es-CO" sz="3200" dirty="0"/>
          </a:p>
        </p:txBody>
      </p:sp>
    </p:spTree>
    <p:extLst>
      <p:ext uri="{BB962C8B-B14F-4D97-AF65-F5344CB8AC3E}">
        <p14:creationId xmlns:p14="http://schemas.microsoft.com/office/powerpoint/2010/main" val="3937927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40526" y="627018"/>
            <a:ext cx="10411097" cy="5016758"/>
          </a:xfrm>
          <a:prstGeom prst="rect">
            <a:avLst/>
          </a:prstGeom>
        </p:spPr>
        <p:txBody>
          <a:bodyPr wrap="square">
            <a:spAutoFit/>
          </a:bodyPr>
          <a:lstStyle/>
          <a:p>
            <a:pPr algn="just" fontAlgn="base">
              <a:spcAft>
                <a:spcPts val="0"/>
              </a:spcAft>
            </a:pPr>
            <a:endParaRPr lang="es-CO" sz="3200" dirty="0">
              <a:latin typeface="Helvetica" panose="020B0604020202020204" pitchFamily="34" charset="0"/>
              <a:ea typeface="Times New Roman" panose="02020603050405020304" pitchFamily="18" charset="0"/>
            </a:endParaRPr>
          </a:p>
          <a:p>
            <a:pPr algn="just" fontAlgn="base">
              <a:spcAft>
                <a:spcPts val="0"/>
              </a:spcAft>
            </a:pPr>
            <a:r>
              <a:rPr lang="es-CO" sz="3200" dirty="0">
                <a:latin typeface="Helvetica" panose="020B0604020202020204" pitchFamily="34" charset="0"/>
                <a:ea typeface="Times New Roman" panose="02020603050405020304" pitchFamily="18" charset="0"/>
              </a:rPr>
              <a:t>La decisión de archivo tomada en esta etapa hará tránsito a cosa juzgada que debe ser entendida como material, toda vez que la ley no especifica el efecto de dicha decisión como sí lo hace para el archivo que se profiere en la etapa de indagación previa. Como puede observase, el archivo definitivo es una consecuencia de la terminación del proceso disciplinario, conforme con lo señalado en el artículo 224 de la Ley 1952 de 2019.</a:t>
            </a:r>
            <a:endParaRPr lang="es-CO" sz="3200" dirty="0">
              <a:latin typeface="Times New Roman" panose="02020603050405020304" pitchFamily="18" charset="0"/>
              <a:ea typeface="Times New Roman" panose="02020603050405020304" pitchFamily="18" charset="0"/>
            </a:endParaRPr>
          </a:p>
          <a:p>
            <a:endParaRPr lang="es-CO" sz="3200" dirty="0"/>
          </a:p>
        </p:txBody>
      </p:sp>
    </p:spTree>
    <p:extLst>
      <p:ext uri="{BB962C8B-B14F-4D97-AF65-F5344CB8AC3E}">
        <p14:creationId xmlns:p14="http://schemas.microsoft.com/office/powerpoint/2010/main" val="3790166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6367" y="624110"/>
            <a:ext cx="9558246" cy="1280890"/>
          </a:xfrm>
        </p:spPr>
        <p:txBody>
          <a:bodyPr/>
          <a:lstStyle/>
          <a:p>
            <a:pPr algn="ctr" fontAlgn="base"/>
            <a:r>
              <a:rPr lang="es-CO" b="1" dirty="0">
                <a:solidFill>
                  <a:srgbClr val="C00000"/>
                </a:solidFill>
              </a:rPr>
              <a:t>Juzgamiento</a:t>
            </a:r>
          </a:p>
        </p:txBody>
      </p:sp>
      <p:sp>
        <p:nvSpPr>
          <p:cNvPr id="3" name="Marcador de contenido 2"/>
          <p:cNvSpPr>
            <a:spLocks noGrp="1"/>
          </p:cNvSpPr>
          <p:nvPr>
            <p:ph idx="1"/>
          </p:nvPr>
        </p:nvSpPr>
        <p:spPr>
          <a:xfrm>
            <a:off x="600891" y="1685109"/>
            <a:ext cx="11312435" cy="4226113"/>
          </a:xfrm>
        </p:spPr>
        <p:txBody>
          <a:bodyPr>
            <a:noAutofit/>
          </a:bodyPr>
          <a:lstStyle/>
          <a:p>
            <a:pPr algn="just" fontAlgn="base">
              <a:lnSpc>
                <a:spcPct val="120000"/>
              </a:lnSpc>
            </a:pPr>
            <a:r>
              <a:rPr lang="es-CO" sz="3200" dirty="0">
                <a:solidFill>
                  <a:schemeClr val="tx1"/>
                </a:solidFill>
                <a:latin typeface="Arial" panose="020B0604020202020204" pitchFamily="34" charset="0"/>
                <a:cs typeface="Arial" panose="020B0604020202020204" pitchFamily="34" charset="0"/>
              </a:rPr>
              <a:t>Notificado personalmente al procesado o a su apoderado del auto de citación a audiencia y formulación de cargos, se celebrará la audiencia no antes de cinco (5) ni después de quince (15) días, contados desde la notificación de dicha decisión, y estarán enterados todos los sujetos procesales de su hora, fecha y lugar de instalación, por comunicación remitida una vez se surta la notificación.</a:t>
            </a:r>
          </a:p>
          <a:p>
            <a:pPr marL="0" indent="0" fontAlgn="base">
              <a:buNone/>
            </a:pPr>
            <a:r>
              <a:rPr lang="es-CO" sz="3200" dirty="0"/>
              <a:t> </a:t>
            </a:r>
          </a:p>
        </p:txBody>
      </p:sp>
    </p:spTree>
    <p:extLst>
      <p:ext uri="{BB962C8B-B14F-4D97-AF65-F5344CB8AC3E}">
        <p14:creationId xmlns:p14="http://schemas.microsoft.com/office/powerpoint/2010/main" val="2125872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01336" y="1554480"/>
            <a:ext cx="10646230" cy="4031873"/>
          </a:xfrm>
          <a:prstGeom prst="rect">
            <a:avLst/>
          </a:prstGeom>
        </p:spPr>
        <p:txBody>
          <a:bodyPr wrap="square">
            <a:spAutoFit/>
          </a:bodyPr>
          <a:lstStyle/>
          <a:p>
            <a:pPr algn="just" fontAlgn="base">
              <a:spcAft>
                <a:spcPts val="0"/>
              </a:spcAft>
            </a:pPr>
            <a:r>
              <a:rPr lang="es-CO" sz="3200" dirty="0">
                <a:latin typeface="Helvetica" panose="020B0604020202020204" pitchFamily="34" charset="0"/>
                <a:ea typeface="Times New Roman" panose="02020603050405020304" pitchFamily="18" charset="0"/>
              </a:rPr>
              <a:t>En el evento que el investigado acuda acompañado de defensor, la autoridad disciplinaria le preguntará a aquel si acepta la responsabilidad atribuida. En caso de aceptarla, inmediatamente la evaluará y de ser procedente suspenderá la audiencia por el término de diez (10) días para proferir fallo sancionatorio, observando los beneficios de la confesión consignados en el artículo 162.</a:t>
            </a:r>
            <a:endParaRPr lang="es-CO"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64389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94115" y="624110"/>
            <a:ext cx="9610498" cy="1280890"/>
          </a:xfrm>
        </p:spPr>
        <p:txBody>
          <a:bodyPr/>
          <a:lstStyle/>
          <a:p>
            <a:pPr algn="ctr"/>
            <a:r>
              <a:rPr lang="es-CO" b="1" dirty="0">
                <a:solidFill>
                  <a:srgbClr val="C00000"/>
                </a:solidFill>
              </a:rPr>
              <a:t>Beneficio de la confesión</a:t>
            </a:r>
          </a:p>
        </p:txBody>
      </p:sp>
      <p:sp>
        <p:nvSpPr>
          <p:cNvPr id="3" name="Marcador de contenido 2"/>
          <p:cNvSpPr>
            <a:spLocks noGrp="1"/>
          </p:cNvSpPr>
          <p:nvPr>
            <p:ph idx="1"/>
          </p:nvPr>
        </p:nvSpPr>
        <p:spPr>
          <a:xfrm>
            <a:off x="483326" y="1463040"/>
            <a:ext cx="11168743" cy="4243617"/>
          </a:xfrm>
        </p:spPr>
        <p:txBody>
          <a:bodyPr>
            <a:noAutofit/>
          </a:bodyPr>
          <a:lstStyle/>
          <a:p>
            <a:pPr algn="just" fontAlgn="base"/>
            <a:r>
              <a:rPr lang="es-CO" sz="3400" dirty="0">
                <a:solidFill>
                  <a:schemeClr val="tx1"/>
                </a:solidFill>
                <a:latin typeface="Arial" panose="020B0604020202020204" pitchFamily="34" charset="0"/>
                <a:cs typeface="Arial" panose="020B0604020202020204" pitchFamily="34" charset="0"/>
              </a:rPr>
              <a:t>No es posible que el disciplinado se acoja al beneficio de la confesión sin la presencia de abogado. Si es su deseo acogerse y este asiste a la audiencia sin abogado, la autoridad disciplinaria deberá suspender la misma por el término de cinco (5) días a fin de designarle un abogado de oficio o para que comparezca con uno de confianza. Vencido dicho término deberá reanudarse la audiencia.</a:t>
            </a:r>
          </a:p>
        </p:txBody>
      </p:sp>
    </p:spTree>
    <p:extLst>
      <p:ext uri="{BB962C8B-B14F-4D97-AF65-F5344CB8AC3E}">
        <p14:creationId xmlns:p14="http://schemas.microsoft.com/office/powerpoint/2010/main" val="3956139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00891" y="365761"/>
            <a:ext cx="10959737" cy="6001643"/>
          </a:xfrm>
          <a:prstGeom prst="rect">
            <a:avLst/>
          </a:prstGeom>
        </p:spPr>
        <p:txBody>
          <a:bodyPr wrap="square">
            <a:spAutoFit/>
          </a:bodyPr>
          <a:lstStyle/>
          <a:p>
            <a:pPr algn="just" fontAlgn="base">
              <a:spcAft>
                <a:spcPts val="0"/>
              </a:spcAft>
            </a:pPr>
            <a:r>
              <a:rPr lang="es-CO" sz="3200" dirty="0">
                <a:latin typeface="Helvetica" panose="020B0604020202020204" pitchFamily="34" charset="0"/>
                <a:ea typeface="Times New Roman" panose="02020603050405020304" pitchFamily="18" charset="0"/>
              </a:rPr>
              <a:t>En caso de no existir confesión por parte del disciplinado, se le otorgará la palabra a este para que rinda versión libre y presente descargos, donde podrá igualmente solicitar pruebas. Si asiste a la audiencia con defensor, la autoridad disciplinaria seguidamente le dará el uso de la palabra a este y así lo hará con el delegado del ministerio público, las víctimas o perjudicados o su apoderado, en los eventos en que por ley deban concurrir, momento en el cual podrán presentar solicitudes, invocar nulidades y solicitar o aportar las pruebas que consideren pertinentes y conducentes, de acuerdo con lo señalado en el artículo 151 del Código General Disciplinario.</a:t>
            </a:r>
            <a:endParaRPr lang="es-CO"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52217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5" y="624110"/>
            <a:ext cx="8911687" cy="1074061"/>
          </a:xfrm>
        </p:spPr>
        <p:txBody>
          <a:bodyPr/>
          <a:lstStyle/>
          <a:p>
            <a:pPr algn="ctr"/>
            <a:r>
              <a:rPr lang="es-CO" b="1" dirty="0">
                <a:solidFill>
                  <a:srgbClr val="C00000"/>
                </a:solidFill>
              </a:rPr>
              <a:t>NULIDADES</a:t>
            </a:r>
          </a:p>
        </p:txBody>
      </p:sp>
      <p:sp>
        <p:nvSpPr>
          <p:cNvPr id="3" name="Marcador de contenido 2"/>
          <p:cNvSpPr>
            <a:spLocks noGrp="1"/>
          </p:cNvSpPr>
          <p:nvPr>
            <p:ph idx="1"/>
          </p:nvPr>
        </p:nvSpPr>
        <p:spPr>
          <a:xfrm>
            <a:off x="1306287" y="1280160"/>
            <a:ext cx="10450284" cy="4631062"/>
          </a:xfrm>
        </p:spPr>
        <p:txBody>
          <a:bodyPr>
            <a:noAutofit/>
          </a:bodyPr>
          <a:lstStyle/>
          <a:p>
            <a:pPr algn="just"/>
            <a:r>
              <a:rPr lang="es-CO" sz="3200" dirty="0">
                <a:solidFill>
                  <a:schemeClr val="tx1"/>
                </a:solidFill>
                <a:latin typeface="Arial" panose="020B0604020202020204" pitchFamily="34" charset="0"/>
                <a:cs typeface="Arial" panose="020B0604020202020204" pitchFamily="34" charset="0"/>
              </a:rPr>
              <a:t>Solo podrán formularse hasta antes del traslado para alegatos de conclusión o previos al fallo, invocando la causal o causales respectivas, junto con las razones de hecho y de derecho que las sustenten. Dicha solicitud deberá resolverse dentro de los cinco (5) días siguientes a la fecha de su formulación, si la actuación se encuentra en etapa de investigación, mientras que, si lo es en el juzgamiento, deberá ser resuelta en la audiencia.</a:t>
            </a:r>
          </a:p>
        </p:txBody>
      </p:sp>
    </p:spTree>
    <p:extLst>
      <p:ext uri="{BB962C8B-B14F-4D97-AF65-F5344CB8AC3E}">
        <p14:creationId xmlns:p14="http://schemas.microsoft.com/office/powerpoint/2010/main" val="2572627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61405" y="597985"/>
            <a:ext cx="9643207" cy="969558"/>
          </a:xfrm>
        </p:spPr>
        <p:txBody>
          <a:bodyPr/>
          <a:lstStyle/>
          <a:p>
            <a:pPr algn="ctr"/>
            <a:r>
              <a:rPr lang="es-CO" dirty="0"/>
              <a:t> </a:t>
            </a:r>
            <a:r>
              <a:rPr lang="es-CO" b="1" dirty="0">
                <a:solidFill>
                  <a:srgbClr val="C00000"/>
                </a:solidFill>
              </a:rPr>
              <a:t>TRASLADO</a:t>
            </a:r>
          </a:p>
        </p:txBody>
      </p:sp>
      <p:sp>
        <p:nvSpPr>
          <p:cNvPr id="3" name="Marcador de contenido 2"/>
          <p:cNvSpPr>
            <a:spLocks noGrp="1"/>
          </p:cNvSpPr>
          <p:nvPr>
            <p:ph idx="1"/>
          </p:nvPr>
        </p:nvSpPr>
        <p:spPr>
          <a:xfrm>
            <a:off x="561703" y="1332411"/>
            <a:ext cx="11077303" cy="4565748"/>
          </a:xfrm>
        </p:spPr>
        <p:txBody>
          <a:bodyPr>
            <a:noAutofit/>
          </a:bodyPr>
          <a:lstStyle/>
          <a:p>
            <a:pPr algn="just" fontAlgn="base"/>
            <a:r>
              <a:rPr lang="es-CO" sz="3200" dirty="0">
                <a:solidFill>
                  <a:schemeClr val="tx1"/>
                </a:solidFill>
                <a:latin typeface="Arial" panose="020B0604020202020204" pitchFamily="34" charset="0"/>
                <a:cs typeface="Arial" panose="020B0604020202020204" pitchFamily="34" charset="0"/>
              </a:rPr>
              <a:t>Para alegatos previos al fallo, el funcionario que dirige la actuación suspenderá la audiencia por término de cinco (5) días, luego de haber practicado y evacuado las pruebas ordenadas, para que los sujetos procesales hagan uso de este derecho. Una vez finalicen sus intervenciones, se suspenderá la audiencia para que dentro del cinco (5) días siguientes se emita decisión de primera instancia, la cual quedará ejecutoriada si no fuere recurrida al ser notificada en estrados</a:t>
            </a:r>
          </a:p>
        </p:txBody>
      </p:sp>
    </p:spTree>
    <p:extLst>
      <p:ext uri="{BB962C8B-B14F-4D97-AF65-F5344CB8AC3E}">
        <p14:creationId xmlns:p14="http://schemas.microsoft.com/office/powerpoint/2010/main" val="4253983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5" y="624110"/>
            <a:ext cx="8911687" cy="1008747"/>
          </a:xfrm>
        </p:spPr>
        <p:txBody>
          <a:bodyPr/>
          <a:lstStyle/>
          <a:p>
            <a:pPr algn="ctr"/>
            <a:r>
              <a:rPr lang="es-CO" b="1" dirty="0">
                <a:solidFill>
                  <a:srgbClr val="C00000"/>
                </a:solidFill>
              </a:rPr>
              <a:t>RECURSOS</a:t>
            </a:r>
          </a:p>
        </p:txBody>
      </p:sp>
      <p:sp>
        <p:nvSpPr>
          <p:cNvPr id="3" name="Marcador de contenido 2"/>
          <p:cNvSpPr>
            <a:spLocks noGrp="1"/>
          </p:cNvSpPr>
          <p:nvPr>
            <p:ph idx="1"/>
          </p:nvPr>
        </p:nvSpPr>
        <p:spPr>
          <a:xfrm>
            <a:off x="770709" y="1802674"/>
            <a:ext cx="10733903" cy="4108548"/>
          </a:xfrm>
        </p:spPr>
        <p:txBody>
          <a:bodyPr>
            <a:noAutofit/>
          </a:bodyPr>
          <a:lstStyle/>
          <a:p>
            <a:pPr algn="just" fontAlgn="base"/>
            <a:endParaRPr lang="es-CO" sz="3600"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algn="just" fontAlgn="base"/>
            <a:r>
              <a:rPr lang="es-CO" sz="3600" dirty="0">
                <a:solidFill>
                  <a:schemeClr val="tx1"/>
                </a:solidFill>
                <a:latin typeface="Arial" panose="020B0604020202020204" pitchFamily="34" charset="0"/>
                <a:ea typeface="Times New Roman" panose="02020603050405020304" pitchFamily="18" charset="0"/>
                <a:cs typeface="Arial" panose="020B0604020202020204" pitchFamily="34" charset="0"/>
              </a:rPr>
              <a:t>Contra el fallo de primera instancia procede el recurso de apelación, el cual se interpone en la diligencia donde se emite, pudiendo ser sustentado allí mismo o por escrito dentro de los cinco (5) días siguientes ante la secretaría del despacho que decidió</a:t>
            </a:r>
          </a:p>
        </p:txBody>
      </p:sp>
    </p:spTree>
    <p:extLst>
      <p:ext uri="{BB962C8B-B14F-4D97-AF65-F5344CB8AC3E}">
        <p14:creationId xmlns:p14="http://schemas.microsoft.com/office/powerpoint/2010/main" val="2425261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23851" y="927463"/>
            <a:ext cx="10149840" cy="5575885"/>
          </a:xfrm>
          <a:prstGeom prst="rect">
            <a:avLst/>
          </a:prstGeom>
        </p:spPr>
        <p:txBody>
          <a:bodyPr wrap="square">
            <a:spAutoFit/>
          </a:bodyPr>
          <a:lstStyle/>
          <a:p>
            <a:pPr algn="just" fontAlgn="base">
              <a:spcAft>
                <a:spcPts val="0"/>
              </a:spcAft>
            </a:pPr>
            <a:r>
              <a:rPr lang="es-CO" dirty="0">
                <a:latin typeface="Helvetica" panose="020B0604020202020204" pitchFamily="34" charset="0"/>
                <a:ea typeface="Times New Roman" panose="02020603050405020304" pitchFamily="18" charset="0"/>
              </a:rPr>
              <a:t>.</a:t>
            </a:r>
            <a:br>
              <a:rPr lang="es-CO" dirty="0">
                <a:latin typeface="Helvetica" panose="020B0604020202020204" pitchFamily="34" charset="0"/>
                <a:ea typeface="Times New Roman" panose="02020603050405020304" pitchFamily="18" charset="0"/>
              </a:rPr>
            </a:br>
            <a:r>
              <a:rPr lang="es-CO" sz="3200" dirty="0">
                <a:latin typeface="Arial" panose="020B0604020202020204" pitchFamily="34" charset="0"/>
                <a:ea typeface="Times New Roman" panose="02020603050405020304" pitchFamily="18" charset="0"/>
                <a:cs typeface="Arial" panose="020B0604020202020204" pitchFamily="34" charset="0"/>
              </a:rPr>
              <a:t>La segunda instancia tendrá para decidir cuarenta y cinco (45) días, siguientes a la fecha en que haya recibido el expediente . Para ello, el funcionario respetará el principio de limitación, pudiendo revisar solo los aspectos impugnados y aquellos inescindiblemente atados al objeto de impugnación. En caso de decretar pruebas de oficio, una vez se practiquen deberá correr traslado por tres (3) días al apelante, para decidir dentro de los cuarenta (40) días siguientes.</a:t>
            </a:r>
          </a:p>
          <a:p>
            <a:pPr algn="just" fontAlgn="base">
              <a:lnSpc>
                <a:spcPts val="2160"/>
              </a:lnSpc>
              <a:spcAft>
                <a:spcPts val="0"/>
              </a:spcAft>
            </a:pPr>
            <a:r>
              <a:rPr lang="es-CO" dirty="0">
                <a:latin typeface="Helvetica" panose="020B0604020202020204" pitchFamily="34" charset="0"/>
                <a:ea typeface="Times New Roman" panose="02020603050405020304" pitchFamily="18" charset="0"/>
              </a:rPr>
              <a:t> </a:t>
            </a:r>
            <a:endParaRPr lang="es-CO"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39627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3326" y="2135778"/>
            <a:ext cx="11051177" cy="1992086"/>
          </a:xfrm>
        </p:spPr>
        <p:txBody>
          <a:bodyPr>
            <a:normAutofit fontScale="90000"/>
          </a:bodyPr>
          <a:lstStyle/>
          <a:p>
            <a:pPr lvl="0" algn="ctr"/>
            <a:br>
              <a:rPr lang="es-MX" sz="4400" b="1" dirty="0">
                <a:solidFill>
                  <a:schemeClr val="tx1"/>
                </a:solidFill>
              </a:rPr>
            </a:br>
            <a:r>
              <a:rPr lang="es-MX" sz="4400" b="1" u="sng" dirty="0">
                <a:solidFill>
                  <a:srgbClr val="C00000"/>
                </a:solidFill>
              </a:rPr>
              <a:t>Paralelo y cambios  </a:t>
            </a:r>
            <a:br>
              <a:rPr lang="es-MX" sz="4400" b="1" dirty="0">
                <a:solidFill>
                  <a:srgbClr val="C00000"/>
                </a:solidFill>
              </a:rPr>
            </a:br>
            <a:r>
              <a:rPr lang="es-MX" sz="4400" b="1" dirty="0">
                <a:solidFill>
                  <a:srgbClr val="C00000"/>
                </a:solidFill>
              </a:rPr>
              <a:t>Ley 734 de 2002,ley 1952 de 2019 y 2094 de 2021</a:t>
            </a:r>
            <a:endParaRPr lang="es-CO" sz="4400" b="1" dirty="0">
              <a:solidFill>
                <a:srgbClr val="C00000"/>
              </a:solidFill>
            </a:endParaRPr>
          </a:p>
        </p:txBody>
      </p:sp>
    </p:spTree>
    <p:extLst>
      <p:ext uri="{BB962C8B-B14F-4D97-AF65-F5344CB8AC3E}">
        <p14:creationId xmlns:p14="http://schemas.microsoft.com/office/powerpoint/2010/main" val="1718835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86639" y="584921"/>
            <a:ext cx="8911687" cy="1280890"/>
          </a:xfrm>
        </p:spPr>
        <p:txBody>
          <a:bodyPr>
            <a:normAutofit fontScale="90000"/>
          </a:bodyPr>
          <a:lstStyle/>
          <a:p>
            <a:pPr algn="ctr"/>
            <a:r>
              <a:rPr lang="es-ES" b="1" dirty="0">
                <a:solidFill>
                  <a:srgbClr val="C00000"/>
                </a:solidFill>
              </a:rPr>
              <a:t>PRINCIPIOS Y NORMAS RECTORAS DE LA LEY DISCIPLINARIA  </a:t>
            </a:r>
            <a:br>
              <a:rPr lang="es-ES" b="1" dirty="0">
                <a:solidFill>
                  <a:srgbClr val="C00000"/>
                </a:solidFill>
              </a:rPr>
            </a:br>
            <a:r>
              <a:rPr lang="es-ES" b="1" dirty="0">
                <a:solidFill>
                  <a:srgbClr val="C00000"/>
                </a:solidFill>
              </a:rPr>
              <a:t> </a:t>
            </a:r>
            <a:endParaRPr lang="es-CO" b="1" dirty="0">
              <a:solidFill>
                <a:srgbClr val="C00000"/>
              </a:solidFill>
            </a:endParaRPr>
          </a:p>
        </p:txBody>
      </p:sp>
      <p:sp>
        <p:nvSpPr>
          <p:cNvPr id="3" name="Marcador de contenido 2"/>
          <p:cNvSpPr>
            <a:spLocks noGrp="1"/>
          </p:cNvSpPr>
          <p:nvPr>
            <p:ph idx="1"/>
          </p:nvPr>
        </p:nvSpPr>
        <p:spPr>
          <a:xfrm>
            <a:off x="352698" y="1763486"/>
            <a:ext cx="10698480" cy="4160800"/>
          </a:xfrm>
        </p:spPr>
        <p:txBody>
          <a:bodyPr>
            <a:normAutofit fontScale="92500" lnSpcReduction="20000"/>
          </a:bodyPr>
          <a:lstStyle/>
          <a:p>
            <a:pPr algn="just">
              <a:buFont typeface="Wingdings" panose="05000000000000000000" pitchFamily="2" charset="2"/>
              <a:buChar char="v"/>
            </a:pPr>
            <a:r>
              <a:rPr lang="es-ES" sz="2000" dirty="0"/>
              <a:t> </a:t>
            </a:r>
            <a:r>
              <a:rPr lang="es-ES" sz="3500" dirty="0">
                <a:solidFill>
                  <a:schemeClr val="tx1"/>
                </a:solidFill>
              </a:rPr>
              <a:t>Reconocimiento de la dignidad humana art.1</a:t>
            </a:r>
          </a:p>
          <a:p>
            <a:pPr algn="just">
              <a:buFont typeface="Wingdings" panose="05000000000000000000" pitchFamily="2" charset="2"/>
              <a:buChar char="v"/>
            </a:pPr>
            <a:r>
              <a:rPr lang="es-ES" sz="3500" dirty="0">
                <a:solidFill>
                  <a:schemeClr val="tx1"/>
                </a:solidFill>
              </a:rPr>
              <a:t>Titularidad de la potestad disciplinaria y autonomía de la acción art.2</a:t>
            </a:r>
          </a:p>
          <a:p>
            <a:pPr algn="just">
              <a:buFont typeface="Wingdings" panose="05000000000000000000" pitchFamily="2" charset="2"/>
              <a:buChar char="v"/>
            </a:pPr>
            <a:r>
              <a:rPr lang="es-ES" sz="3500" dirty="0">
                <a:solidFill>
                  <a:schemeClr val="tx1"/>
                </a:solidFill>
              </a:rPr>
              <a:t>Poder disciplinario preferente art.3</a:t>
            </a:r>
          </a:p>
          <a:p>
            <a:pPr algn="just">
              <a:buFont typeface="Wingdings" panose="05000000000000000000" pitchFamily="2" charset="2"/>
              <a:buChar char="v"/>
            </a:pPr>
            <a:r>
              <a:rPr lang="es-ES" sz="3500" dirty="0">
                <a:solidFill>
                  <a:schemeClr val="tx1"/>
                </a:solidFill>
              </a:rPr>
              <a:t>Legalidad art. 4</a:t>
            </a:r>
          </a:p>
          <a:p>
            <a:pPr algn="just">
              <a:buFont typeface="Wingdings" panose="05000000000000000000" pitchFamily="2" charset="2"/>
              <a:buChar char="v"/>
            </a:pPr>
            <a:r>
              <a:rPr lang="es-ES" sz="3500" dirty="0">
                <a:solidFill>
                  <a:schemeClr val="tx1"/>
                </a:solidFill>
              </a:rPr>
              <a:t>Fines de la acción disciplinaria art,. 5</a:t>
            </a:r>
          </a:p>
          <a:p>
            <a:pPr algn="just">
              <a:buFont typeface="Wingdings" panose="05000000000000000000" pitchFamily="2" charset="2"/>
              <a:buChar char="v"/>
            </a:pPr>
            <a:r>
              <a:rPr lang="es-ES" sz="3500" dirty="0">
                <a:solidFill>
                  <a:schemeClr val="tx1"/>
                </a:solidFill>
              </a:rPr>
              <a:t>Proporcionalidad y razonabilidad de la sanción disciplinaria art.6</a:t>
            </a:r>
          </a:p>
          <a:p>
            <a:pPr algn="just"/>
            <a:endParaRPr lang="es-CO" sz="2000" dirty="0"/>
          </a:p>
          <a:p>
            <a:endParaRPr lang="es-CO" dirty="0"/>
          </a:p>
        </p:txBody>
      </p:sp>
    </p:spTree>
    <p:extLst>
      <p:ext uri="{BB962C8B-B14F-4D97-AF65-F5344CB8AC3E}">
        <p14:creationId xmlns:p14="http://schemas.microsoft.com/office/powerpoint/2010/main" val="3755929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399" y="833115"/>
            <a:ext cx="10450287" cy="4640221"/>
          </a:xfrm>
        </p:spPr>
        <p:txBody>
          <a:bodyPr>
            <a:normAutofit fontScale="90000"/>
          </a:bodyPr>
          <a:lstStyle/>
          <a:p>
            <a:pPr marL="571500" indent="-571500">
              <a:buClr>
                <a:srgbClr val="C00000"/>
              </a:buClr>
              <a:buFont typeface="Wingdings" panose="05000000000000000000" pitchFamily="2" charset="2"/>
              <a:buChar char="q"/>
            </a:pPr>
            <a:r>
              <a:rPr lang="es-ES" dirty="0">
                <a:solidFill>
                  <a:schemeClr val="tx1"/>
                </a:solidFill>
              </a:rPr>
              <a:t>Igualdad art.7</a:t>
            </a:r>
            <a:br>
              <a:rPr lang="es-ES" dirty="0">
                <a:solidFill>
                  <a:schemeClr val="tx1"/>
                </a:solidFill>
              </a:rPr>
            </a:br>
            <a:r>
              <a:rPr lang="es-ES" dirty="0">
                <a:solidFill>
                  <a:schemeClr val="tx1"/>
                </a:solidFill>
              </a:rPr>
              <a:t>Favorabilidad art.8 </a:t>
            </a:r>
            <a:br>
              <a:rPr lang="es-ES" dirty="0">
                <a:solidFill>
                  <a:schemeClr val="tx1"/>
                </a:solidFill>
              </a:rPr>
            </a:br>
            <a:r>
              <a:rPr lang="es-ES" dirty="0">
                <a:solidFill>
                  <a:schemeClr val="tx1"/>
                </a:solidFill>
              </a:rPr>
              <a:t>Ilicitud sustancial art.9</a:t>
            </a:r>
            <a:br>
              <a:rPr lang="es-ES" dirty="0">
                <a:solidFill>
                  <a:schemeClr val="tx1"/>
                </a:solidFill>
              </a:rPr>
            </a:br>
            <a:r>
              <a:rPr lang="es-ES" dirty="0">
                <a:solidFill>
                  <a:schemeClr val="tx1"/>
                </a:solidFill>
              </a:rPr>
              <a:t>Culpabilidad art.10</a:t>
            </a:r>
            <a:br>
              <a:rPr lang="es-ES" dirty="0">
                <a:solidFill>
                  <a:schemeClr val="tx1"/>
                </a:solidFill>
              </a:rPr>
            </a:br>
            <a:r>
              <a:rPr lang="es-ES" dirty="0">
                <a:solidFill>
                  <a:schemeClr val="tx1"/>
                </a:solidFill>
              </a:rPr>
              <a:t>Fines del proceso disciplinario art.11</a:t>
            </a:r>
            <a:br>
              <a:rPr lang="es-ES" dirty="0">
                <a:solidFill>
                  <a:schemeClr val="tx1"/>
                </a:solidFill>
              </a:rPr>
            </a:br>
            <a:r>
              <a:rPr lang="es-ES" dirty="0">
                <a:solidFill>
                  <a:schemeClr val="tx1"/>
                </a:solidFill>
              </a:rPr>
              <a:t>Debido proceso art.12</a:t>
            </a:r>
            <a:br>
              <a:rPr lang="es-ES" dirty="0">
                <a:solidFill>
                  <a:schemeClr val="tx1"/>
                </a:solidFill>
              </a:rPr>
            </a:br>
            <a:r>
              <a:rPr lang="es-ES" dirty="0">
                <a:solidFill>
                  <a:schemeClr val="tx1"/>
                </a:solidFill>
              </a:rPr>
              <a:t>Investigación integral art.13</a:t>
            </a:r>
            <a:br>
              <a:rPr lang="es-ES" dirty="0">
                <a:solidFill>
                  <a:schemeClr val="tx1"/>
                </a:solidFill>
              </a:rPr>
            </a:br>
            <a:r>
              <a:rPr lang="es-ES" dirty="0">
                <a:solidFill>
                  <a:schemeClr val="tx1"/>
                </a:solidFill>
              </a:rPr>
              <a:t>Presunción de inocencia art. 14</a:t>
            </a:r>
            <a:br>
              <a:rPr lang="es-ES" dirty="0">
                <a:solidFill>
                  <a:schemeClr val="tx1"/>
                </a:solidFill>
              </a:rPr>
            </a:br>
            <a:r>
              <a:rPr lang="es-ES" dirty="0">
                <a:solidFill>
                  <a:schemeClr val="tx1"/>
                </a:solidFill>
              </a:rPr>
              <a:t>Derecho a la defensa art.15</a:t>
            </a:r>
            <a:br>
              <a:rPr lang="es-ES" dirty="0">
                <a:solidFill>
                  <a:schemeClr val="tx1"/>
                </a:solidFill>
              </a:rPr>
            </a:br>
            <a:br>
              <a:rPr lang="es-ES" dirty="0">
                <a:solidFill>
                  <a:schemeClr val="tx1"/>
                </a:solidFill>
              </a:rPr>
            </a:br>
            <a:br>
              <a:rPr lang="es-ES" dirty="0">
                <a:solidFill>
                  <a:schemeClr val="tx1"/>
                </a:solidFill>
              </a:rPr>
            </a:br>
            <a:br>
              <a:rPr lang="es-ES" dirty="0">
                <a:solidFill>
                  <a:schemeClr val="tx1"/>
                </a:solidFill>
              </a:rPr>
            </a:br>
            <a:endParaRPr lang="es-ES" dirty="0">
              <a:solidFill>
                <a:schemeClr val="tx1"/>
              </a:solidFill>
            </a:endParaRPr>
          </a:p>
        </p:txBody>
      </p:sp>
    </p:spTree>
    <p:extLst>
      <p:ext uri="{BB962C8B-B14F-4D97-AF65-F5344CB8AC3E}">
        <p14:creationId xmlns:p14="http://schemas.microsoft.com/office/powerpoint/2010/main" val="2483122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76103" y="754738"/>
            <a:ext cx="9692640" cy="4940668"/>
          </a:xfrm>
        </p:spPr>
        <p:txBody>
          <a:bodyPr>
            <a:normAutofit fontScale="90000"/>
          </a:bodyPr>
          <a:lstStyle/>
          <a:p>
            <a:pPr marL="571500" indent="-571500">
              <a:buFont typeface="Wingdings" panose="05000000000000000000" pitchFamily="2" charset="2"/>
              <a:buChar char="§"/>
            </a:pPr>
            <a:r>
              <a:rPr lang="es-MX" dirty="0">
                <a:solidFill>
                  <a:schemeClr val="tx1"/>
                </a:solidFill>
              </a:rPr>
              <a:t>Cosa juzgada disciplinaria art.16</a:t>
            </a:r>
            <a:br>
              <a:rPr lang="es-MX" dirty="0">
                <a:solidFill>
                  <a:schemeClr val="tx1"/>
                </a:solidFill>
              </a:rPr>
            </a:br>
            <a:r>
              <a:rPr lang="es-MX" dirty="0">
                <a:solidFill>
                  <a:schemeClr val="tx1"/>
                </a:solidFill>
              </a:rPr>
              <a:t>Gratuidad de la actuación disciplinaria art.17</a:t>
            </a:r>
            <a:br>
              <a:rPr lang="es-MX" dirty="0">
                <a:solidFill>
                  <a:schemeClr val="tx1"/>
                </a:solidFill>
              </a:rPr>
            </a:br>
            <a:r>
              <a:rPr lang="es-MX" dirty="0">
                <a:solidFill>
                  <a:schemeClr val="tx1"/>
                </a:solidFill>
              </a:rPr>
              <a:t>Celeridad de la actuación disciplinaria art.18</a:t>
            </a:r>
            <a:br>
              <a:rPr lang="es-MX" dirty="0">
                <a:solidFill>
                  <a:schemeClr val="tx1"/>
                </a:solidFill>
              </a:rPr>
            </a:br>
            <a:r>
              <a:rPr lang="es-MX" dirty="0">
                <a:solidFill>
                  <a:schemeClr val="tx1"/>
                </a:solidFill>
              </a:rPr>
              <a:t>Motivación art.19</a:t>
            </a:r>
            <a:br>
              <a:rPr lang="es-MX" dirty="0">
                <a:solidFill>
                  <a:schemeClr val="tx1"/>
                </a:solidFill>
              </a:rPr>
            </a:br>
            <a:r>
              <a:rPr lang="es-MX" dirty="0">
                <a:solidFill>
                  <a:schemeClr val="tx1"/>
                </a:solidFill>
              </a:rPr>
              <a:t>Congruencia art.20</a:t>
            </a:r>
            <a:br>
              <a:rPr lang="es-MX" dirty="0">
                <a:solidFill>
                  <a:schemeClr val="tx1"/>
                </a:solidFill>
              </a:rPr>
            </a:br>
            <a:r>
              <a:rPr lang="es-MX" dirty="0">
                <a:solidFill>
                  <a:schemeClr val="tx1"/>
                </a:solidFill>
              </a:rPr>
              <a:t>Clausula de exclusión art.21</a:t>
            </a:r>
            <a:br>
              <a:rPr lang="es-MX" dirty="0">
                <a:solidFill>
                  <a:schemeClr val="tx1"/>
                </a:solidFill>
              </a:rPr>
            </a:br>
            <a:r>
              <a:rPr lang="es-MX" dirty="0">
                <a:solidFill>
                  <a:schemeClr val="tx1"/>
                </a:solidFill>
              </a:rPr>
              <a:t>Prevalencia de los principios rectores e integración normativa art.22</a:t>
            </a:r>
            <a:br>
              <a:rPr lang="es-MX" dirty="0">
                <a:solidFill>
                  <a:schemeClr val="tx1"/>
                </a:solidFill>
              </a:rPr>
            </a:br>
            <a:endParaRPr lang="es-CO" dirty="0">
              <a:solidFill>
                <a:schemeClr val="tx1"/>
              </a:solidFill>
            </a:endParaRPr>
          </a:p>
        </p:txBody>
      </p:sp>
    </p:spTree>
    <p:extLst>
      <p:ext uri="{BB962C8B-B14F-4D97-AF65-F5344CB8AC3E}">
        <p14:creationId xmlns:p14="http://schemas.microsoft.com/office/powerpoint/2010/main" val="3195909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6718" y="784854"/>
            <a:ext cx="8911687" cy="1280890"/>
          </a:xfrm>
        </p:spPr>
        <p:txBody>
          <a:bodyPr/>
          <a:lstStyle/>
          <a:p>
            <a:pPr algn="ctr"/>
            <a:r>
              <a:rPr lang="es-CO" sz="4000" b="1" dirty="0">
                <a:solidFill>
                  <a:srgbClr val="C00000"/>
                </a:solidFill>
              </a:rPr>
              <a:t>Prescripción</a:t>
            </a:r>
            <a:endParaRPr lang="es-CO" sz="4000" dirty="0">
              <a:solidFill>
                <a:srgbClr val="C00000"/>
              </a:solidFill>
            </a:endParaRPr>
          </a:p>
        </p:txBody>
      </p:sp>
      <p:sp>
        <p:nvSpPr>
          <p:cNvPr id="3" name="Marcador de contenido 2"/>
          <p:cNvSpPr>
            <a:spLocks noGrp="1"/>
          </p:cNvSpPr>
          <p:nvPr>
            <p:ph idx="1"/>
          </p:nvPr>
        </p:nvSpPr>
        <p:spPr>
          <a:xfrm>
            <a:off x="1005840" y="2133600"/>
            <a:ext cx="11090366" cy="3777622"/>
          </a:xfrm>
        </p:spPr>
        <p:txBody>
          <a:bodyPr>
            <a:noAutofit/>
          </a:bodyPr>
          <a:lstStyle/>
          <a:p>
            <a:pPr algn="just"/>
            <a:r>
              <a:rPr lang="es-CO" sz="2800" dirty="0">
                <a:solidFill>
                  <a:schemeClr val="tx1"/>
                </a:solidFill>
                <a:latin typeface="Arial" panose="020B0604020202020204" pitchFamily="34" charset="0"/>
                <a:cs typeface="Arial" panose="020B0604020202020204" pitchFamily="34" charset="0"/>
              </a:rPr>
              <a:t>Se elimina la caducidad y se retorna a la figura de la prescripción. Introduce la interrupción de la prescripción con la adopción y notificación del fallo de primera o única instancia.</a:t>
            </a:r>
          </a:p>
          <a:p>
            <a:pPr algn="just"/>
            <a:r>
              <a:rPr lang="es-CO" sz="2800" dirty="0">
                <a:solidFill>
                  <a:schemeClr val="tx1"/>
                </a:solidFill>
                <a:latin typeface="Arial" panose="020B0604020202020204" pitchFamily="34" charset="0"/>
                <a:cs typeface="Arial" panose="020B0604020202020204" pitchFamily="34" charset="0"/>
              </a:rPr>
              <a:t>El término en primera instancia será de cinco años, y para emitir y notificar el fallo de segunda instancia o de reposición, la autoridad disciplinaria tendrá un término de dos años, contados a partir del siguiente día del vencimiento para impugnar la decisión.</a:t>
            </a:r>
          </a:p>
        </p:txBody>
      </p:sp>
    </p:spTree>
    <p:extLst>
      <p:ext uri="{BB962C8B-B14F-4D97-AF65-F5344CB8AC3E}">
        <p14:creationId xmlns:p14="http://schemas.microsoft.com/office/powerpoint/2010/main" val="9741568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783771" y="1410789"/>
            <a:ext cx="10776857" cy="4410438"/>
          </a:xfrm>
          <a:prstGeom prst="rect">
            <a:avLst/>
          </a:prstGeom>
        </p:spPr>
        <p:txBody>
          <a:bodyPr wrap="square">
            <a:spAutoFit/>
          </a:bodyPr>
          <a:lstStyle/>
          <a:p>
            <a:pPr algn="just">
              <a:lnSpc>
                <a:spcPct val="107000"/>
              </a:lnSpc>
              <a:spcAft>
                <a:spcPts val="800"/>
              </a:spcAft>
            </a:pPr>
            <a:r>
              <a:rPr lang="es-CO" sz="3200" dirty="0">
                <a:latin typeface="Arial" panose="020B0604020202020204" pitchFamily="34" charset="0"/>
                <a:ea typeface="Times New Roman" panose="02020603050405020304" pitchFamily="18" charset="0"/>
                <a:cs typeface="Times New Roman" panose="02020603050405020304" pitchFamily="18" charset="0"/>
              </a:rPr>
              <a:t>Se incluye un término especial de prescripción a propósito de faltas por violación a los derechos humanos (DD HH) y al Derecho Internacional Humanitario (DIH), al diseñar un término en primera instancia de 12 años, y, en segunda instancia, de tres años, siguiendo los anteriores derroteros.</a:t>
            </a:r>
            <a:endParaRPr lang="es-CO" sz="3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sz="3200" b="1" dirty="0">
                <a:latin typeface="Arial" panose="020B0604020202020204" pitchFamily="34" charset="0"/>
                <a:ea typeface="Times New Roman" panose="02020603050405020304" pitchFamily="18" charset="0"/>
                <a:cs typeface="Times New Roman" panose="02020603050405020304" pitchFamily="18" charset="0"/>
              </a:rPr>
              <a:t>Esta regulación es la que empezará a regir el 29 de diciembre del 2023</a:t>
            </a:r>
            <a:r>
              <a:rPr lang="es-CO" sz="3200" dirty="0">
                <a:latin typeface="Arial" panose="020B0604020202020204" pitchFamily="34" charset="0"/>
                <a:ea typeface="Times New Roman" panose="02020603050405020304" pitchFamily="18" charset="0"/>
                <a:cs typeface="Times New Roman" panose="02020603050405020304" pitchFamily="18" charset="0"/>
              </a:rPr>
              <a:t>.</a:t>
            </a:r>
            <a:endParaRPr lang="es-CO"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31321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37806" y="1071154"/>
            <a:ext cx="9466805" cy="979715"/>
          </a:xfrm>
        </p:spPr>
        <p:txBody>
          <a:bodyPr>
            <a:normAutofit/>
          </a:bodyPr>
          <a:lstStyle/>
          <a:p>
            <a:pPr algn="ctr"/>
            <a:r>
              <a:rPr lang="es-CO" sz="4400" b="1" dirty="0">
                <a:solidFill>
                  <a:srgbClr val="C00000"/>
                </a:solidFill>
              </a:rPr>
              <a:t>Conductas</a:t>
            </a:r>
          </a:p>
        </p:txBody>
      </p:sp>
      <p:sp>
        <p:nvSpPr>
          <p:cNvPr id="3" name="Marcador de texto 2"/>
          <p:cNvSpPr>
            <a:spLocks noGrp="1"/>
          </p:cNvSpPr>
          <p:nvPr>
            <p:ph type="body" idx="1"/>
          </p:nvPr>
        </p:nvSpPr>
        <p:spPr>
          <a:xfrm>
            <a:off x="1214845" y="2050869"/>
            <a:ext cx="10607041" cy="3648101"/>
          </a:xfrm>
        </p:spPr>
        <p:txBody>
          <a:bodyPr>
            <a:normAutofit fontScale="85000" lnSpcReduction="10000"/>
          </a:bodyPr>
          <a:lstStyle/>
          <a:p>
            <a:pPr algn="just"/>
            <a:r>
              <a:rPr lang="es-CO" sz="3200" dirty="0">
                <a:solidFill>
                  <a:schemeClr val="tx1"/>
                </a:solidFill>
              </a:rPr>
              <a:t>La teoría de la ilicitud de la conducta quedó reorganizada, de tal forma que se complementan y adicionan derechos, deberes, prohibiciones, inhabilidades, incompatibilidades y conflictos de intereses.</a:t>
            </a:r>
          </a:p>
          <a:p>
            <a:pPr algn="just"/>
            <a:r>
              <a:rPr lang="es-CO" sz="3200" dirty="0">
                <a:solidFill>
                  <a:schemeClr val="tx1"/>
                </a:solidFill>
              </a:rPr>
              <a:t>Con la consagración, ampliación de términos y reglas de investigación de conductas que atentan contra los DD HH, el Derecho Internacional de los Derechos Humanos y el DIH, se privilegia la justicia disciplinaria a favor de las víctimas. </a:t>
            </a:r>
          </a:p>
          <a:p>
            <a:endParaRPr lang="es-CO" dirty="0"/>
          </a:p>
        </p:txBody>
      </p:sp>
    </p:spTree>
    <p:extLst>
      <p:ext uri="{BB962C8B-B14F-4D97-AF65-F5344CB8AC3E}">
        <p14:creationId xmlns:p14="http://schemas.microsoft.com/office/powerpoint/2010/main" val="26923548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227909" y="1645920"/>
            <a:ext cx="10567851" cy="3046988"/>
          </a:xfrm>
          <a:prstGeom prst="rect">
            <a:avLst/>
          </a:prstGeom>
        </p:spPr>
        <p:txBody>
          <a:bodyPr wrap="square">
            <a:spAutoFit/>
          </a:bodyPr>
          <a:lstStyle/>
          <a:p>
            <a:pPr algn="just"/>
            <a:endParaRPr lang="es-CO" sz="3200" dirty="0"/>
          </a:p>
          <a:p>
            <a:pPr algn="just"/>
            <a:r>
              <a:rPr lang="es-CO" sz="3200" dirty="0"/>
              <a:t>Así mismo, se tipifican faltas atribuibles a los funcionarios judiciales y a los jueces de paz; las que atentan contra el régimen penitenciario y carcelario, y las conductas que coinciden con descripciones típicas de la ley penal.</a:t>
            </a:r>
          </a:p>
        </p:txBody>
      </p:sp>
    </p:spTree>
    <p:extLst>
      <p:ext uri="{BB962C8B-B14F-4D97-AF65-F5344CB8AC3E}">
        <p14:creationId xmlns:p14="http://schemas.microsoft.com/office/powerpoint/2010/main" val="33953225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000" b="1" dirty="0">
                <a:solidFill>
                  <a:srgbClr val="C00000"/>
                </a:solidFill>
                <a:latin typeface="Arial" panose="020B0604020202020204" pitchFamily="34" charset="0"/>
                <a:cs typeface="Arial" panose="020B0604020202020204" pitchFamily="34" charset="0"/>
              </a:rPr>
              <a:t>Sanciones</a:t>
            </a:r>
            <a:r>
              <a:rPr lang="es-MX" dirty="0"/>
              <a:t> </a:t>
            </a:r>
            <a:endParaRPr lang="es-CO" dirty="0"/>
          </a:p>
        </p:txBody>
      </p:sp>
      <p:sp>
        <p:nvSpPr>
          <p:cNvPr id="3" name="Marcador de contenido 2"/>
          <p:cNvSpPr>
            <a:spLocks noGrp="1"/>
          </p:cNvSpPr>
          <p:nvPr>
            <p:ph idx="1"/>
          </p:nvPr>
        </p:nvSpPr>
        <p:spPr/>
        <p:txBody>
          <a:bodyPr>
            <a:normAutofit/>
          </a:bodyPr>
          <a:lstStyle/>
          <a:p>
            <a:pPr algn="just"/>
            <a:r>
              <a:rPr lang="es-CO" sz="3600" dirty="0">
                <a:solidFill>
                  <a:schemeClr val="tx1"/>
                </a:solidFill>
              </a:rPr>
              <a:t>Quedan renovados los correctivos disciplinarios y la redosificación del </a:t>
            </a:r>
            <a:r>
              <a:rPr lang="es-CO" sz="3600" i="1" dirty="0">
                <a:solidFill>
                  <a:schemeClr val="tx1"/>
                </a:solidFill>
              </a:rPr>
              <a:t>quantum</a:t>
            </a:r>
            <a:r>
              <a:rPr lang="es-CO" sz="3600" dirty="0">
                <a:solidFill>
                  <a:schemeClr val="tx1"/>
                </a:solidFill>
              </a:rPr>
              <a:t> punitivo, al establecer límites precisos y modalidades de la culpa gravísima, grave y leve.</a:t>
            </a:r>
          </a:p>
        </p:txBody>
      </p:sp>
    </p:spTree>
    <p:extLst>
      <p:ext uri="{BB962C8B-B14F-4D97-AF65-F5344CB8AC3E}">
        <p14:creationId xmlns:p14="http://schemas.microsoft.com/office/powerpoint/2010/main" val="26585224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49531" y="624110"/>
            <a:ext cx="10355081" cy="1280890"/>
          </a:xfrm>
        </p:spPr>
        <p:txBody>
          <a:bodyPr/>
          <a:lstStyle/>
          <a:p>
            <a:pPr algn="ctr"/>
            <a:r>
              <a:rPr lang="es-CO" b="1" dirty="0">
                <a:solidFill>
                  <a:srgbClr val="FF0000"/>
                </a:solidFill>
              </a:rPr>
              <a:t>Sistema probatorio</a:t>
            </a:r>
            <a:endParaRPr lang="es-CO" dirty="0">
              <a:solidFill>
                <a:srgbClr val="FF0000"/>
              </a:solidFill>
            </a:endParaRPr>
          </a:p>
        </p:txBody>
      </p:sp>
      <p:sp>
        <p:nvSpPr>
          <p:cNvPr id="3" name="Marcador de contenido 2"/>
          <p:cNvSpPr>
            <a:spLocks noGrp="1"/>
          </p:cNvSpPr>
          <p:nvPr>
            <p:ph idx="1"/>
          </p:nvPr>
        </p:nvSpPr>
        <p:spPr>
          <a:xfrm>
            <a:off x="666206" y="1905000"/>
            <a:ext cx="11207931" cy="4019286"/>
          </a:xfrm>
        </p:spPr>
        <p:txBody>
          <a:bodyPr>
            <a:noAutofit/>
          </a:bodyPr>
          <a:lstStyle/>
          <a:p>
            <a:pPr algn="just"/>
            <a:r>
              <a:rPr lang="es-CO" sz="3200" dirty="0">
                <a:solidFill>
                  <a:schemeClr val="tx1"/>
                </a:solidFill>
                <a:latin typeface="Arial" panose="020B0604020202020204" pitchFamily="34" charset="0"/>
                <a:cs typeface="Arial" panose="020B0604020202020204" pitchFamily="34" charset="0"/>
              </a:rPr>
              <a:t>Se replantea el sistema probatorio, en lo que respecta al recaudo y valoración de los medios de convicción, a la regulación especial de la prueba trasladada. Crea la figura de la inspección disciplinaria. Se reconocen facultades de policía judicial en la jurisdicción disciplinaria y se permite comisionar a los empleados de las comisiones seccionales de la Comisión Nacional de Disciplina Judicial (CNDJ) para la práctica de pruebas.</a:t>
            </a:r>
          </a:p>
        </p:txBody>
      </p:sp>
    </p:spTree>
    <p:extLst>
      <p:ext uri="{BB962C8B-B14F-4D97-AF65-F5344CB8AC3E}">
        <p14:creationId xmlns:p14="http://schemas.microsoft.com/office/powerpoint/2010/main" val="33668948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98617" y="624110"/>
            <a:ext cx="9505995" cy="1280890"/>
          </a:xfrm>
        </p:spPr>
        <p:txBody>
          <a:bodyPr>
            <a:normAutofit/>
          </a:bodyPr>
          <a:lstStyle/>
          <a:p>
            <a:pPr algn="ctr"/>
            <a:r>
              <a:rPr lang="es-CO" sz="4400" b="1" dirty="0">
                <a:solidFill>
                  <a:srgbClr val="C00000"/>
                </a:solidFill>
              </a:rPr>
              <a:t>Beneficios por colaboración</a:t>
            </a:r>
            <a:endParaRPr lang="es-CO" sz="4400" dirty="0">
              <a:solidFill>
                <a:srgbClr val="C00000"/>
              </a:solidFill>
            </a:endParaRPr>
          </a:p>
        </p:txBody>
      </p:sp>
      <p:sp>
        <p:nvSpPr>
          <p:cNvPr id="3" name="Marcador de contenido 2"/>
          <p:cNvSpPr>
            <a:spLocks noGrp="1"/>
          </p:cNvSpPr>
          <p:nvPr>
            <p:ph idx="1"/>
          </p:nvPr>
        </p:nvSpPr>
        <p:spPr>
          <a:xfrm>
            <a:off x="1998617" y="2133600"/>
            <a:ext cx="9505995" cy="3777622"/>
          </a:xfrm>
        </p:spPr>
        <p:txBody>
          <a:bodyPr>
            <a:normAutofit/>
          </a:bodyPr>
          <a:lstStyle/>
          <a:p>
            <a:pPr algn="just"/>
            <a:endParaRPr lang="es-CO" sz="4000" dirty="0">
              <a:solidFill>
                <a:schemeClr val="tx1"/>
              </a:solidFill>
              <a:latin typeface="Arial" panose="020B0604020202020204" pitchFamily="34" charset="0"/>
              <a:cs typeface="Arial" panose="020B0604020202020204" pitchFamily="34" charset="0"/>
            </a:endParaRPr>
          </a:p>
          <a:p>
            <a:pPr algn="just"/>
            <a:r>
              <a:rPr lang="es-CO" sz="4000" dirty="0">
                <a:solidFill>
                  <a:schemeClr val="tx1"/>
                </a:solidFill>
                <a:latin typeface="Arial" panose="020B0604020202020204" pitchFamily="34" charset="0"/>
                <a:cs typeface="Arial" panose="020B0604020202020204" pitchFamily="34" charset="0"/>
              </a:rPr>
              <a:t>Permite que se derive de la confesión una decisión sancionatoria anticipada.</a:t>
            </a:r>
          </a:p>
        </p:txBody>
      </p:sp>
    </p:spTree>
    <p:extLst>
      <p:ext uri="{BB962C8B-B14F-4D97-AF65-F5344CB8AC3E}">
        <p14:creationId xmlns:p14="http://schemas.microsoft.com/office/powerpoint/2010/main" val="42757967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11235" y="624110"/>
            <a:ext cx="9793378" cy="1280890"/>
          </a:xfrm>
        </p:spPr>
        <p:txBody>
          <a:bodyPr/>
          <a:lstStyle/>
          <a:p>
            <a:r>
              <a:rPr lang="es-CO" b="1" dirty="0"/>
              <a:t>Titularidad de la potestad disciplinaria</a:t>
            </a:r>
            <a:endParaRPr lang="es-CO" dirty="0"/>
          </a:p>
        </p:txBody>
      </p:sp>
      <p:sp>
        <p:nvSpPr>
          <p:cNvPr id="3" name="Marcador de contenido 2"/>
          <p:cNvSpPr>
            <a:spLocks noGrp="1"/>
          </p:cNvSpPr>
          <p:nvPr>
            <p:ph idx="1"/>
          </p:nvPr>
        </p:nvSpPr>
        <p:spPr>
          <a:xfrm>
            <a:off x="809897" y="2029097"/>
            <a:ext cx="10694716" cy="3777622"/>
          </a:xfrm>
        </p:spPr>
        <p:txBody>
          <a:bodyPr>
            <a:noAutofit/>
          </a:bodyPr>
          <a:lstStyle/>
          <a:p>
            <a:pPr algn="just"/>
            <a:r>
              <a:rPr lang="es-CO" sz="3400" b="1" dirty="0">
                <a:solidFill>
                  <a:schemeClr val="tx1"/>
                </a:solidFill>
                <a:latin typeface="Arial" panose="020B0604020202020204" pitchFamily="34" charset="0"/>
                <a:cs typeface="Arial" panose="020B0604020202020204" pitchFamily="34" charset="0"/>
              </a:rPr>
              <a:t>Quedan incluidos expresamente los empleados judiciales y funcionarios de la Fiscalía General de la Nación como disciplinados por la jurisdicción disciplinaria</a:t>
            </a:r>
            <a:r>
              <a:rPr lang="es-CO" sz="3400" dirty="0">
                <a:solidFill>
                  <a:schemeClr val="tx1"/>
                </a:solidFill>
                <a:latin typeface="Arial" panose="020B0604020202020204" pitchFamily="34" charset="0"/>
                <a:cs typeface="Arial" panose="020B0604020202020204" pitchFamily="34" charset="0"/>
              </a:rPr>
              <a:t>. Se concreta la potestad de la PGN para disciplinar a los servidores de elección popular y a sus propios servidores.</a:t>
            </a:r>
          </a:p>
        </p:txBody>
      </p:sp>
    </p:spTree>
    <p:extLst>
      <p:ext uri="{BB962C8B-B14F-4D97-AF65-F5344CB8AC3E}">
        <p14:creationId xmlns:p14="http://schemas.microsoft.com/office/powerpoint/2010/main" val="39920653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85109" y="624110"/>
            <a:ext cx="9819503" cy="1280890"/>
          </a:xfrm>
        </p:spPr>
        <p:txBody>
          <a:bodyPr>
            <a:normAutofit/>
          </a:bodyPr>
          <a:lstStyle/>
          <a:p>
            <a:r>
              <a:rPr lang="es-CO" sz="4000" b="1" dirty="0">
                <a:solidFill>
                  <a:srgbClr val="C00000"/>
                </a:solidFill>
              </a:rPr>
              <a:t>División de roles y doble conformidad</a:t>
            </a:r>
            <a:endParaRPr lang="es-CO" sz="4000" dirty="0">
              <a:solidFill>
                <a:srgbClr val="C00000"/>
              </a:solidFill>
            </a:endParaRPr>
          </a:p>
        </p:txBody>
      </p:sp>
      <p:sp>
        <p:nvSpPr>
          <p:cNvPr id="3" name="Marcador de contenido 2"/>
          <p:cNvSpPr>
            <a:spLocks noGrp="1"/>
          </p:cNvSpPr>
          <p:nvPr>
            <p:ph idx="1"/>
          </p:nvPr>
        </p:nvSpPr>
        <p:spPr>
          <a:xfrm>
            <a:off x="1685109" y="2133600"/>
            <a:ext cx="9819503" cy="3777622"/>
          </a:xfrm>
        </p:spPr>
        <p:txBody>
          <a:bodyPr>
            <a:noAutofit/>
          </a:bodyPr>
          <a:lstStyle/>
          <a:p>
            <a:pPr algn="just"/>
            <a:r>
              <a:rPr lang="es-CO" sz="4000" dirty="0">
                <a:solidFill>
                  <a:schemeClr val="tx1"/>
                </a:solidFill>
              </a:rPr>
              <a:t>Las funciones de investigación y juzgamiento quedan asignadas a funcionarios diferentes.</a:t>
            </a:r>
          </a:p>
          <a:p>
            <a:pPr algn="just"/>
            <a:r>
              <a:rPr lang="es-CO" sz="4000" dirty="0">
                <a:solidFill>
                  <a:schemeClr val="tx1"/>
                </a:solidFill>
              </a:rPr>
              <a:t>Establece la posibilidad de que opere la doble conformidad en el debido proceso disciplinario.</a:t>
            </a:r>
          </a:p>
        </p:txBody>
      </p:sp>
    </p:spTree>
    <p:extLst>
      <p:ext uri="{BB962C8B-B14F-4D97-AF65-F5344CB8AC3E}">
        <p14:creationId xmlns:p14="http://schemas.microsoft.com/office/powerpoint/2010/main" val="28917403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28801" y="624110"/>
            <a:ext cx="9675812" cy="1280890"/>
          </a:xfrm>
        </p:spPr>
        <p:txBody>
          <a:bodyPr/>
          <a:lstStyle/>
          <a:p>
            <a:pPr algn="ctr"/>
            <a:r>
              <a:rPr lang="es-CO" b="1" dirty="0">
                <a:solidFill>
                  <a:srgbClr val="C00000"/>
                </a:solidFill>
              </a:rPr>
              <a:t>Salas disciplinarias</a:t>
            </a:r>
          </a:p>
        </p:txBody>
      </p:sp>
      <p:sp>
        <p:nvSpPr>
          <p:cNvPr id="3" name="Marcador de contenido 2"/>
          <p:cNvSpPr>
            <a:spLocks noGrp="1"/>
          </p:cNvSpPr>
          <p:nvPr>
            <p:ph idx="1"/>
          </p:nvPr>
        </p:nvSpPr>
        <p:spPr>
          <a:xfrm>
            <a:off x="822961" y="1776549"/>
            <a:ext cx="11011988" cy="3500845"/>
          </a:xfrm>
        </p:spPr>
        <p:txBody>
          <a:bodyPr>
            <a:noAutofit/>
          </a:bodyPr>
          <a:lstStyle/>
          <a:p>
            <a:pPr algn="just"/>
            <a:r>
              <a:rPr lang="es-CO" sz="3200" dirty="0">
                <a:solidFill>
                  <a:schemeClr val="tx1"/>
                </a:solidFill>
                <a:latin typeface="Arial" panose="020B0604020202020204" pitchFamily="34" charset="0"/>
                <a:cs typeface="Arial" panose="020B0604020202020204" pitchFamily="34" charset="0"/>
              </a:rPr>
              <a:t>Ahora, la PGN contará con tres salas disciplinarias encargadas de conocer, según sus competencias, la etapa de instrucción y juzgamiento. Conocerán de los procesos disciplinarios contra el Vicepresidente de la República, los ministros, el Defensor del Pueblo, el Contralor General de la Nación, el Gerente del Banco de la República, entre otros.</a:t>
            </a:r>
          </a:p>
        </p:txBody>
      </p:sp>
    </p:spTree>
    <p:extLst>
      <p:ext uri="{BB962C8B-B14F-4D97-AF65-F5344CB8AC3E}">
        <p14:creationId xmlns:p14="http://schemas.microsoft.com/office/powerpoint/2010/main" val="32511332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63486" y="770710"/>
            <a:ext cx="9836331" cy="5078313"/>
          </a:xfrm>
          <a:prstGeom prst="rect">
            <a:avLst/>
          </a:prstGeom>
        </p:spPr>
        <p:txBody>
          <a:bodyPr wrap="square">
            <a:spAutoFit/>
          </a:bodyPr>
          <a:lstStyle/>
          <a:p>
            <a:pPr algn="just"/>
            <a:endParaRPr lang="es-CO" sz="3600" dirty="0"/>
          </a:p>
          <a:p>
            <a:pPr algn="just"/>
            <a:r>
              <a:rPr lang="es-CO" sz="3600" dirty="0"/>
              <a:t>A su vez, la PGN conocerá de los procesos disciplinarios contra los congresistas, siempre y cuando no corresponda a conductas en ejercicio de la función del cargo, de conformidad con la Constitución Política, el Reglamento del Congreso y las normas ético-disciplinarias incorporadas a este.</a:t>
            </a:r>
          </a:p>
        </p:txBody>
      </p:sp>
    </p:spTree>
    <p:extLst>
      <p:ext uri="{BB962C8B-B14F-4D97-AF65-F5344CB8AC3E}">
        <p14:creationId xmlns:p14="http://schemas.microsoft.com/office/powerpoint/2010/main" val="7055760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63931" y="624110"/>
            <a:ext cx="9440681" cy="1280890"/>
          </a:xfrm>
        </p:spPr>
        <p:txBody>
          <a:bodyPr>
            <a:normAutofit/>
          </a:bodyPr>
          <a:lstStyle/>
          <a:p>
            <a:pPr algn="ctr"/>
            <a:r>
              <a:rPr lang="es-CO" sz="4000" b="1" dirty="0">
                <a:solidFill>
                  <a:srgbClr val="C00000"/>
                </a:solidFill>
              </a:rPr>
              <a:t>Proceso contra el Procurador</a:t>
            </a:r>
            <a:endParaRPr lang="es-CO" sz="4000" dirty="0">
              <a:solidFill>
                <a:srgbClr val="C00000"/>
              </a:solidFill>
            </a:endParaRPr>
          </a:p>
        </p:txBody>
      </p:sp>
      <p:sp>
        <p:nvSpPr>
          <p:cNvPr id="3" name="Marcador de contenido 2"/>
          <p:cNvSpPr>
            <a:spLocks noGrp="1"/>
          </p:cNvSpPr>
          <p:nvPr>
            <p:ph idx="1"/>
          </p:nvPr>
        </p:nvSpPr>
        <p:spPr>
          <a:xfrm>
            <a:off x="914401" y="2133600"/>
            <a:ext cx="10959736" cy="3777622"/>
          </a:xfrm>
        </p:spPr>
        <p:txBody>
          <a:bodyPr>
            <a:noAutofit/>
          </a:bodyPr>
          <a:lstStyle/>
          <a:p>
            <a:pPr algn="just"/>
            <a:r>
              <a:rPr lang="es-CO" sz="3400" dirty="0">
                <a:solidFill>
                  <a:schemeClr val="tx1"/>
                </a:solidFill>
                <a:latin typeface="Arial" panose="020B0604020202020204" pitchFamily="34" charset="0"/>
                <a:cs typeface="Arial" panose="020B0604020202020204" pitchFamily="34" charset="0"/>
              </a:rPr>
              <a:t>En principio, </a:t>
            </a:r>
            <a:r>
              <a:rPr lang="es-CO" sz="3400" b="1" dirty="0">
                <a:solidFill>
                  <a:schemeClr val="tx1"/>
                </a:solidFill>
                <a:latin typeface="Arial" panose="020B0604020202020204" pitchFamily="34" charset="0"/>
                <a:cs typeface="Arial" panose="020B0604020202020204" pitchFamily="34" charset="0"/>
              </a:rPr>
              <a:t>la Corte Suprema de Justicia será la encargada de investigar y juzgar al Procurador General, a menos que haya sido postulado por esa corporación, evento en el cual le corresponderá al Consejo de Estado</a:t>
            </a:r>
            <a:r>
              <a:rPr lang="es-CO" sz="3400" dirty="0">
                <a:solidFill>
                  <a:schemeClr val="tx1"/>
                </a:solidFill>
                <a:latin typeface="Arial" panose="020B0604020202020204" pitchFamily="34" charset="0"/>
                <a:cs typeface="Arial" panose="020B0604020202020204" pitchFamily="34" charset="0"/>
              </a:rPr>
              <a:t>. Se incorporó el procedimiento que garantiza la doble instancia y los encargados de adelantar cada etapa.</a:t>
            </a:r>
          </a:p>
        </p:txBody>
      </p:sp>
    </p:spTree>
    <p:extLst>
      <p:ext uri="{BB962C8B-B14F-4D97-AF65-F5344CB8AC3E}">
        <p14:creationId xmlns:p14="http://schemas.microsoft.com/office/powerpoint/2010/main" val="6763819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b="1" dirty="0">
                <a:solidFill>
                  <a:srgbClr val="C00000"/>
                </a:solidFill>
              </a:rPr>
              <a:t>Poder preferente de la CNDJ</a:t>
            </a:r>
            <a:endParaRPr lang="es-CO" dirty="0">
              <a:solidFill>
                <a:srgbClr val="C00000"/>
              </a:solidFill>
            </a:endParaRPr>
          </a:p>
        </p:txBody>
      </p:sp>
      <p:sp>
        <p:nvSpPr>
          <p:cNvPr id="3" name="Marcador de contenido 2"/>
          <p:cNvSpPr>
            <a:spLocks noGrp="1"/>
          </p:cNvSpPr>
          <p:nvPr>
            <p:ph idx="1"/>
          </p:nvPr>
        </p:nvSpPr>
        <p:spPr>
          <a:xfrm>
            <a:off x="1097280" y="1905000"/>
            <a:ext cx="10607040" cy="4006222"/>
          </a:xfrm>
        </p:spPr>
        <p:txBody>
          <a:bodyPr>
            <a:noAutofit/>
          </a:bodyPr>
          <a:lstStyle/>
          <a:p>
            <a:pPr algn="just"/>
            <a:r>
              <a:rPr lang="es-CO" sz="2800" dirty="0">
                <a:solidFill>
                  <a:schemeClr val="tx1"/>
                </a:solidFill>
              </a:rPr>
              <a:t>La CNDJ tiene poder preferente en materia disciplinaria, entendida como la facultad judicial para iniciar, asumir o proseguir cualquier investigación, proceso o juzgamiento que esté conociendo una seccional, de oficio o a petición de parte.</a:t>
            </a:r>
          </a:p>
          <a:p>
            <a:pPr algn="just"/>
            <a:r>
              <a:rPr lang="es-CO" sz="2800" dirty="0">
                <a:solidFill>
                  <a:schemeClr val="tx1"/>
                </a:solidFill>
              </a:rPr>
              <a:t>Lo anterior siempre que se evidencie vulneración al debido proceso, por impacto social, político o institucional, y para garantizar los principios propios del proceso disciplinario.</a:t>
            </a:r>
          </a:p>
        </p:txBody>
      </p:sp>
    </p:spTree>
    <p:extLst>
      <p:ext uri="{BB962C8B-B14F-4D97-AF65-F5344CB8AC3E}">
        <p14:creationId xmlns:p14="http://schemas.microsoft.com/office/powerpoint/2010/main" val="33501405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63931" y="624110"/>
            <a:ext cx="9440681" cy="1280890"/>
          </a:xfrm>
        </p:spPr>
        <p:txBody>
          <a:bodyPr>
            <a:normAutofit/>
          </a:bodyPr>
          <a:lstStyle/>
          <a:p>
            <a:pPr algn="ctr"/>
            <a:r>
              <a:rPr lang="es-CO" sz="4000" b="1" dirty="0">
                <a:solidFill>
                  <a:srgbClr val="C00000"/>
                </a:solidFill>
              </a:rPr>
              <a:t>Competencia de la CNDJ</a:t>
            </a:r>
          </a:p>
        </p:txBody>
      </p:sp>
      <p:sp>
        <p:nvSpPr>
          <p:cNvPr id="3" name="Marcador de contenido 2"/>
          <p:cNvSpPr>
            <a:spLocks noGrp="1"/>
          </p:cNvSpPr>
          <p:nvPr>
            <p:ph idx="1"/>
          </p:nvPr>
        </p:nvSpPr>
        <p:spPr>
          <a:xfrm>
            <a:off x="2063931" y="2133600"/>
            <a:ext cx="9440681" cy="3777622"/>
          </a:xfrm>
        </p:spPr>
        <p:txBody>
          <a:bodyPr/>
          <a:lstStyle/>
          <a:p>
            <a:pPr algn="just"/>
            <a:r>
              <a:rPr lang="es-CO" sz="3600" dirty="0">
                <a:solidFill>
                  <a:schemeClr val="tx1"/>
                </a:solidFill>
                <a:latin typeface="Arial" panose="020B0604020202020204" pitchFamily="34" charset="0"/>
                <a:cs typeface="Arial" panose="020B0604020202020204" pitchFamily="34" charset="0"/>
              </a:rPr>
              <a:t>Se delimita la competencia de la CNDJ, incluyendo a los magistrados de las salas de justicia de la Jurisdicción Especial para la Paz como sujetos disciplinables por esta comisión y a las seccionales de disciplina judicial</a:t>
            </a:r>
            <a:r>
              <a:rPr lang="es-CO" dirty="0"/>
              <a:t>.</a:t>
            </a:r>
          </a:p>
        </p:txBody>
      </p:sp>
    </p:spTree>
    <p:extLst>
      <p:ext uri="{BB962C8B-B14F-4D97-AF65-F5344CB8AC3E}">
        <p14:creationId xmlns:p14="http://schemas.microsoft.com/office/powerpoint/2010/main" val="16163149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CO" sz="4400" b="1" dirty="0">
                <a:solidFill>
                  <a:srgbClr val="C00000"/>
                </a:solidFill>
              </a:rPr>
              <a:t>Juicio verbal</a:t>
            </a:r>
            <a:endParaRPr lang="es-CO" sz="4400" dirty="0">
              <a:solidFill>
                <a:srgbClr val="C00000"/>
              </a:solidFill>
            </a:endParaRPr>
          </a:p>
        </p:txBody>
      </p:sp>
      <p:sp>
        <p:nvSpPr>
          <p:cNvPr id="3" name="Marcador de contenido 2"/>
          <p:cNvSpPr>
            <a:spLocks noGrp="1"/>
          </p:cNvSpPr>
          <p:nvPr>
            <p:ph idx="1"/>
          </p:nvPr>
        </p:nvSpPr>
        <p:spPr>
          <a:xfrm>
            <a:off x="1959429" y="2133600"/>
            <a:ext cx="9545183" cy="3777622"/>
          </a:xfrm>
        </p:spPr>
        <p:txBody>
          <a:bodyPr>
            <a:normAutofit/>
          </a:bodyPr>
          <a:lstStyle/>
          <a:p>
            <a:pPr algn="just"/>
            <a:r>
              <a:rPr lang="es-CO" sz="4000" b="1" dirty="0">
                <a:solidFill>
                  <a:schemeClr val="tx1"/>
                </a:solidFill>
                <a:latin typeface="Arial" panose="020B0604020202020204" pitchFamily="34" charset="0"/>
                <a:cs typeface="Arial" panose="020B0604020202020204" pitchFamily="34" charset="0"/>
              </a:rPr>
              <a:t>Las notificaciones y actuaciones del juicio verbal se realizarán, de manera permanente, conforme a las reglas del Decreto 806 del 2020</a:t>
            </a:r>
            <a:r>
              <a:rPr lang="es-CO" sz="4000" dirty="0">
                <a:solidFill>
                  <a:schemeClr val="tx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624353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CO" sz="4800" b="1" dirty="0">
                <a:solidFill>
                  <a:srgbClr val="C00000"/>
                </a:solidFill>
              </a:rPr>
              <a:t>Consulta</a:t>
            </a:r>
            <a:endParaRPr lang="es-CO" sz="4800" dirty="0">
              <a:solidFill>
                <a:srgbClr val="C00000"/>
              </a:solidFill>
            </a:endParaRPr>
          </a:p>
        </p:txBody>
      </p:sp>
      <p:sp>
        <p:nvSpPr>
          <p:cNvPr id="3" name="Marcador de contenido 2"/>
          <p:cNvSpPr>
            <a:spLocks noGrp="1"/>
          </p:cNvSpPr>
          <p:nvPr>
            <p:ph idx="1"/>
          </p:nvPr>
        </p:nvSpPr>
        <p:spPr>
          <a:xfrm>
            <a:off x="2142309" y="2133600"/>
            <a:ext cx="9362303" cy="3777622"/>
          </a:xfrm>
        </p:spPr>
        <p:txBody>
          <a:bodyPr>
            <a:normAutofit/>
          </a:bodyPr>
          <a:lstStyle/>
          <a:p>
            <a:pPr algn="just"/>
            <a:endParaRPr lang="es-CO" sz="4400" dirty="0">
              <a:solidFill>
                <a:schemeClr val="tx1"/>
              </a:solidFill>
            </a:endParaRPr>
          </a:p>
          <a:p>
            <a:pPr algn="just"/>
            <a:r>
              <a:rPr lang="es-CO" sz="4400" dirty="0">
                <a:solidFill>
                  <a:schemeClr val="tx1"/>
                </a:solidFill>
              </a:rPr>
              <a:t>Queda derogada la consulta en procesos disciplinarios.</a:t>
            </a:r>
          </a:p>
        </p:txBody>
      </p:sp>
    </p:spTree>
    <p:extLst>
      <p:ext uri="{BB962C8B-B14F-4D97-AF65-F5344CB8AC3E}">
        <p14:creationId xmlns:p14="http://schemas.microsoft.com/office/powerpoint/2010/main" val="8602428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92824" y="676362"/>
            <a:ext cx="8911687" cy="1280890"/>
          </a:xfrm>
        </p:spPr>
        <p:txBody>
          <a:bodyPr/>
          <a:lstStyle/>
          <a:p>
            <a:pPr algn="ctr"/>
            <a:br>
              <a:rPr lang="es-MX" b="1" dirty="0">
                <a:solidFill>
                  <a:srgbClr val="C00000"/>
                </a:solidFill>
              </a:rPr>
            </a:br>
            <a:r>
              <a:rPr lang="es-MX" b="1" dirty="0">
                <a:solidFill>
                  <a:srgbClr val="C00000"/>
                </a:solidFill>
              </a:rPr>
              <a:t>DECRETO 1851/2021</a:t>
            </a:r>
            <a:r>
              <a:rPr lang="es-MX" dirty="0"/>
              <a:t> </a:t>
            </a:r>
            <a:endParaRPr lang="es-CO" dirty="0"/>
          </a:p>
        </p:txBody>
      </p:sp>
      <p:sp>
        <p:nvSpPr>
          <p:cNvPr id="3" name="Marcador de contenido 2"/>
          <p:cNvSpPr>
            <a:spLocks noGrp="1"/>
          </p:cNvSpPr>
          <p:nvPr>
            <p:ph idx="1"/>
          </p:nvPr>
        </p:nvSpPr>
        <p:spPr>
          <a:xfrm>
            <a:off x="1293223" y="2120537"/>
            <a:ext cx="10280468" cy="3777622"/>
          </a:xfrm>
        </p:spPr>
        <p:txBody>
          <a:bodyPr>
            <a:noAutofit/>
          </a:bodyPr>
          <a:lstStyle/>
          <a:p>
            <a:pPr algn="just"/>
            <a:endParaRPr lang="es-CO" sz="3600" dirty="0">
              <a:solidFill>
                <a:schemeClr val="tx1"/>
              </a:solidFill>
              <a:latin typeface="Arial" panose="020B0604020202020204" pitchFamily="34" charset="0"/>
              <a:cs typeface="Arial" panose="020B0604020202020204" pitchFamily="34" charset="0"/>
            </a:endParaRPr>
          </a:p>
          <a:p>
            <a:pPr algn="just"/>
            <a:r>
              <a:rPr lang="es-CO" sz="3600" dirty="0">
                <a:solidFill>
                  <a:schemeClr val="tx1"/>
                </a:solidFill>
                <a:latin typeface="Arial" panose="020B0604020202020204" pitchFamily="34" charset="0"/>
                <a:cs typeface="Arial" panose="020B0604020202020204" pitchFamily="34" charset="0"/>
              </a:rPr>
              <a:t>Además de modificar el régimen de competencias internas y de asignar nuevas funciones, reconfiguró la planta de personal de la Procuraduría General de la Nación y ordenó crear 1.208 cargos permanentes. </a:t>
            </a:r>
          </a:p>
        </p:txBody>
      </p:sp>
    </p:spTree>
    <p:extLst>
      <p:ext uri="{BB962C8B-B14F-4D97-AF65-F5344CB8AC3E}">
        <p14:creationId xmlns:p14="http://schemas.microsoft.com/office/powerpoint/2010/main" val="3407755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52398" y="826584"/>
            <a:ext cx="9882105" cy="1280890"/>
          </a:xfrm>
        </p:spPr>
        <p:txBody>
          <a:bodyPr/>
          <a:lstStyle/>
          <a:p>
            <a:endParaRPr lang="es-CO" dirty="0"/>
          </a:p>
        </p:txBody>
      </p:sp>
      <p:sp>
        <p:nvSpPr>
          <p:cNvPr id="3" name="Marcador de contenido 2"/>
          <p:cNvSpPr>
            <a:spLocks noGrp="1"/>
          </p:cNvSpPr>
          <p:nvPr>
            <p:ph idx="1"/>
          </p:nvPr>
        </p:nvSpPr>
        <p:spPr>
          <a:xfrm>
            <a:off x="1619793" y="2107474"/>
            <a:ext cx="10097589" cy="3777622"/>
          </a:xfrm>
        </p:spPr>
        <p:txBody>
          <a:bodyPr>
            <a:normAutofit/>
          </a:bodyPr>
          <a:lstStyle/>
          <a:p>
            <a:endParaRPr lang="es-CO" dirty="0"/>
          </a:p>
          <a:p>
            <a:pPr algn="just"/>
            <a:r>
              <a:rPr lang="es-MX" sz="2400" dirty="0">
                <a:solidFill>
                  <a:schemeClr val="tx1"/>
                </a:solidFill>
                <a:latin typeface="Arial" panose="020B0604020202020204" pitchFamily="34" charset="0"/>
                <a:cs typeface="Arial" panose="020B0604020202020204" pitchFamily="34" charset="0"/>
              </a:rPr>
              <a:t>Es importante señalar que, el Código General Disciplinario, deja vigentes los regímenes disciplinarios especiales de: (i) la fuerza pública; (ii) los congresistas, (iii) la Universidad Nacional frente al personal docente y Administrativo y (iv) de los abogados. </a:t>
            </a:r>
          </a:p>
        </p:txBody>
      </p:sp>
    </p:spTree>
    <p:extLst>
      <p:ext uri="{BB962C8B-B14F-4D97-AF65-F5344CB8AC3E}">
        <p14:creationId xmlns:p14="http://schemas.microsoft.com/office/powerpoint/2010/main" val="19553432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58983" y="1149532"/>
            <a:ext cx="9784080" cy="5078313"/>
          </a:xfrm>
          <a:prstGeom prst="rect">
            <a:avLst/>
          </a:prstGeom>
        </p:spPr>
        <p:txBody>
          <a:bodyPr wrap="square">
            <a:spAutoFit/>
          </a:bodyPr>
          <a:lstStyle/>
          <a:p>
            <a:pPr algn="just"/>
            <a:r>
              <a:rPr lang="es-MX" sz="3600" dirty="0">
                <a:latin typeface="Arial" panose="020B0604020202020204" pitchFamily="34" charset="0"/>
                <a:cs typeface="Arial" panose="020B0604020202020204" pitchFamily="34" charset="0"/>
              </a:rPr>
              <a:t>De la misma forma, en la Ley 1952 de 2019 se regularon algunas normas que modifican sustancialmente la Ley 734 de 2002; vale la pena destacar que dichos cambios se enfocan en los siguientes ejes que conforman la estructura de la norma (i) Régimen propio de pruebas; (ii) Faltas Disciplinarias; (iii) Sanciones; (iv) Revocatoria Directa y (iii) Procedimiento. </a:t>
            </a:r>
            <a:endParaRPr lang="es-CO"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40376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731520" y="1188719"/>
            <a:ext cx="10789920" cy="5016758"/>
          </a:xfrm>
          <a:prstGeom prst="rect">
            <a:avLst/>
          </a:prstGeom>
        </p:spPr>
        <p:txBody>
          <a:bodyPr wrap="square">
            <a:spAutoFit/>
          </a:bodyPr>
          <a:lstStyle/>
          <a:p>
            <a:endParaRPr lang="es-CO" sz="2000" dirty="0">
              <a:solidFill>
                <a:srgbClr val="000000"/>
              </a:solidFill>
              <a:latin typeface="Tahoma" panose="020B0604030504040204" pitchFamily="34" charset="0"/>
            </a:endParaRPr>
          </a:p>
          <a:p>
            <a:pPr marL="342900" indent="-342900" algn="just">
              <a:buFont typeface="Wingdings" panose="05000000000000000000" pitchFamily="2" charset="2"/>
              <a:buChar char="Ø"/>
            </a:pPr>
            <a:endParaRPr lang="es-MX" sz="2000" dirty="0">
              <a:solidFill>
                <a:srgbClr val="000000"/>
              </a:solidFill>
              <a:latin typeface="Tahoma" panose="020B0604030504040204" pitchFamily="34" charset="0"/>
            </a:endParaRPr>
          </a:p>
          <a:p>
            <a:pPr marL="342900" indent="-342900" algn="just">
              <a:buFont typeface="Wingdings" panose="05000000000000000000" pitchFamily="2" charset="2"/>
              <a:buChar char="Ø"/>
            </a:pPr>
            <a:r>
              <a:rPr lang="es-MX" sz="2000" dirty="0">
                <a:solidFill>
                  <a:srgbClr val="000000"/>
                </a:solidFill>
                <a:latin typeface="Tahoma" panose="020B0604030504040204" pitchFamily="34" charset="0"/>
              </a:rPr>
              <a:t> </a:t>
            </a:r>
            <a:r>
              <a:rPr lang="es-MX" sz="2800" dirty="0">
                <a:latin typeface="Arial" panose="020B0604020202020204" pitchFamily="34" charset="0"/>
                <a:cs typeface="Arial" panose="020B0604020202020204" pitchFamily="34" charset="0"/>
              </a:rPr>
              <a:t>El Artículo 162 del C.G.D. estableció </a:t>
            </a:r>
            <a:r>
              <a:rPr lang="es-MX" sz="2800" i="1" dirty="0">
                <a:latin typeface="Arial" panose="020B0604020202020204" pitchFamily="34" charset="0"/>
                <a:cs typeface="Arial" panose="020B0604020202020204" pitchFamily="34" charset="0"/>
              </a:rPr>
              <a:t>los beneficios de la confesión</a:t>
            </a:r>
            <a:r>
              <a:rPr lang="es-MX" sz="2800" dirty="0">
                <a:latin typeface="Arial" panose="020B0604020202020204" pitchFamily="34" charset="0"/>
                <a:cs typeface="Arial" panose="020B0604020202020204" pitchFamily="34" charset="0"/>
              </a:rPr>
              <a:t>, que consiste en una disminución de la sanción a imponer hasta una tercera parte. </a:t>
            </a:r>
          </a:p>
          <a:p>
            <a:pPr algn="just"/>
            <a:endParaRPr lang="es-MX" sz="2800" dirty="0">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s-MX" sz="2800" dirty="0">
                <a:latin typeface="Arial" panose="020B0604020202020204" pitchFamily="34" charset="0"/>
                <a:cs typeface="Arial" panose="020B0604020202020204" pitchFamily="34" charset="0"/>
              </a:rPr>
              <a:t>Así mismo, en el artículo 9º. Ilicitud sustancial, se aclara que habrá afectación sustancial del deber, cuando se contraríen los principios de la función pública que están consagrados y desarrollados en el Artículo 209 de la C.P, Ley 80 de 1993, Ley 136 de 1994 y Ley 1437 de 2011 </a:t>
            </a:r>
          </a:p>
          <a:p>
            <a:pPr algn="just"/>
            <a:endParaRPr lang="es-MX"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88054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79269" y="1293223"/>
            <a:ext cx="10724605" cy="5324535"/>
          </a:xfrm>
          <a:prstGeom prst="rect">
            <a:avLst/>
          </a:prstGeom>
        </p:spPr>
        <p:txBody>
          <a:bodyPr wrap="square">
            <a:spAutoFit/>
          </a:bodyPr>
          <a:lstStyle/>
          <a:p>
            <a:endParaRPr lang="es-CO" sz="2000" dirty="0">
              <a:solidFill>
                <a:srgbClr val="000000"/>
              </a:solidFill>
              <a:latin typeface="Tahoma" panose="020B0604030504040204" pitchFamily="34" charset="0"/>
            </a:endParaRPr>
          </a:p>
          <a:p>
            <a:pPr marL="457200" indent="-457200" algn="just">
              <a:buFont typeface="Arial" panose="020B0604020202020204" pitchFamily="34" charset="0"/>
              <a:buChar char="•"/>
            </a:pPr>
            <a:r>
              <a:rPr lang="es-MX" sz="3200" dirty="0">
                <a:solidFill>
                  <a:srgbClr val="000000"/>
                </a:solidFill>
                <a:latin typeface="Arial" panose="020B0604020202020204" pitchFamily="34" charset="0"/>
                <a:cs typeface="Arial" panose="020B0604020202020204" pitchFamily="34" charset="0"/>
              </a:rPr>
              <a:t>La ley 734 no contiene una definición legal entre </a:t>
            </a:r>
            <a:r>
              <a:rPr lang="es-MX" sz="3200" i="1" dirty="0">
                <a:solidFill>
                  <a:srgbClr val="000000"/>
                </a:solidFill>
                <a:latin typeface="Arial" panose="020B0604020202020204" pitchFamily="34" charset="0"/>
                <a:cs typeface="Arial" panose="020B0604020202020204" pitchFamily="34" charset="0"/>
              </a:rPr>
              <a:t>dolo y culpa</a:t>
            </a:r>
            <a:r>
              <a:rPr lang="es-MX" sz="3200" dirty="0">
                <a:solidFill>
                  <a:srgbClr val="000000"/>
                </a:solidFill>
                <a:latin typeface="Arial" panose="020B0604020202020204" pitchFamily="34" charset="0"/>
                <a:cs typeface="Arial" panose="020B0604020202020204" pitchFamily="34" charset="0"/>
              </a:rPr>
              <a:t> por lo que el operador disciplinario debe remitirse a la doctrina. </a:t>
            </a:r>
          </a:p>
          <a:p>
            <a:pPr algn="just"/>
            <a:endParaRPr lang="es-MX" sz="3200" dirty="0">
              <a:solidFill>
                <a:srgbClr val="000000"/>
              </a:solidFill>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s-MX" sz="3200" dirty="0">
                <a:solidFill>
                  <a:srgbClr val="000000"/>
                </a:solidFill>
                <a:latin typeface="Arial" panose="020B0604020202020204" pitchFamily="34" charset="0"/>
                <a:cs typeface="Arial" panose="020B0604020202020204" pitchFamily="34" charset="0"/>
              </a:rPr>
              <a:t>Esta falencia fue subsanada en la ley 1952 de 2019 en los artículos 28 y 29, en los cuales, se define el dolo y la culpa, que constituye un aporte al operador disciplinario para que tenga en cuenta dichas definiciones al momento de calificar la gravedad de la falta. </a:t>
            </a:r>
            <a:endParaRPr lang="es-CO"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02886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31520" y="1436914"/>
            <a:ext cx="10672354" cy="4832092"/>
          </a:xfrm>
          <a:prstGeom prst="rect">
            <a:avLst/>
          </a:prstGeom>
        </p:spPr>
        <p:txBody>
          <a:bodyPr wrap="square">
            <a:spAutoFit/>
          </a:bodyPr>
          <a:lstStyle/>
          <a:p>
            <a:endParaRPr lang="es-CO" sz="2000" dirty="0">
              <a:solidFill>
                <a:srgbClr val="000000"/>
              </a:solidFill>
              <a:latin typeface="Tahoma" panose="020B0604030504040204" pitchFamily="34" charset="0"/>
            </a:endParaRPr>
          </a:p>
          <a:p>
            <a:pPr algn="just"/>
            <a:r>
              <a:rPr lang="es-MX" sz="3200" dirty="0">
                <a:solidFill>
                  <a:srgbClr val="000000"/>
                </a:solidFill>
                <a:latin typeface="Arial" panose="020B0604020202020204" pitchFamily="34" charset="0"/>
                <a:cs typeface="Arial" panose="020B0604020202020204" pitchFamily="34" charset="0"/>
              </a:rPr>
              <a:t>En el nuevo C.G.D. se incluyeron nuevos artículos con el fin de fortalecer la actividad disciplinaria: </a:t>
            </a:r>
          </a:p>
          <a:p>
            <a:pPr algn="just"/>
            <a:endParaRPr lang="es-MX" sz="3200" dirty="0">
              <a:solidFill>
                <a:srgbClr val="000000"/>
              </a:solidFill>
              <a:latin typeface="Arial" panose="020B0604020202020204" pitchFamily="34" charset="0"/>
              <a:cs typeface="Arial" panose="020B0604020202020204" pitchFamily="34" charset="0"/>
            </a:endParaRPr>
          </a:p>
          <a:p>
            <a:pPr algn="just"/>
            <a:r>
              <a:rPr lang="es-MX" sz="3200" dirty="0">
                <a:solidFill>
                  <a:srgbClr val="000000"/>
                </a:solidFill>
                <a:latin typeface="Arial" panose="020B0604020202020204" pitchFamily="34" charset="0"/>
                <a:cs typeface="Arial" panose="020B0604020202020204" pitchFamily="34" charset="0"/>
              </a:rPr>
              <a:t>Artículo No. 16 Cosa Juzgada. </a:t>
            </a:r>
          </a:p>
          <a:p>
            <a:pPr algn="just"/>
            <a:endParaRPr lang="es-MX" sz="3200" dirty="0">
              <a:solidFill>
                <a:srgbClr val="000000"/>
              </a:solidFill>
              <a:latin typeface="Arial" panose="020B0604020202020204" pitchFamily="34" charset="0"/>
              <a:cs typeface="Arial" panose="020B0604020202020204" pitchFamily="34" charset="0"/>
            </a:endParaRPr>
          </a:p>
          <a:p>
            <a:pPr algn="just"/>
            <a:r>
              <a:rPr lang="es-MX" sz="3200" dirty="0">
                <a:solidFill>
                  <a:srgbClr val="000000"/>
                </a:solidFill>
                <a:latin typeface="Arial" panose="020B0604020202020204" pitchFamily="34" charset="0"/>
                <a:cs typeface="Arial" panose="020B0604020202020204" pitchFamily="34" charset="0"/>
              </a:rPr>
              <a:t>Artículo 35. Causales de extinción de la sanción disciplinaria.</a:t>
            </a:r>
          </a:p>
          <a:p>
            <a:pPr algn="just"/>
            <a:r>
              <a:rPr lang="es-MX" sz="3200" dirty="0">
                <a:solidFill>
                  <a:srgbClr val="000000"/>
                </a:solidFill>
                <a:latin typeface="Arial" panose="020B0604020202020204" pitchFamily="34" charset="0"/>
                <a:cs typeface="Arial" panose="020B0604020202020204" pitchFamily="34" charset="0"/>
              </a:rPr>
              <a:t> </a:t>
            </a:r>
          </a:p>
          <a:p>
            <a:pPr algn="just"/>
            <a:r>
              <a:rPr lang="es-CO" sz="3200" dirty="0">
                <a:solidFill>
                  <a:srgbClr val="000000"/>
                </a:solidFill>
                <a:latin typeface="Arial" panose="020B0604020202020204" pitchFamily="34" charset="0"/>
                <a:cs typeface="Arial" panose="020B0604020202020204" pitchFamily="34" charset="0"/>
              </a:rPr>
              <a:t>Artículo 51. Concurso de faltas disciplinarias </a:t>
            </a:r>
            <a:endParaRPr lang="es-CO"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20977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3326" y="1306286"/>
            <a:ext cx="11025051" cy="4708981"/>
          </a:xfrm>
          <a:prstGeom prst="rect">
            <a:avLst/>
          </a:prstGeom>
        </p:spPr>
        <p:txBody>
          <a:bodyPr wrap="square">
            <a:spAutoFit/>
          </a:bodyPr>
          <a:lstStyle/>
          <a:p>
            <a:pPr algn="just"/>
            <a:r>
              <a:rPr lang="es-MX" sz="3000" dirty="0">
                <a:solidFill>
                  <a:srgbClr val="000000"/>
                </a:solidFill>
                <a:latin typeface="Tahoma" panose="020B0604030504040204" pitchFamily="34" charset="0"/>
              </a:rPr>
              <a:t>Las competencias especiales establecidas en el artículo 83 de la Ley 734 de 2002, fueron modificadas en la Ley 1952 y estas se dividen por especialidad en los siguientes cuatro artículos:</a:t>
            </a:r>
          </a:p>
          <a:p>
            <a:pPr algn="just"/>
            <a:r>
              <a:rPr lang="es-MX" sz="3000" dirty="0">
                <a:solidFill>
                  <a:srgbClr val="000000"/>
                </a:solidFill>
                <a:latin typeface="Tahoma" panose="020B0604030504040204" pitchFamily="34" charset="0"/>
              </a:rPr>
              <a:t> </a:t>
            </a:r>
          </a:p>
          <a:p>
            <a:pPr algn="just"/>
            <a:r>
              <a:rPr lang="es-MX" sz="3000" dirty="0">
                <a:solidFill>
                  <a:srgbClr val="000000"/>
                </a:solidFill>
                <a:latin typeface="Tahoma" panose="020B0604030504040204" pitchFamily="34" charset="0"/>
              </a:rPr>
              <a:t>Artículo 100. Competencia para el proceso disciplinario adelantado contra el Procurador General de la Nación. </a:t>
            </a:r>
          </a:p>
          <a:p>
            <a:pPr algn="just"/>
            <a:endParaRPr lang="es-MX" sz="3000" dirty="0">
              <a:solidFill>
                <a:srgbClr val="000000"/>
              </a:solidFill>
              <a:latin typeface="Tahoma" panose="020B0604030504040204" pitchFamily="34" charset="0"/>
            </a:endParaRPr>
          </a:p>
          <a:p>
            <a:pPr algn="just"/>
            <a:r>
              <a:rPr lang="es-MX" sz="3000" dirty="0">
                <a:solidFill>
                  <a:srgbClr val="000000"/>
                </a:solidFill>
                <a:latin typeface="Tahoma" panose="020B0604030504040204" pitchFamily="34" charset="0"/>
              </a:rPr>
              <a:t>Artículo 101. Competencia especial de la Sala Disciplinaria de la Procuraduría General de la Nación. </a:t>
            </a:r>
          </a:p>
          <a:p>
            <a:pPr algn="just"/>
            <a:endParaRPr lang="es-MX" sz="3000" dirty="0">
              <a:solidFill>
                <a:srgbClr val="000000"/>
              </a:solidFill>
              <a:latin typeface="Tahoma" panose="020B0604030504040204" pitchFamily="34" charset="0"/>
            </a:endParaRPr>
          </a:p>
        </p:txBody>
      </p:sp>
    </p:spTree>
    <p:extLst>
      <p:ext uri="{BB962C8B-B14F-4D97-AF65-F5344CB8AC3E}">
        <p14:creationId xmlns:p14="http://schemas.microsoft.com/office/powerpoint/2010/main" val="28319218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31966" y="1828800"/>
            <a:ext cx="10215154" cy="4524315"/>
          </a:xfrm>
          <a:prstGeom prst="rect">
            <a:avLst/>
          </a:prstGeom>
        </p:spPr>
        <p:txBody>
          <a:bodyPr wrap="square">
            <a:spAutoFit/>
          </a:bodyPr>
          <a:lstStyle/>
          <a:p>
            <a:pPr algn="just"/>
            <a:r>
              <a:rPr lang="es-MX" sz="3600" dirty="0">
                <a:latin typeface="Arial" panose="020B0604020202020204" pitchFamily="34" charset="0"/>
                <a:cs typeface="Arial" panose="020B0604020202020204" pitchFamily="34" charset="0"/>
              </a:rPr>
              <a:t>Artículo 102. Competencia disciplinaria del Procurador General de la Nación.</a:t>
            </a:r>
          </a:p>
          <a:p>
            <a:pPr algn="just"/>
            <a:r>
              <a:rPr lang="es-MX" sz="3600" dirty="0">
                <a:latin typeface="Arial" panose="020B0604020202020204" pitchFamily="34" charset="0"/>
                <a:cs typeface="Arial" panose="020B0604020202020204" pitchFamily="34" charset="0"/>
              </a:rPr>
              <a:t> </a:t>
            </a:r>
          </a:p>
          <a:p>
            <a:pPr algn="just"/>
            <a:r>
              <a:rPr lang="es-CO" sz="3600" dirty="0">
                <a:latin typeface="Arial" panose="020B0604020202020204" pitchFamily="34" charset="0"/>
                <a:cs typeface="Arial" panose="020B0604020202020204" pitchFamily="34" charset="0"/>
              </a:rPr>
              <a:t>Artículo 103. Trámite procesal </a:t>
            </a:r>
          </a:p>
          <a:p>
            <a:pPr algn="just"/>
            <a:endParaRPr lang="es-CO" sz="3600" dirty="0">
              <a:latin typeface="Arial" panose="020B0604020202020204" pitchFamily="34" charset="0"/>
              <a:cs typeface="Arial" panose="020B0604020202020204" pitchFamily="34" charset="0"/>
            </a:endParaRPr>
          </a:p>
          <a:p>
            <a:pPr algn="just"/>
            <a:r>
              <a:rPr lang="es-CO" sz="3600" dirty="0">
                <a:latin typeface="Arial" panose="020B0604020202020204" pitchFamily="34" charset="0"/>
                <a:cs typeface="Arial" panose="020B0604020202020204" pitchFamily="34" charset="0"/>
              </a:rPr>
              <a:t>Artículo 209. Decisión inhibitoria </a:t>
            </a:r>
          </a:p>
          <a:p>
            <a:pPr algn="just"/>
            <a:endParaRPr lang="es-CO" sz="3600" dirty="0">
              <a:latin typeface="Arial" panose="020B0604020202020204" pitchFamily="34" charset="0"/>
              <a:cs typeface="Arial" panose="020B0604020202020204" pitchFamily="34" charset="0"/>
            </a:endParaRPr>
          </a:p>
          <a:p>
            <a:pPr algn="just"/>
            <a:r>
              <a:rPr lang="es-CO" sz="3600" dirty="0">
                <a:latin typeface="Arial" panose="020B0604020202020204" pitchFamily="34" charset="0"/>
                <a:cs typeface="Arial" panose="020B0604020202020204" pitchFamily="34" charset="0"/>
              </a:rPr>
              <a:t>Artículo 210. Queja temeraria </a:t>
            </a:r>
          </a:p>
        </p:txBody>
      </p:sp>
    </p:spTree>
    <p:extLst>
      <p:ext uri="{BB962C8B-B14F-4D97-AF65-F5344CB8AC3E}">
        <p14:creationId xmlns:p14="http://schemas.microsoft.com/office/powerpoint/2010/main" val="441386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36469" y="1345473"/>
            <a:ext cx="10450285" cy="4650999"/>
          </a:xfrm>
          <a:prstGeom prst="rect">
            <a:avLst/>
          </a:prstGeom>
        </p:spPr>
        <p:txBody>
          <a:bodyPr wrap="square">
            <a:spAutoFit/>
          </a:bodyPr>
          <a:lstStyle/>
          <a:p>
            <a:pPr algn="just"/>
            <a:r>
              <a:rPr lang="es-MX" sz="3200" dirty="0">
                <a:solidFill>
                  <a:srgbClr val="000000"/>
                </a:solidFill>
                <a:latin typeface="Tahoma" panose="020B0604030504040204" pitchFamily="34" charset="0"/>
              </a:rPr>
              <a:t>Acerca de prescripción cabe resaltar que, el Artículo 30 de la Ley 734 modificado por el artículo 132 de la Ley 1474 de 2011“Términos de prescripción de la acción disciplinaria”, establece que la acción disciplinaria caducará a los cinco (5) años siguientes de la ocurrencia de la falta, si no se ha proferido auto de apertura de investigación disciplinaria. Igualmente señalaba que el término de la prescripción es de cinco años contados a partir del auto de apertura de la acción disciplinaria. </a:t>
            </a:r>
            <a:endParaRPr lang="es-CO" sz="3200" dirty="0"/>
          </a:p>
        </p:txBody>
      </p:sp>
    </p:spTree>
    <p:extLst>
      <p:ext uri="{BB962C8B-B14F-4D97-AF65-F5344CB8AC3E}">
        <p14:creationId xmlns:p14="http://schemas.microsoft.com/office/powerpoint/2010/main" val="9912993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45474" y="888274"/>
            <a:ext cx="10189028" cy="5201424"/>
          </a:xfrm>
          <a:prstGeom prst="rect">
            <a:avLst/>
          </a:prstGeom>
        </p:spPr>
        <p:txBody>
          <a:bodyPr wrap="square">
            <a:spAutoFit/>
          </a:bodyPr>
          <a:lstStyle/>
          <a:p>
            <a:pPr algn="just"/>
            <a:r>
              <a:rPr lang="es-MX" sz="3000" dirty="0">
                <a:solidFill>
                  <a:srgbClr val="000000"/>
                </a:solidFill>
                <a:latin typeface="Tahoma" panose="020B0604030504040204" pitchFamily="34" charset="0"/>
              </a:rPr>
              <a:t>En el nuevo C.G.D. se establece en el artículo 33 “</a:t>
            </a:r>
            <a:r>
              <a:rPr lang="es-MX" sz="3000" i="1" dirty="0">
                <a:solidFill>
                  <a:srgbClr val="000000"/>
                </a:solidFill>
                <a:latin typeface="Tahoma" panose="020B0604030504040204" pitchFamily="34" charset="0"/>
              </a:rPr>
              <a:t>Prescripción</a:t>
            </a:r>
            <a:r>
              <a:rPr lang="es-MX" sz="3000" dirty="0">
                <a:solidFill>
                  <a:srgbClr val="000000"/>
                </a:solidFill>
                <a:latin typeface="Tahoma" panose="020B0604030504040204" pitchFamily="34" charset="0"/>
              </a:rPr>
              <a:t> e interrupción de la acción disciplinaria” que la acción disciplinaria prescribirá en cinco años contados a partir del último acto.</a:t>
            </a:r>
          </a:p>
          <a:p>
            <a:pPr algn="just"/>
            <a:endParaRPr lang="es-MX" sz="3000" dirty="0">
              <a:solidFill>
                <a:srgbClr val="000000"/>
              </a:solidFill>
              <a:latin typeface="Tahoma" panose="020B0604030504040204" pitchFamily="34" charset="0"/>
            </a:endParaRPr>
          </a:p>
          <a:p>
            <a:pPr algn="just"/>
            <a:r>
              <a:rPr lang="es-MX" sz="3000" dirty="0">
                <a:solidFill>
                  <a:srgbClr val="000000"/>
                </a:solidFill>
                <a:latin typeface="Tahoma" panose="020B0604030504040204" pitchFamily="34" charset="0"/>
              </a:rPr>
              <a:t>Así las cosas, se </a:t>
            </a:r>
            <a:r>
              <a:rPr lang="es-MX" sz="3000" i="1" dirty="0">
                <a:solidFill>
                  <a:srgbClr val="000000"/>
                </a:solidFill>
                <a:latin typeface="Tahoma" panose="020B0604030504040204" pitchFamily="34" charset="0"/>
              </a:rPr>
              <a:t>elimina la caducidad </a:t>
            </a:r>
            <a:r>
              <a:rPr lang="es-MX" sz="3000" dirty="0">
                <a:solidFill>
                  <a:srgbClr val="000000"/>
                </a:solidFill>
                <a:latin typeface="Tahoma" panose="020B0604030504040204" pitchFamily="34" charset="0"/>
              </a:rPr>
              <a:t>y </a:t>
            </a:r>
            <a:r>
              <a:rPr lang="es-MX" sz="3000" i="1" dirty="0">
                <a:solidFill>
                  <a:srgbClr val="000000"/>
                </a:solidFill>
                <a:latin typeface="Tahoma" panose="020B0604030504040204" pitchFamily="34" charset="0"/>
              </a:rPr>
              <a:t>vuelve a operar únicamente la prescripción</a:t>
            </a:r>
            <a:r>
              <a:rPr lang="es-MX" sz="3000" dirty="0">
                <a:solidFill>
                  <a:srgbClr val="000000"/>
                </a:solidFill>
                <a:latin typeface="Tahoma" panose="020B0604030504040204" pitchFamily="34" charset="0"/>
              </a:rPr>
              <a:t> para </a:t>
            </a:r>
            <a:r>
              <a:rPr lang="es-MX" sz="3000" u="sng" dirty="0">
                <a:solidFill>
                  <a:srgbClr val="000000"/>
                </a:solidFill>
                <a:latin typeface="Tahoma" panose="020B0604030504040204" pitchFamily="34" charset="0"/>
              </a:rPr>
              <a:t>faltas leves, graves y gravísimas</a:t>
            </a:r>
            <a:r>
              <a:rPr lang="es-MX" sz="3000" dirty="0">
                <a:solidFill>
                  <a:srgbClr val="000000"/>
                </a:solidFill>
                <a:latin typeface="Tahoma" panose="020B0604030504040204" pitchFamily="34" charset="0"/>
              </a:rPr>
              <a:t>; salvo que se investigue conductas de infracción al derecho internacional de los derechos humanos y D.I.H, en el cual, el termino de prescripción es de 12 años como opera en el régimen disciplinario de las fuerzas militares</a:t>
            </a:r>
            <a:r>
              <a:rPr lang="es-MX" sz="3200" dirty="0">
                <a:solidFill>
                  <a:srgbClr val="000000"/>
                </a:solidFill>
                <a:latin typeface="Tahoma" panose="020B0604030504040204" pitchFamily="34" charset="0"/>
              </a:rPr>
              <a:t>. </a:t>
            </a:r>
            <a:endParaRPr lang="es-CO" sz="3200" dirty="0"/>
          </a:p>
        </p:txBody>
      </p:sp>
    </p:spTree>
    <p:extLst>
      <p:ext uri="{BB962C8B-B14F-4D97-AF65-F5344CB8AC3E}">
        <p14:creationId xmlns:p14="http://schemas.microsoft.com/office/powerpoint/2010/main" val="16904999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79268" y="1097280"/>
            <a:ext cx="10959737" cy="5366590"/>
          </a:xfrm>
          <a:prstGeom prst="rect">
            <a:avLst/>
          </a:prstGeom>
        </p:spPr>
        <p:txBody>
          <a:bodyPr wrap="square">
            <a:spAutoFit/>
          </a:bodyPr>
          <a:lstStyle/>
          <a:p>
            <a:pPr marL="457200" indent="-457200" algn="just">
              <a:buFont typeface="Wingdings" panose="05000000000000000000" pitchFamily="2" charset="2"/>
              <a:buChar char="ü"/>
            </a:pPr>
            <a:r>
              <a:rPr lang="es-MX" sz="3000" b="1" dirty="0">
                <a:solidFill>
                  <a:srgbClr val="000000"/>
                </a:solidFill>
                <a:latin typeface="Tahoma" panose="020B0604030504040204" pitchFamily="34" charset="0"/>
              </a:rPr>
              <a:t>Sujetos Procesales</a:t>
            </a:r>
            <a:r>
              <a:rPr lang="es-MX" sz="3000" dirty="0">
                <a:solidFill>
                  <a:srgbClr val="000000"/>
                </a:solidFill>
                <a:latin typeface="Tahoma" panose="020B0604030504040204" pitchFamily="34" charset="0"/>
              </a:rPr>
              <a:t>, es importante aclarar que, </a:t>
            </a:r>
            <a:r>
              <a:rPr lang="es-MX" sz="3000" i="1" u="sng" dirty="0">
                <a:solidFill>
                  <a:srgbClr val="000000"/>
                </a:solidFill>
                <a:latin typeface="Tahoma" panose="020B0604030504040204" pitchFamily="34" charset="0"/>
              </a:rPr>
              <a:t>el quejoso no es sujeto procesal</a:t>
            </a:r>
            <a:r>
              <a:rPr lang="es-MX" sz="3000" dirty="0">
                <a:solidFill>
                  <a:srgbClr val="000000"/>
                </a:solidFill>
                <a:latin typeface="Tahoma" panose="020B0604030504040204" pitchFamily="34" charset="0"/>
              </a:rPr>
              <a:t>. No obstante, adquiere esta calidad cuando son víctimas por violación de DDHH y el Derecho Internacional Humanitario; así como en aquellas actuaciones en que denuncien situaciones de acoso laboral que afecten su desempeño laboral. </a:t>
            </a:r>
          </a:p>
          <a:p>
            <a:pPr algn="just"/>
            <a:endParaRPr lang="es-MX" sz="3000" dirty="0">
              <a:solidFill>
                <a:srgbClr val="000000"/>
              </a:solidFill>
              <a:latin typeface="Tahoma" panose="020B0604030504040204" pitchFamily="34" charset="0"/>
            </a:endParaRPr>
          </a:p>
          <a:p>
            <a:pPr marL="457200" indent="-457200" algn="just">
              <a:buFont typeface="Wingdings" panose="05000000000000000000" pitchFamily="2" charset="2"/>
              <a:buChar char="ü"/>
            </a:pPr>
            <a:r>
              <a:rPr lang="es-MX" sz="3000" dirty="0">
                <a:solidFill>
                  <a:srgbClr val="000000"/>
                </a:solidFill>
                <a:latin typeface="Tahoma" panose="020B0604030504040204" pitchFamily="34" charset="0"/>
              </a:rPr>
              <a:t>A partir de la vigencia de la Ley 1952 de 2019 un requisito de obligatorio cumplimiento consiste en que el Jefe de la Oficina de Control Interno Disciplinario, debe ser abogado de profesión y la oficina debe tener nivel directivo. </a:t>
            </a:r>
            <a:endParaRPr lang="es-CO" sz="3000" dirty="0"/>
          </a:p>
        </p:txBody>
      </p:sp>
    </p:spTree>
    <p:extLst>
      <p:ext uri="{BB962C8B-B14F-4D97-AF65-F5344CB8AC3E}">
        <p14:creationId xmlns:p14="http://schemas.microsoft.com/office/powerpoint/2010/main" val="22418077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9702" y="650236"/>
            <a:ext cx="10204910" cy="1280890"/>
          </a:xfrm>
        </p:spPr>
        <p:txBody>
          <a:bodyPr>
            <a:noAutofit/>
          </a:bodyPr>
          <a:lstStyle/>
          <a:p>
            <a:pPr algn="ctr"/>
            <a:r>
              <a:rPr lang="es-MX" dirty="0">
                <a:solidFill>
                  <a:srgbClr val="C00000"/>
                </a:solidFill>
                <a:latin typeface="Arial" panose="020B0604020202020204" pitchFamily="34" charset="0"/>
                <a:cs typeface="Arial" panose="020B0604020202020204" pitchFamily="34" charset="0"/>
              </a:rPr>
              <a:t>Impedimentos y Recusaciones del Procurador General de la Nación</a:t>
            </a:r>
            <a:endParaRPr lang="es-CO" dirty="0">
              <a:solidFill>
                <a:srgbClr val="C00000"/>
              </a:solidFill>
            </a:endParaRPr>
          </a:p>
        </p:txBody>
      </p:sp>
      <p:sp>
        <p:nvSpPr>
          <p:cNvPr id="3" name="Marcador de contenido 2"/>
          <p:cNvSpPr>
            <a:spLocks noGrp="1"/>
          </p:cNvSpPr>
          <p:nvPr>
            <p:ph idx="1"/>
          </p:nvPr>
        </p:nvSpPr>
        <p:spPr>
          <a:xfrm>
            <a:off x="1299701" y="1931126"/>
            <a:ext cx="10456869" cy="3980096"/>
          </a:xfrm>
        </p:spPr>
        <p:txBody>
          <a:bodyPr>
            <a:noAutofit/>
          </a:bodyPr>
          <a:lstStyle/>
          <a:p>
            <a:pPr algn="just"/>
            <a:r>
              <a:rPr lang="es-MX" sz="3200" dirty="0">
                <a:solidFill>
                  <a:schemeClr val="tx1"/>
                </a:solidFill>
                <a:latin typeface="Arial" panose="020B0604020202020204" pitchFamily="34" charset="0"/>
                <a:cs typeface="Arial" panose="020B0604020202020204" pitchFamily="34" charset="0"/>
              </a:rPr>
              <a:t>El artículo 108 del C.G.D. establece que, si el Procurador de la Nación se declara impedido o es recusado y acepta la causal, asume conocimiento el Viceprocurador General de la Nación. Si el Procurador no acepta la recusación debe remitir inmediatamente el proceso a la sala de Consulta y Servicio Civil del Consejo de Estado para que en un término de cinco días decida si se acepta o no. </a:t>
            </a:r>
          </a:p>
        </p:txBody>
      </p:sp>
    </p:spTree>
    <p:extLst>
      <p:ext uri="{BB962C8B-B14F-4D97-AF65-F5344CB8AC3E}">
        <p14:creationId xmlns:p14="http://schemas.microsoft.com/office/powerpoint/2010/main" val="173468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45473" y="1332412"/>
            <a:ext cx="10189029" cy="3416320"/>
          </a:xfrm>
          <a:prstGeom prst="rect">
            <a:avLst/>
          </a:prstGeom>
        </p:spPr>
        <p:txBody>
          <a:bodyPr wrap="square">
            <a:spAutoFit/>
          </a:bodyPr>
          <a:lstStyle/>
          <a:p>
            <a:pPr algn="just"/>
            <a:endParaRPr lang="es-MX" sz="3600" dirty="0">
              <a:latin typeface="Arial" panose="020B0604020202020204" pitchFamily="34" charset="0"/>
              <a:cs typeface="Arial" panose="020B0604020202020204" pitchFamily="34" charset="0"/>
            </a:endParaRPr>
          </a:p>
          <a:p>
            <a:pPr algn="just"/>
            <a:r>
              <a:rPr lang="es-MX" sz="3600" dirty="0">
                <a:latin typeface="Arial" panose="020B0604020202020204" pitchFamily="34" charset="0"/>
                <a:cs typeface="Arial" panose="020B0604020202020204" pitchFamily="34" charset="0"/>
              </a:rPr>
              <a:t>Si no acepta devolverá la actuación al Despacho del Procurador General de la Nación. En caso contrario la enviará al despacho del señor Viceprocurador General para que asuma conocimiento.</a:t>
            </a:r>
            <a:endParaRPr lang="es-CO"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22873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88273" y="1110343"/>
            <a:ext cx="10959738" cy="5632311"/>
          </a:xfrm>
          <a:prstGeom prst="rect">
            <a:avLst/>
          </a:prstGeom>
        </p:spPr>
        <p:txBody>
          <a:bodyPr wrap="square">
            <a:spAutoFit/>
          </a:bodyPr>
          <a:lstStyle/>
          <a:p>
            <a:pPr algn="just"/>
            <a:r>
              <a:rPr lang="es-MX" sz="3600" i="1" dirty="0">
                <a:solidFill>
                  <a:srgbClr val="000000"/>
                </a:solidFill>
                <a:latin typeface="Tahoma" panose="020B0604030504040204" pitchFamily="34" charset="0"/>
              </a:rPr>
              <a:t>Las actuaciones procesales del Código General Disciplinario </a:t>
            </a:r>
            <a:r>
              <a:rPr lang="es-MX" sz="3600" dirty="0">
                <a:solidFill>
                  <a:srgbClr val="000000"/>
                </a:solidFill>
                <a:latin typeface="Tahoma" panose="020B0604030504040204" pitchFamily="34" charset="0"/>
              </a:rPr>
              <a:t>se regularán conforme al Código de Procedimiento Administrativo y Contencioso Administrativo CPACA Ley 1437 de 2011. </a:t>
            </a:r>
          </a:p>
          <a:p>
            <a:pPr algn="just"/>
            <a:endParaRPr lang="es-MX" sz="3600" dirty="0">
              <a:solidFill>
                <a:srgbClr val="000000"/>
              </a:solidFill>
              <a:latin typeface="Tahoma" panose="020B0604030504040204" pitchFamily="34" charset="0"/>
            </a:endParaRPr>
          </a:p>
          <a:p>
            <a:pPr algn="just"/>
            <a:r>
              <a:rPr lang="es-MX" sz="3600" dirty="0">
                <a:solidFill>
                  <a:srgbClr val="000000"/>
                </a:solidFill>
                <a:latin typeface="Tahoma" panose="020B0604030504040204" pitchFamily="34" charset="0"/>
              </a:rPr>
              <a:t>También se implementará la gratuidad al expedir copias de las actuaciones, como por ejemplo, los autos interlocutorios, el pliego de cargos, los fallos a los sujetos procesales. Las entidades públicas deben proveer los recursos. </a:t>
            </a:r>
            <a:endParaRPr lang="es-CO" sz="3600" dirty="0"/>
          </a:p>
        </p:txBody>
      </p:sp>
    </p:spTree>
    <p:extLst>
      <p:ext uri="{BB962C8B-B14F-4D97-AF65-F5344CB8AC3E}">
        <p14:creationId xmlns:p14="http://schemas.microsoft.com/office/powerpoint/2010/main" val="423484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05395" y="679269"/>
            <a:ext cx="10998926" cy="4832092"/>
          </a:xfrm>
          <a:prstGeom prst="rect">
            <a:avLst/>
          </a:prstGeom>
        </p:spPr>
        <p:txBody>
          <a:bodyPr wrap="square">
            <a:spAutoFit/>
          </a:bodyPr>
          <a:lstStyle/>
          <a:p>
            <a:pPr algn="just"/>
            <a:endParaRPr lang="es-MX" sz="3600" dirty="0">
              <a:solidFill>
                <a:srgbClr val="000000"/>
              </a:solidFill>
              <a:latin typeface="Arial" panose="020B0604020202020204" pitchFamily="34" charset="0"/>
              <a:cs typeface="Arial" panose="020B0604020202020204" pitchFamily="34" charset="0"/>
            </a:endParaRPr>
          </a:p>
          <a:p>
            <a:pPr algn="just"/>
            <a:endParaRPr lang="es-MX" sz="3400" dirty="0">
              <a:solidFill>
                <a:srgbClr val="000000"/>
              </a:solidFill>
              <a:latin typeface="Arial" panose="020B0604020202020204" pitchFamily="34" charset="0"/>
              <a:cs typeface="Arial" panose="020B0604020202020204" pitchFamily="34" charset="0"/>
            </a:endParaRPr>
          </a:p>
          <a:p>
            <a:pPr algn="just"/>
            <a:r>
              <a:rPr lang="es-MX" sz="3400" dirty="0">
                <a:solidFill>
                  <a:srgbClr val="000000"/>
                </a:solidFill>
                <a:latin typeface="Arial" panose="020B0604020202020204" pitchFamily="34" charset="0"/>
                <a:cs typeface="Arial" panose="020B0604020202020204" pitchFamily="34" charset="0"/>
              </a:rPr>
              <a:t>En el Título XII </a:t>
            </a:r>
            <a:r>
              <a:rPr lang="es-MX" sz="3400" i="1" dirty="0">
                <a:solidFill>
                  <a:srgbClr val="000000"/>
                </a:solidFill>
                <a:latin typeface="Arial" panose="020B0604020202020204" pitchFamily="34" charset="0"/>
                <a:cs typeface="Arial" panose="020B0604020202020204" pitchFamily="34" charset="0"/>
              </a:rPr>
              <a:t>Transitoriedad, Vigencia y Derogatoria</a:t>
            </a:r>
            <a:r>
              <a:rPr lang="es-MX" sz="3400" dirty="0">
                <a:solidFill>
                  <a:srgbClr val="000000"/>
                </a:solidFill>
                <a:latin typeface="Arial" panose="020B0604020202020204" pitchFamily="34" charset="0"/>
                <a:cs typeface="Arial" panose="020B0604020202020204" pitchFamily="34" charset="0"/>
              </a:rPr>
              <a:t> se incluyó el artículo 264 que establece: “Con el fin de promover la capacitación, investigación, divulgación y publicación del contenido de la presente ley, la Procuraduría General de la Nación podrá destinar hasta el 1% de su presupuesto al Instituto de Estudios del Ministerio Público”. </a:t>
            </a:r>
            <a:endParaRPr lang="es-CO" sz="3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08674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65462" y="754739"/>
            <a:ext cx="8911687" cy="1139375"/>
          </a:xfrm>
        </p:spPr>
        <p:txBody>
          <a:bodyPr>
            <a:normAutofit fontScale="90000"/>
          </a:bodyPr>
          <a:lstStyle/>
          <a:p>
            <a:pPr algn="ctr"/>
            <a:br>
              <a:rPr lang="es-CO" b="1" dirty="0">
                <a:solidFill>
                  <a:srgbClr val="C00000"/>
                </a:solidFill>
              </a:rPr>
            </a:br>
            <a:r>
              <a:rPr lang="es-CO" sz="4400" b="1" dirty="0">
                <a:solidFill>
                  <a:srgbClr val="C00000"/>
                </a:solidFill>
              </a:rPr>
              <a:t>PRUEBAS</a:t>
            </a:r>
            <a:r>
              <a:rPr lang="es-CO" sz="4400" b="1" dirty="0"/>
              <a:t> </a:t>
            </a:r>
            <a:endParaRPr lang="es-CO" sz="4400" dirty="0"/>
          </a:p>
        </p:txBody>
      </p:sp>
      <p:sp>
        <p:nvSpPr>
          <p:cNvPr id="3" name="Marcador de contenido 2"/>
          <p:cNvSpPr>
            <a:spLocks noGrp="1"/>
          </p:cNvSpPr>
          <p:nvPr>
            <p:ph idx="1"/>
          </p:nvPr>
        </p:nvSpPr>
        <p:spPr>
          <a:xfrm>
            <a:off x="391886" y="2146663"/>
            <a:ext cx="11534503" cy="3777622"/>
          </a:xfrm>
        </p:spPr>
        <p:txBody>
          <a:bodyPr>
            <a:noAutofit/>
          </a:bodyPr>
          <a:lstStyle/>
          <a:p>
            <a:pPr algn="just"/>
            <a:r>
              <a:rPr lang="es-MX" sz="3600" dirty="0">
                <a:solidFill>
                  <a:schemeClr val="tx1"/>
                </a:solidFill>
                <a:latin typeface="Arial" panose="020B0604020202020204" pitchFamily="34" charset="0"/>
                <a:cs typeface="Arial" panose="020B0604020202020204" pitchFamily="34" charset="0"/>
              </a:rPr>
              <a:t>El nuevo Código General Disciplinario contiene un régimen propio de pruebas y los operadores disciplinarios ya no acudirán por remisión a la Ley 600 de 2000 Código de Procedimiento Penal como sucede actualmente con la ley 734 de 2002. </a:t>
            </a:r>
          </a:p>
        </p:txBody>
      </p:sp>
    </p:spTree>
    <p:extLst>
      <p:ext uri="{BB962C8B-B14F-4D97-AF65-F5344CB8AC3E}">
        <p14:creationId xmlns:p14="http://schemas.microsoft.com/office/powerpoint/2010/main" val="20136447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70709" y="1371600"/>
            <a:ext cx="10920548" cy="4524315"/>
          </a:xfrm>
          <a:prstGeom prst="rect">
            <a:avLst/>
          </a:prstGeom>
        </p:spPr>
        <p:txBody>
          <a:bodyPr wrap="square">
            <a:spAutoFit/>
          </a:bodyPr>
          <a:lstStyle/>
          <a:p>
            <a:pPr algn="just"/>
            <a:r>
              <a:rPr lang="es-MX" sz="3600" dirty="0">
                <a:latin typeface="Arial" panose="020B0604020202020204" pitchFamily="34" charset="0"/>
                <a:cs typeface="Arial" panose="020B0604020202020204" pitchFamily="34" charset="0"/>
              </a:rPr>
              <a:t>De la misma forma, cabe resaltar que los medios de prueba en la Ley 734 simplemente estaban enunciados en el artículo 130 que fue modificado por el artículo 50 de la Ley 1474 de 2011. </a:t>
            </a:r>
            <a:r>
              <a:rPr lang="es-MX" sz="3600" i="1" dirty="0">
                <a:latin typeface="Arial" panose="020B0604020202020204" pitchFamily="34" charset="0"/>
                <a:cs typeface="Arial" panose="020B0604020202020204" pitchFamily="34" charset="0"/>
              </a:rPr>
              <a:t>No obstante; en la Ley 1952 de 2019 cada uno de los medios de prueba está regulado en un capítulo de forma separada, y además, se agrega el capítulo del indicio. </a:t>
            </a:r>
            <a:endParaRPr lang="es-CO" sz="3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10438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70709" y="1018903"/>
            <a:ext cx="10580914" cy="5016758"/>
          </a:xfrm>
          <a:prstGeom prst="rect">
            <a:avLst/>
          </a:prstGeom>
        </p:spPr>
        <p:txBody>
          <a:bodyPr wrap="square">
            <a:spAutoFit/>
          </a:bodyPr>
          <a:lstStyle/>
          <a:p>
            <a:pPr algn="just"/>
            <a:r>
              <a:rPr lang="es-MX" sz="3200" b="1" i="1" dirty="0">
                <a:solidFill>
                  <a:srgbClr val="000000"/>
                </a:solidFill>
                <a:latin typeface="Tahoma" panose="020B0604030504040204" pitchFamily="34" charset="0"/>
              </a:rPr>
              <a:t>El beneficio de la regulación por capítulos</a:t>
            </a:r>
            <a:r>
              <a:rPr lang="es-MX" sz="3200" dirty="0">
                <a:solidFill>
                  <a:srgbClr val="000000"/>
                </a:solidFill>
                <a:latin typeface="Tahoma" panose="020B0604030504040204" pitchFamily="34" charset="0"/>
              </a:rPr>
              <a:t>, se evidencia porque el operador disciplinario evaluará de forma independiente los requisitos para dar trámite a la </a:t>
            </a:r>
            <a:r>
              <a:rPr lang="es-MX" sz="3200" i="1" dirty="0">
                <a:solidFill>
                  <a:srgbClr val="000000"/>
                </a:solidFill>
                <a:latin typeface="Tahoma" panose="020B0604030504040204" pitchFamily="34" charset="0"/>
              </a:rPr>
              <a:t>confesión, el testimonio, la peritación, la inspección disciplinaria, los documentos</a:t>
            </a:r>
            <a:r>
              <a:rPr lang="es-MX" sz="3200" dirty="0">
                <a:solidFill>
                  <a:srgbClr val="000000"/>
                </a:solidFill>
                <a:latin typeface="Tahoma" panose="020B0604030504040204" pitchFamily="34" charset="0"/>
              </a:rPr>
              <a:t>. </a:t>
            </a:r>
          </a:p>
          <a:p>
            <a:pPr algn="just"/>
            <a:endParaRPr lang="es-MX" sz="3200" dirty="0">
              <a:solidFill>
                <a:srgbClr val="000000"/>
              </a:solidFill>
              <a:latin typeface="Tahoma" panose="020B0604030504040204" pitchFamily="34" charset="0"/>
            </a:endParaRPr>
          </a:p>
          <a:p>
            <a:pPr algn="just"/>
            <a:r>
              <a:rPr lang="es-MX" sz="3200" dirty="0">
                <a:solidFill>
                  <a:srgbClr val="000000"/>
                </a:solidFill>
                <a:latin typeface="Tahoma" panose="020B0604030504040204" pitchFamily="34" charset="0"/>
              </a:rPr>
              <a:t>Cabe anotar que, en el capítulo de “Documentos”, se precisa que </a:t>
            </a:r>
            <a:r>
              <a:rPr lang="es-MX" sz="3200" i="1" u="sng" dirty="0">
                <a:solidFill>
                  <a:srgbClr val="000000"/>
                </a:solidFill>
                <a:latin typeface="Tahoma" panose="020B0604030504040204" pitchFamily="34" charset="0"/>
              </a:rPr>
              <a:t>el informe técnico </a:t>
            </a:r>
            <a:r>
              <a:rPr lang="es-MX" sz="3200" dirty="0">
                <a:solidFill>
                  <a:srgbClr val="000000"/>
                </a:solidFill>
                <a:latin typeface="Tahoma" panose="020B0604030504040204" pitchFamily="34" charset="0"/>
              </a:rPr>
              <a:t>es un medio de prueba documental diferente del informe consignado cuando se realiza un peritazgo. </a:t>
            </a:r>
            <a:endParaRPr lang="es-CO" sz="3200" dirty="0"/>
          </a:p>
        </p:txBody>
      </p:sp>
    </p:spTree>
    <p:extLst>
      <p:ext uri="{BB962C8B-B14F-4D97-AF65-F5344CB8AC3E}">
        <p14:creationId xmlns:p14="http://schemas.microsoft.com/office/powerpoint/2010/main" val="23653521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3326" y="1489165"/>
            <a:ext cx="11064239" cy="3970318"/>
          </a:xfrm>
          <a:prstGeom prst="rect">
            <a:avLst/>
          </a:prstGeom>
        </p:spPr>
        <p:txBody>
          <a:bodyPr wrap="square">
            <a:spAutoFit/>
          </a:bodyPr>
          <a:lstStyle/>
          <a:p>
            <a:pPr algn="just"/>
            <a:endParaRPr lang="es-MX" sz="3600" dirty="0">
              <a:solidFill>
                <a:srgbClr val="000000"/>
              </a:solidFill>
              <a:latin typeface="Tahoma" panose="020B0604030504040204" pitchFamily="34" charset="0"/>
            </a:endParaRPr>
          </a:p>
          <a:p>
            <a:pPr algn="just"/>
            <a:r>
              <a:rPr lang="es-MX" sz="3600" dirty="0">
                <a:solidFill>
                  <a:srgbClr val="000000"/>
                </a:solidFill>
                <a:latin typeface="Arial" panose="020B0604020202020204" pitchFamily="34" charset="0"/>
                <a:cs typeface="Arial" panose="020B0604020202020204" pitchFamily="34" charset="0"/>
              </a:rPr>
              <a:t>Igualmente, cuando se compruebe que en la práctica de las pruebas incorporadas al proceso, éstas se obtuvieron violando derechos fundamentales o de manera ilegal, de plano serán excluidas por ser ilegales o ilícitas y se dará aplicación a la cláusula de exclusión. </a:t>
            </a:r>
            <a:endParaRPr lang="es-CO"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26490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b="1" dirty="0">
                <a:solidFill>
                  <a:srgbClr val="C00000"/>
                </a:solidFill>
              </a:rPr>
              <a:t>FALTAS DISCIPLINARIAS</a:t>
            </a:r>
            <a:endParaRPr lang="es-CO" dirty="0">
              <a:solidFill>
                <a:srgbClr val="C00000"/>
              </a:solidFill>
            </a:endParaRPr>
          </a:p>
        </p:txBody>
      </p:sp>
      <p:sp>
        <p:nvSpPr>
          <p:cNvPr id="3" name="Marcador de contenido 2"/>
          <p:cNvSpPr>
            <a:spLocks noGrp="1"/>
          </p:cNvSpPr>
          <p:nvPr>
            <p:ph idx="1"/>
          </p:nvPr>
        </p:nvSpPr>
        <p:spPr>
          <a:xfrm>
            <a:off x="522514" y="1776549"/>
            <a:ext cx="11194869" cy="4134673"/>
          </a:xfrm>
        </p:spPr>
        <p:txBody>
          <a:bodyPr>
            <a:noAutofit/>
          </a:bodyPr>
          <a:lstStyle/>
          <a:p>
            <a:pPr algn="just"/>
            <a:r>
              <a:rPr lang="es-MX" sz="3000" dirty="0">
                <a:solidFill>
                  <a:schemeClr val="tx1"/>
                </a:solidFill>
                <a:latin typeface="Arial" panose="020B0604020202020204" pitchFamily="34" charset="0"/>
                <a:cs typeface="Arial" panose="020B0604020202020204" pitchFamily="34" charset="0"/>
              </a:rPr>
              <a:t>En el nuevo Código General Disciplinario se realizó una evaluación de las conductas calificadas como faltas gravísimas contenidas en los 65 numerales y los cinco parágrafos que conforman el artículo 48 “Faltas Gravísimas” de la Ley 734 de 2002 y se determinó que el incumplimiento de algunos de los deberes consignados en dicho artículo, no deberían estar calificados como faltas gravísimas. Motivo por el cual, se decidió que en la Ley 1952 se calificarían como incumplimiento de deberes. </a:t>
            </a:r>
            <a:endParaRPr lang="es-CO" sz="3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51321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1704" y="992777"/>
            <a:ext cx="10985862" cy="4247317"/>
          </a:xfrm>
          <a:prstGeom prst="rect">
            <a:avLst/>
          </a:prstGeom>
        </p:spPr>
        <p:txBody>
          <a:bodyPr wrap="square">
            <a:spAutoFit/>
          </a:bodyPr>
          <a:lstStyle/>
          <a:p>
            <a:endParaRPr lang="es-MX" sz="3200" dirty="0">
              <a:solidFill>
                <a:srgbClr val="000000"/>
              </a:solidFill>
              <a:latin typeface="Tahoma" panose="020B0604030504040204" pitchFamily="34" charset="0"/>
            </a:endParaRPr>
          </a:p>
          <a:p>
            <a:pPr algn="just"/>
            <a:r>
              <a:rPr lang="es-MX" sz="3400" dirty="0">
                <a:solidFill>
                  <a:srgbClr val="000000"/>
                </a:solidFill>
                <a:latin typeface="Tahoma" panose="020B0604030504040204" pitchFamily="34" charset="0"/>
              </a:rPr>
              <a:t>Consecuencia de dicha </a:t>
            </a:r>
            <a:r>
              <a:rPr lang="es-MX" sz="3400" i="1" dirty="0">
                <a:solidFill>
                  <a:srgbClr val="000000"/>
                </a:solidFill>
                <a:latin typeface="Tahoma" panose="020B0604030504040204" pitchFamily="34" charset="0"/>
              </a:rPr>
              <a:t>evaluación,</a:t>
            </a:r>
            <a:r>
              <a:rPr lang="es-MX" sz="3400" dirty="0">
                <a:solidFill>
                  <a:srgbClr val="000000"/>
                </a:solidFill>
                <a:latin typeface="Tahoma" panose="020B0604030504040204" pitchFamily="34" charset="0"/>
              </a:rPr>
              <a:t> en la Ley 1952 de 2019, se establece en el título denominado “La Descripción de las Faltas Disciplinarias en Particular” que contiene un capítulo llamado “Faltas Gravísimas”, el cual está conformado por 15 artículos del 52 hasta el 66 del código, cuyo </a:t>
            </a:r>
            <a:r>
              <a:rPr lang="es-MX" sz="3400" i="1" dirty="0">
                <a:solidFill>
                  <a:srgbClr val="000000"/>
                </a:solidFill>
                <a:latin typeface="Tahoma" panose="020B0604030504040204" pitchFamily="34" charset="0"/>
              </a:rPr>
              <a:t>objetivo</a:t>
            </a:r>
            <a:r>
              <a:rPr lang="es-MX" sz="3400" dirty="0">
                <a:solidFill>
                  <a:srgbClr val="000000"/>
                </a:solidFill>
                <a:latin typeface="Tahoma" panose="020B0604030504040204" pitchFamily="34" charset="0"/>
              </a:rPr>
              <a:t> consiste en separar las faltas de acuerdo a la especialidad de la función desempeñada. </a:t>
            </a:r>
            <a:endParaRPr lang="es-CO" sz="3400" dirty="0"/>
          </a:p>
        </p:txBody>
      </p:sp>
    </p:spTree>
    <p:extLst>
      <p:ext uri="{BB962C8B-B14F-4D97-AF65-F5344CB8AC3E}">
        <p14:creationId xmlns:p14="http://schemas.microsoft.com/office/powerpoint/2010/main" val="2500999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18457" y="809898"/>
            <a:ext cx="10842171" cy="5632311"/>
          </a:xfrm>
          <a:prstGeom prst="rect">
            <a:avLst/>
          </a:prstGeom>
        </p:spPr>
        <p:txBody>
          <a:bodyPr wrap="square">
            <a:spAutoFit/>
          </a:bodyPr>
          <a:lstStyle/>
          <a:p>
            <a:pPr algn="just"/>
            <a:r>
              <a:rPr lang="es-MX" sz="3000" dirty="0">
                <a:solidFill>
                  <a:srgbClr val="000000"/>
                </a:solidFill>
                <a:latin typeface="Arial" panose="020B0604020202020204" pitchFamily="34" charset="0"/>
                <a:cs typeface="Arial" panose="020B0604020202020204" pitchFamily="34" charset="0"/>
              </a:rPr>
              <a:t>Así las cosas, se reguló lo referente a faltas relacionadas con la infracción al Derecho Internacional de los Derechos Humanos y al Derecho Internacional Humanitario, la libertad y otros derechos fundamentales, la Contratación Pública, el servicio o la función pública, el régimen de incompatibilidades, inhabilidades, impedimentos y conflictos de intereses, la hacienda pública, la acción de repetición, la salud pública, la intervención en política, el servicio, la función y el trámite de asuntos oficiales, la moralidad pública, los funcionarios judiciales y los jueces de paz, el régimen penitenciario y carcelario, faltas que coinciden con descripciones típicas de la ley penal y causales de mala conducta. </a:t>
            </a:r>
          </a:p>
        </p:txBody>
      </p:sp>
    </p:spTree>
    <p:extLst>
      <p:ext uri="{BB962C8B-B14F-4D97-AF65-F5344CB8AC3E}">
        <p14:creationId xmlns:p14="http://schemas.microsoft.com/office/powerpoint/2010/main" val="3957077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36469" y="1711234"/>
            <a:ext cx="10149840" cy="3416320"/>
          </a:xfrm>
          <a:prstGeom prst="rect">
            <a:avLst/>
          </a:prstGeom>
        </p:spPr>
        <p:txBody>
          <a:bodyPr wrap="square">
            <a:spAutoFit/>
          </a:bodyPr>
          <a:lstStyle/>
          <a:p>
            <a:pPr algn="just"/>
            <a:r>
              <a:rPr lang="es-MX" sz="3600" dirty="0">
                <a:solidFill>
                  <a:srgbClr val="000000"/>
                </a:solidFill>
                <a:latin typeface="Arial" panose="020B0604020202020204" pitchFamily="34" charset="0"/>
                <a:cs typeface="Arial" panose="020B0604020202020204" pitchFamily="34" charset="0"/>
              </a:rPr>
              <a:t>En temas de faltas graves y leves no se presenta modificación. Es decir, no hay una clasificación entre una y otra; para fijar los criterios de gravedad o levedad de la falta se debe acudir al artículo 43 de la Ley 734 de 2002 y en la ley 1952 el artículo 47 según sea el caso. </a:t>
            </a:r>
            <a:endParaRPr lang="es-CO"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64103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dirty="0"/>
              <a:t>REVOCATORIA DIRECTA</a:t>
            </a:r>
            <a:endParaRPr lang="es-CO" dirty="0"/>
          </a:p>
        </p:txBody>
      </p:sp>
      <p:sp>
        <p:nvSpPr>
          <p:cNvPr id="3" name="Marcador de contenido 2"/>
          <p:cNvSpPr>
            <a:spLocks noGrp="1"/>
          </p:cNvSpPr>
          <p:nvPr>
            <p:ph idx="1"/>
          </p:nvPr>
        </p:nvSpPr>
        <p:spPr>
          <a:xfrm>
            <a:off x="548639" y="1554480"/>
            <a:ext cx="10955973" cy="4356742"/>
          </a:xfrm>
        </p:spPr>
        <p:txBody>
          <a:bodyPr>
            <a:noAutofit/>
          </a:bodyPr>
          <a:lstStyle/>
          <a:p>
            <a:pPr algn="just"/>
            <a:endParaRPr lang="es-MX" sz="3000" dirty="0">
              <a:solidFill>
                <a:schemeClr val="tx1"/>
              </a:solidFill>
              <a:latin typeface="Arial" panose="020B0604020202020204" pitchFamily="34" charset="0"/>
              <a:cs typeface="Arial" panose="020B0604020202020204" pitchFamily="34" charset="0"/>
            </a:endParaRPr>
          </a:p>
          <a:p>
            <a:pPr algn="just"/>
            <a:r>
              <a:rPr lang="es-MX" sz="3000" dirty="0">
                <a:solidFill>
                  <a:schemeClr val="tx1"/>
                </a:solidFill>
                <a:latin typeface="Arial" panose="020B0604020202020204" pitchFamily="34" charset="0"/>
                <a:cs typeface="Arial" panose="020B0604020202020204" pitchFamily="34" charset="0"/>
              </a:rPr>
              <a:t>En el tema de Revocatoria Directa la Ley 734 de 2002 en el artículo 122 establecía que los fallos sancionatorios y autos de archivo podrían ser revocados de oficio o a solicitud del sancionado, posteriormente, la 1474 de 2011 facultó al quejoso a solicitar la revocatoria. No obstante, en la Ley 1952 de 2019 se precisa que el quejoso podrá solicitar la revocatoria, siempre y cuando no hubiere interpuesto contra dicha decisión los recursos ordinarios previstos en el C.G.D.</a:t>
            </a:r>
            <a:endParaRPr lang="es-CO" sz="3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80481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7829" y="1554480"/>
            <a:ext cx="10920548" cy="3539430"/>
          </a:xfrm>
          <a:prstGeom prst="rect">
            <a:avLst/>
          </a:prstGeom>
        </p:spPr>
        <p:txBody>
          <a:bodyPr wrap="square">
            <a:spAutoFit/>
          </a:bodyPr>
          <a:lstStyle/>
          <a:p>
            <a:pPr algn="just"/>
            <a:r>
              <a:rPr lang="es-MX" sz="3200" dirty="0">
                <a:solidFill>
                  <a:srgbClr val="000000"/>
                </a:solidFill>
                <a:latin typeface="Arial" panose="020B0604020202020204" pitchFamily="34" charset="0"/>
                <a:cs typeface="Arial" panose="020B0604020202020204" pitchFamily="34" charset="0"/>
              </a:rPr>
              <a:t>El plazo para presentar la solicitud no tiene modificación, continua el término de tres (3) meses a partir de la fecha de su comunicación. Sin embargo, se incorpora que una vez allegada la petición de revocatoria se comunicará al disciplinado para que dentro de los cinco (5) días siguientes al recibo de la comunicación se pronuncie sobre la solicitud. </a:t>
            </a:r>
            <a:endParaRPr lang="es-CO"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96212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24297" y="624110"/>
            <a:ext cx="9780315" cy="786679"/>
          </a:xfrm>
        </p:spPr>
        <p:txBody>
          <a:bodyPr/>
          <a:lstStyle/>
          <a:p>
            <a:pPr algn="ctr"/>
            <a:r>
              <a:rPr lang="es-MX" b="1" dirty="0">
                <a:solidFill>
                  <a:srgbClr val="C00000"/>
                </a:solidFill>
                <a:latin typeface="Arial" panose="020B0604020202020204" pitchFamily="34" charset="0"/>
                <a:cs typeface="Arial" panose="020B0604020202020204" pitchFamily="34" charset="0"/>
              </a:rPr>
              <a:t>PROCEDIMIENTO</a:t>
            </a:r>
            <a:endParaRPr lang="es-CO" dirty="0">
              <a:solidFill>
                <a:srgbClr val="C00000"/>
              </a:solidFill>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640080" y="1410789"/>
            <a:ext cx="10864532" cy="4794067"/>
          </a:xfrm>
        </p:spPr>
        <p:txBody>
          <a:bodyPr>
            <a:noAutofit/>
          </a:bodyPr>
          <a:lstStyle/>
          <a:p>
            <a:pPr algn="just"/>
            <a:r>
              <a:rPr lang="es-MX" sz="2800" dirty="0">
                <a:solidFill>
                  <a:schemeClr val="tx1"/>
                </a:solidFill>
                <a:latin typeface="Arial" panose="020B0604020202020204" pitchFamily="34" charset="0"/>
                <a:cs typeface="Arial" panose="020B0604020202020204" pitchFamily="34" charset="0"/>
              </a:rPr>
              <a:t>En el enfoque de procedimiento se destaca lo siguiente: </a:t>
            </a:r>
          </a:p>
          <a:p>
            <a:pPr algn="just"/>
            <a:r>
              <a:rPr lang="es-MX" sz="2800" dirty="0">
                <a:solidFill>
                  <a:schemeClr val="tx1"/>
                </a:solidFill>
                <a:latin typeface="Arial" panose="020B0604020202020204" pitchFamily="34" charset="0"/>
                <a:cs typeface="Arial" panose="020B0604020202020204" pitchFamily="34" charset="0"/>
              </a:rPr>
              <a:t>En el nuevo Código General Disciplinario Ley 1952 de 2019 se eliminó el Título XI de la Ley 734 de 2002 referente a los procedimientos especiales, tales como: (i) Procedimiento verbal; (ii) Procedimiento disciplinario especial ante el Procurador General de la Nación y (iii) Competencia contra altos dignatarios del Estado. </a:t>
            </a:r>
          </a:p>
          <a:p>
            <a:pPr algn="just"/>
            <a:r>
              <a:rPr lang="es-MX" sz="2800" dirty="0">
                <a:solidFill>
                  <a:schemeClr val="tx1"/>
                </a:solidFill>
                <a:latin typeface="Arial" panose="020B0604020202020204" pitchFamily="34" charset="0"/>
                <a:cs typeface="Arial" panose="020B0604020202020204" pitchFamily="34" charset="0"/>
              </a:rPr>
              <a:t>Al entrar en vigencia el Código General Disciplinario se hace tránsito al proc</a:t>
            </a:r>
            <a:r>
              <a:rPr lang="es-MX" sz="3000" dirty="0">
                <a:solidFill>
                  <a:schemeClr val="tx1"/>
                </a:solidFill>
                <a:latin typeface="Arial" panose="020B0604020202020204" pitchFamily="34" charset="0"/>
                <a:cs typeface="Arial" panose="020B0604020202020204" pitchFamily="34" charset="0"/>
              </a:rPr>
              <a:t>eso en oralidad que es una combinación parte escrita y oral.</a:t>
            </a:r>
            <a:endParaRPr lang="es-CO" sz="3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70500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5577" y="1175657"/>
            <a:ext cx="11286309" cy="5509200"/>
          </a:xfrm>
          <a:prstGeom prst="rect">
            <a:avLst/>
          </a:prstGeom>
        </p:spPr>
        <p:txBody>
          <a:bodyPr wrap="square">
            <a:spAutoFit/>
          </a:bodyPr>
          <a:lstStyle/>
          <a:p>
            <a:pPr algn="just"/>
            <a:endParaRPr lang="es-MX" sz="3200" dirty="0">
              <a:solidFill>
                <a:srgbClr val="000000"/>
              </a:solidFill>
              <a:latin typeface="Arial" panose="020B0604020202020204" pitchFamily="34" charset="0"/>
              <a:cs typeface="Arial" panose="020B0604020202020204" pitchFamily="34" charset="0"/>
            </a:endParaRPr>
          </a:p>
          <a:p>
            <a:pPr algn="just"/>
            <a:r>
              <a:rPr lang="es-MX" sz="3200" dirty="0">
                <a:solidFill>
                  <a:srgbClr val="000000"/>
                </a:solidFill>
                <a:latin typeface="Arial" panose="020B0604020202020204" pitchFamily="34" charset="0"/>
                <a:cs typeface="Arial" panose="020B0604020202020204" pitchFamily="34" charset="0"/>
              </a:rPr>
              <a:t>Actualmente, la Ley 734 de 2002 establece un procedimiento de única instancia ante el Procurador General de la Nación que es la autoridad disciplinaria para servidores públicos como: Congresistas, Alcalde Mayor de Bogotá, Personero Distrital, el Contralor Distrital y Generales entre otros. </a:t>
            </a:r>
          </a:p>
          <a:p>
            <a:pPr algn="just"/>
            <a:endParaRPr lang="es-MX" sz="3200" dirty="0">
              <a:solidFill>
                <a:srgbClr val="000000"/>
              </a:solidFill>
              <a:latin typeface="Arial" panose="020B0604020202020204" pitchFamily="34" charset="0"/>
              <a:cs typeface="Arial" panose="020B0604020202020204" pitchFamily="34" charset="0"/>
            </a:endParaRPr>
          </a:p>
          <a:p>
            <a:pPr algn="just"/>
            <a:r>
              <a:rPr lang="es-MX" sz="3200" dirty="0">
                <a:solidFill>
                  <a:srgbClr val="000000"/>
                </a:solidFill>
                <a:latin typeface="Arial" panose="020B0604020202020204" pitchFamily="34" charset="0"/>
                <a:cs typeface="Arial" panose="020B0604020202020204" pitchFamily="34" charset="0"/>
              </a:rPr>
              <a:t>A partir de la entrada en vigencia de la ley 1952 cambia dicha competencia porque en </a:t>
            </a:r>
            <a:r>
              <a:rPr lang="es-MX" sz="3200" i="1" dirty="0">
                <a:solidFill>
                  <a:srgbClr val="000000"/>
                </a:solidFill>
                <a:latin typeface="Arial" panose="020B0604020202020204" pitchFamily="34" charset="0"/>
                <a:cs typeface="Arial" panose="020B0604020202020204" pitchFamily="34" charset="0"/>
              </a:rPr>
              <a:t>primera instancia asumiría competencia la Sala Disciplinaria y en segunda instancia el Procurador General. </a:t>
            </a:r>
            <a:endParaRPr lang="es-CO" sz="3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73450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1703" y="1776549"/>
            <a:ext cx="11051177" cy="4401205"/>
          </a:xfrm>
          <a:prstGeom prst="rect">
            <a:avLst/>
          </a:prstGeom>
        </p:spPr>
        <p:txBody>
          <a:bodyPr wrap="square">
            <a:spAutoFit/>
          </a:bodyPr>
          <a:lstStyle/>
          <a:p>
            <a:pPr algn="just"/>
            <a:r>
              <a:rPr lang="es-MX" sz="2800" dirty="0">
                <a:solidFill>
                  <a:srgbClr val="000000"/>
                </a:solidFill>
                <a:latin typeface="Tahoma" panose="020B0604030504040204" pitchFamily="34" charset="0"/>
              </a:rPr>
              <a:t>Cumplido el trámite ordenado en el </a:t>
            </a:r>
            <a:r>
              <a:rPr lang="es-MX" sz="2800" i="1" dirty="0">
                <a:solidFill>
                  <a:srgbClr val="000000"/>
                </a:solidFill>
                <a:latin typeface="Tahoma" panose="020B0604030504040204" pitchFamily="34" charset="0"/>
              </a:rPr>
              <a:t>cierre de la investigación</a:t>
            </a:r>
            <a:r>
              <a:rPr lang="es-MX" sz="2800" dirty="0">
                <a:solidFill>
                  <a:srgbClr val="000000"/>
                </a:solidFill>
                <a:latin typeface="Tahoma" panose="020B0604030504040204" pitchFamily="34" charset="0"/>
              </a:rPr>
              <a:t>, se evaluará si procede Auto de Archivo o citación a audiencia para formulación del pliego de cargos. Contra esta decisión no procede recurso alguno. </a:t>
            </a:r>
          </a:p>
          <a:p>
            <a:pPr algn="just"/>
            <a:endParaRPr lang="es-MX" sz="2800" dirty="0">
              <a:solidFill>
                <a:srgbClr val="000000"/>
              </a:solidFill>
              <a:latin typeface="Tahoma" panose="020B0604030504040204" pitchFamily="34" charset="0"/>
            </a:endParaRPr>
          </a:p>
          <a:p>
            <a:pPr algn="just"/>
            <a:r>
              <a:rPr lang="es-MX" sz="2800" dirty="0">
                <a:solidFill>
                  <a:srgbClr val="000000"/>
                </a:solidFill>
                <a:latin typeface="Tahoma" panose="020B0604030504040204" pitchFamily="34" charset="0"/>
              </a:rPr>
              <a:t>Es importante señalar que, en el proceso verbal regulado en la Ley 734 de 2002 no está regulado la variación de cargos. No obstante, en el proceso ordinario de la norma ibídem, se establece la variación de cargos cuando hay error en la calificación o porque existe una prueba sobreviniente. </a:t>
            </a:r>
            <a:endParaRPr lang="es-CO" sz="2800" dirty="0"/>
          </a:p>
        </p:txBody>
      </p:sp>
    </p:spTree>
    <p:extLst>
      <p:ext uri="{BB962C8B-B14F-4D97-AF65-F5344CB8AC3E}">
        <p14:creationId xmlns:p14="http://schemas.microsoft.com/office/powerpoint/2010/main" val="40110561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66207" y="1280160"/>
            <a:ext cx="10789920" cy="5170646"/>
          </a:xfrm>
          <a:prstGeom prst="rect">
            <a:avLst/>
          </a:prstGeom>
        </p:spPr>
        <p:txBody>
          <a:bodyPr wrap="square">
            <a:spAutoFit/>
          </a:bodyPr>
          <a:lstStyle/>
          <a:p>
            <a:pPr algn="just"/>
            <a:r>
              <a:rPr lang="es-MX" sz="3000" dirty="0">
                <a:latin typeface="Arial" panose="020B0604020202020204" pitchFamily="34" charset="0"/>
                <a:cs typeface="Arial" panose="020B0604020202020204" pitchFamily="34" charset="0"/>
              </a:rPr>
              <a:t>En el nuevo C.G.D. acogió lo establecido en el proceso ordinario de la Ley 734 de 2002, es decir, la posibilidad de variación de cargos cuando se presente las mismas causales. </a:t>
            </a:r>
          </a:p>
          <a:p>
            <a:pPr algn="just"/>
            <a:endParaRPr lang="es-MX" sz="3000" dirty="0">
              <a:latin typeface="Arial" panose="020B0604020202020204" pitchFamily="34" charset="0"/>
              <a:cs typeface="Arial" panose="020B0604020202020204" pitchFamily="34" charset="0"/>
            </a:endParaRPr>
          </a:p>
          <a:p>
            <a:pPr algn="just"/>
            <a:r>
              <a:rPr lang="es-MX" sz="3000" dirty="0">
                <a:latin typeface="Arial" panose="020B0604020202020204" pitchFamily="34" charset="0"/>
                <a:cs typeface="Arial" panose="020B0604020202020204" pitchFamily="34" charset="0"/>
              </a:rPr>
              <a:t>El inicio formal de proceso verbal se da, cuando se celebra la audiencia de formulación de cargos. Instalada la Audiencia se realizará una presentación sucinta de los hechos y los cargos formulados, previa verificación de que el disciplinado acuda con defensor. Si acude con defensor el Despacho le preguntará al disciplinado si acepta la responsabilidad imputada. </a:t>
            </a:r>
            <a:endParaRPr lang="es-CO"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81435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74765" y="1254034"/>
            <a:ext cx="11181805" cy="4832092"/>
          </a:xfrm>
          <a:prstGeom prst="rect">
            <a:avLst/>
          </a:prstGeom>
        </p:spPr>
        <p:txBody>
          <a:bodyPr wrap="square">
            <a:spAutoFit/>
          </a:bodyPr>
          <a:lstStyle/>
          <a:p>
            <a:pPr algn="just"/>
            <a:r>
              <a:rPr lang="es-MX" sz="2800" dirty="0">
                <a:solidFill>
                  <a:srgbClr val="000000"/>
                </a:solidFill>
                <a:latin typeface="Tahoma" panose="020B0604030504040204" pitchFamily="34" charset="0"/>
              </a:rPr>
              <a:t>En el evento de aceptar, se configura la confesión. Momento en el cual, la autoridad disciplinaria suspenderá la audiencia por el término de diez (10) días para proferir el fallo sancionatorio. El disciplinado por confesar podrá obtener un beneficio punitivo de hasta la tercera parte de la sanción. </a:t>
            </a:r>
          </a:p>
          <a:p>
            <a:pPr algn="just"/>
            <a:endParaRPr lang="es-MX" sz="2800" dirty="0">
              <a:solidFill>
                <a:srgbClr val="000000"/>
              </a:solidFill>
              <a:latin typeface="Tahoma" panose="020B0604030504040204" pitchFamily="34" charset="0"/>
            </a:endParaRPr>
          </a:p>
          <a:p>
            <a:pPr algn="just"/>
            <a:r>
              <a:rPr lang="es-MX" sz="2800" dirty="0">
                <a:solidFill>
                  <a:srgbClr val="000000"/>
                </a:solidFill>
                <a:latin typeface="Tahoma" panose="020B0604030504040204" pitchFamily="34" charset="0"/>
              </a:rPr>
              <a:t>Si el disciplinado concurre a la audiencia sin defensor, se le preguntará si desea acogerse al beneficio por confesión. Si se acoge, se suspenderá la audiencia por cinco (5) días para la designación de un abogado de oficio o para que el disciplinado asista con un defensor de confianza. </a:t>
            </a:r>
            <a:endParaRPr lang="es-CO" sz="2800" dirty="0"/>
          </a:p>
        </p:txBody>
      </p:sp>
    </p:spTree>
    <p:extLst>
      <p:ext uri="{BB962C8B-B14F-4D97-AF65-F5344CB8AC3E}">
        <p14:creationId xmlns:p14="http://schemas.microsoft.com/office/powerpoint/2010/main" val="7137422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57647" y="1280160"/>
            <a:ext cx="10829108" cy="4247317"/>
          </a:xfrm>
          <a:prstGeom prst="rect">
            <a:avLst/>
          </a:prstGeom>
        </p:spPr>
        <p:txBody>
          <a:bodyPr wrap="square">
            <a:spAutoFit/>
          </a:bodyPr>
          <a:lstStyle/>
          <a:p>
            <a:pPr algn="just"/>
            <a:r>
              <a:rPr lang="es-MX" sz="3000" dirty="0">
                <a:solidFill>
                  <a:srgbClr val="000000"/>
                </a:solidFill>
                <a:latin typeface="Arial" panose="020B0604020202020204" pitchFamily="34" charset="0"/>
                <a:cs typeface="Arial" panose="020B0604020202020204" pitchFamily="34" charset="0"/>
              </a:rPr>
              <a:t>De no proceder la confesión o aceptarse en forma parcial, se otorgará la palabra al disciplinado para que ejerza el derecho de rendir versión libre y presentar descargos; así como solicitar o aportar pruebas. Seguidamente hará uso de la palabra el defensor, si lo tuviere. </a:t>
            </a:r>
          </a:p>
          <a:p>
            <a:pPr algn="just"/>
            <a:endParaRPr lang="es-MX" sz="3000" dirty="0">
              <a:solidFill>
                <a:srgbClr val="000000"/>
              </a:solidFill>
              <a:latin typeface="Arial" panose="020B0604020202020204" pitchFamily="34" charset="0"/>
              <a:cs typeface="Arial" panose="020B0604020202020204" pitchFamily="34" charset="0"/>
            </a:endParaRPr>
          </a:p>
          <a:p>
            <a:pPr algn="just"/>
            <a:r>
              <a:rPr lang="es-MX" sz="3000" dirty="0">
                <a:solidFill>
                  <a:srgbClr val="000000"/>
                </a:solidFill>
                <a:latin typeface="Arial" panose="020B0604020202020204" pitchFamily="34" charset="0"/>
                <a:cs typeface="Arial" panose="020B0604020202020204" pitchFamily="34" charset="0"/>
              </a:rPr>
              <a:t>Se resolverán las nulidades y una vez ejecutoriada esta decisión se pronunciará sobre las pruebas solicitadas y se decretarán las que oficio se consideren necesarias. </a:t>
            </a:r>
          </a:p>
        </p:txBody>
      </p:sp>
    </p:spTree>
    <p:extLst>
      <p:ext uri="{BB962C8B-B14F-4D97-AF65-F5344CB8AC3E}">
        <p14:creationId xmlns:p14="http://schemas.microsoft.com/office/powerpoint/2010/main" val="42396705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40080" y="849086"/>
            <a:ext cx="10907486" cy="5632311"/>
          </a:xfrm>
          <a:prstGeom prst="rect">
            <a:avLst/>
          </a:prstGeom>
        </p:spPr>
        <p:txBody>
          <a:bodyPr wrap="square">
            <a:spAutoFit/>
          </a:bodyPr>
          <a:lstStyle/>
          <a:p>
            <a:pPr algn="just"/>
            <a:r>
              <a:rPr lang="es-MX" sz="3000" dirty="0">
                <a:latin typeface="Arial" panose="020B0604020202020204" pitchFamily="34" charset="0"/>
                <a:cs typeface="Arial" panose="020B0604020202020204" pitchFamily="34" charset="0"/>
              </a:rPr>
              <a:t>Si se niega la práctica de pruebas solicitadas, dicha determinación se notificará en estrados y contra ella procede el recurso de apelación que debe; interponerse y sustentarse en el mismo acto. </a:t>
            </a:r>
          </a:p>
          <a:p>
            <a:pPr algn="just"/>
            <a:endParaRPr lang="es-MX" sz="3000" dirty="0">
              <a:latin typeface="Arial" panose="020B0604020202020204" pitchFamily="34" charset="0"/>
              <a:cs typeface="Arial" panose="020B0604020202020204" pitchFamily="34" charset="0"/>
            </a:endParaRPr>
          </a:p>
          <a:p>
            <a:pPr algn="just"/>
            <a:r>
              <a:rPr lang="es-MX" sz="3000" dirty="0">
                <a:latin typeface="Arial" panose="020B0604020202020204" pitchFamily="34" charset="0"/>
                <a:cs typeface="Arial" panose="020B0604020202020204" pitchFamily="34" charset="0"/>
              </a:rPr>
              <a:t>El término para la práctica de pruebas es de veinte (20) días prorrogables por una sola vez por el mismo lapso. En este último caso, la prórroga se dispondrá mediante decisión motivada. </a:t>
            </a:r>
          </a:p>
          <a:p>
            <a:pPr algn="just"/>
            <a:endParaRPr lang="es-MX" sz="3000" dirty="0">
              <a:latin typeface="Arial" panose="020B0604020202020204" pitchFamily="34" charset="0"/>
              <a:cs typeface="Arial" panose="020B0604020202020204" pitchFamily="34" charset="0"/>
            </a:endParaRPr>
          </a:p>
          <a:p>
            <a:pPr algn="just"/>
            <a:r>
              <a:rPr lang="es-MX" sz="3000" dirty="0">
                <a:latin typeface="Arial" panose="020B0604020202020204" pitchFamily="34" charset="0"/>
                <a:cs typeface="Arial" panose="020B0604020202020204" pitchFamily="34" charset="0"/>
              </a:rPr>
              <a:t>Podrá ordenarse la práctica de pruebas por comisionado cuando sea estrictamente necesario y procedente. </a:t>
            </a:r>
            <a:endParaRPr lang="es-CO"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68674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18457" y="1031966"/>
            <a:ext cx="10855234" cy="5170646"/>
          </a:xfrm>
          <a:prstGeom prst="rect">
            <a:avLst/>
          </a:prstGeom>
        </p:spPr>
        <p:txBody>
          <a:bodyPr wrap="square">
            <a:spAutoFit/>
          </a:bodyPr>
          <a:lstStyle/>
          <a:p>
            <a:pPr marL="457200" indent="-457200" algn="just">
              <a:buFont typeface="Courier New" panose="02070309020205020404" pitchFamily="49" charset="0"/>
              <a:buChar char="o"/>
            </a:pPr>
            <a:r>
              <a:rPr lang="es-MX" sz="3000" dirty="0">
                <a:solidFill>
                  <a:srgbClr val="000000"/>
                </a:solidFill>
                <a:latin typeface="Arial" panose="020B0604020202020204" pitchFamily="34" charset="0"/>
                <a:cs typeface="Arial" panose="020B0604020202020204" pitchFamily="34" charset="0"/>
              </a:rPr>
              <a:t>Practicadas o evacuadas las pruebas ordenadas, se ordenará la suspensión de la audiencia por cinco (5) días para que los sujetos procesales presenten sus alegatos previos a la decisión.</a:t>
            </a:r>
          </a:p>
          <a:p>
            <a:pPr algn="just"/>
            <a:endParaRPr lang="es-MX" sz="3000" dirty="0">
              <a:solidFill>
                <a:srgbClr val="000000"/>
              </a:solidFill>
              <a:latin typeface="Arial" panose="020B0604020202020204" pitchFamily="34" charset="0"/>
              <a:cs typeface="Arial" panose="020B0604020202020204" pitchFamily="34" charset="0"/>
            </a:endParaRPr>
          </a:p>
          <a:p>
            <a:pPr marL="457200" indent="-457200" algn="just">
              <a:buFont typeface="Courier New" panose="02070309020205020404" pitchFamily="49" charset="0"/>
              <a:buChar char="o"/>
            </a:pPr>
            <a:r>
              <a:rPr lang="es-MX" sz="3000" dirty="0">
                <a:solidFill>
                  <a:srgbClr val="000000"/>
                </a:solidFill>
                <a:latin typeface="Arial" panose="020B0604020202020204" pitchFamily="34" charset="0"/>
                <a:cs typeface="Arial" panose="020B0604020202020204" pitchFamily="34" charset="0"/>
              </a:rPr>
              <a:t>Reanudada la audiencia los sujetos procesales procederán a presentar sus alegaciones finales. Finalizadas las intervenciones dentro de los cinco (5) días siguientes se citará para la decisión de fallo. La decisión final se entenderá notificada por estrados y quedará ejecutoriada a la terminación de la misma, si no fuere recurrida. </a:t>
            </a:r>
            <a:endParaRPr lang="es-CO"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35147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70709" y="796834"/>
            <a:ext cx="11155680" cy="5632311"/>
          </a:xfrm>
          <a:prstGeom prst="rect">
            <a:avLst/>
          </a:prstGeom>
        </p:spPr>
        <p:txBody>
          <a:bodyPr wrap="square">
            <a:spAutoFit/>
          </a:bodyPr>
          <a:lstStyle/>
          <a:p>
            <a:pPr algn="just"/>
            <a:r>
              <a:rPr lang="es-MX" sz="3000" dirty="0">
                <a:solidFill>
                  <a:srgbClr val="000000"/>
                </a:solidFill>
                <a:latin typeface="Arial" panose="020B0604020202020204" pitchFamily="34" charset="0"/>
                <a:cs typeface="Arial" panose="020B0604020202020204" pitchFamily="34" charset="0"/>
              </a:rPr>
              <a:t>Si se presenta recurso de apelación, se deberá sustentar verbalmente en la audiencia o por escrito dentro de los cinco (5) días siguientes ante la secretaría del despacho. </a:t>
            </a:r>
          </a:p>
          <a:p>
            <a:pPr algn="just"/>
            <a:endParaRPr lang="es-MX" sz="3000" dirty="0">
              <a:solidFill>
                <a:srgbClr val="000000"/>
              </a:solidFill>
              <a:latin typeface="Arial" panose="020B0604020202020204" pitchFamily="34" charset="0"/>
              <a:cs typeface="Arial" panose="020B0604020202020204" pitchFamily="34" charset="0"/>
            </a:endParaRPr>
          </a:p>
          <a:p>
            <a:pPr algn="just"/>
            <a:r>
              <a:rPr lang="es-MX" sz="3000" dirty="0">
                <a:solidFill>
                  <a:srgbClr val="000000"/>
                </a:solidFill>
                <a:latin typeface="Arial" panose="020B0604020202020204" pitchFamily="34" charset="0"/>
                <a:cs typeface="Arial" panose="020B0604020202020204" pitchFamily="34" charset="0"/>
              </a:rPr>
              <a:t>El funcionario de segunda instancia decidirá por escrito dentro de los cuarenta y cinco (45) días siguientes al recibo del expediente. </a:t>
            </a:r>
          </a:p>
          <a:p>
            <a:pPr algn="just"/>
            <a:endParaRPr lang="es-MX" sz="3000" dirty="0">
              <a:solidFill>
                <a:srgbClr val="000000"/>
              </a:solidFill>
              <a:latin typeface="Arial" panose="020B0604020202020204" pitchFamily="34" charset="0"/>
              <a:cs typeface="Arial" panose="020B0604020202020204" pitchFamily="34" charset="0"/>
            </a:endParaRPr>
          </a:p>
          <a:p>
            <a:pPr algn="just"/>
            <a:r>
              <a:rPr lang="es-MX" sz="3000" dirty="0">
                <a:solidFill>
                  <a:srgbClr val="000000"/>
                </a:solidFill>
                <a:latin typeface="Arial" panose="020B0604020202020204" pitchFamily="34" charset="0"/>
                <a:cs typeface="Arial" panose="020B0604020202020204" pitchFamily="34" charset="0"/>
              </a:rPr>
              <a:t>Respecto de las pruebas, se podrán decretar de oficio y con carácter excepcional. Una vez practicadas se dará traslado por el término de tres (3) días al apelante. El término para fallo se ampliará hasta cuarenta (40) días. </a:t>
            </a:r>
            <a:endParaRPr lang="es-CO"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8872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idx="1"/>
          </p:nvPr>
        </p:nvSpPr>
        <p:spPr>
          <a:xfrm>
            <a:off x="1619794" y="2560320"/>
            <a:ext cx="9884817" cy="2403566"/>
          </a:xfrm>
        </p:spPr>
        <p:txBody>
          <a:bodyPr>
            <a:normAutofit/>
          </a:bodyPr>
          <a:lstStyle/>
          <a:p>
            <a:pPr algn="ctr"/>
            <a:r>
              <a:rPr lang="es-CO" sz="3600" i="1" dirty="0">
                <a:solidFill>
                  <a:schemeClr val="tx1"/>
                </a:solidFill>
                <a:latin typeface="Arial" panose="020B0604020202020204" pitchFamily="34" charset="0"/>
                <a:cs typeface="Arial" panose="020B0604020202020204" pitchFamily="34" charset="0"/>
              </a:rPr>
              <a:t>MUCHAS GRACIAS </a:t>
            </a:r>
          </a:p>
        </p:txBody>
      </p:sp>
    </p:spTree>
    <p:extLst>
      <p:ext uri="{BB962C8B-B14F-4D97-AF65-F5344CB8AC3E}">
        <p14:creationId xmlns:p14="http://schemas.microsoft.com/office/powerpoint/2010/main" val="2367654740"/>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1546</TotalTime>
  <Words>5609</Words>
  <Application>Microsoft Office PowerPoint</Application>
  <PresentationFormat>Panorámica</PresentationFormat>
  <Paragraphs>244</Paragraphs>
  <Slides>89</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89</vt:i4>
      </vt:variant>
    </vt:vector>
  </HeadingPairs>
  <TitlesOfParts>
    <vt:vector size="100" baseType="lpstr">
      <vt:lpstr>Arial</vt:lpstr>
      <vt:lpstr>Bodoni MT</vt:lpstr>
      <vt:lpstr>Calibri</vt:lpstr>
      <vt:lpstr>Century Gothic</vt:lpstr>
      <vt:lpstr>Courier New</vt:lpstr>
      <vt:lpstr>Helvetica</vt:lpstr>
      <vt:lpstr>Tahoma</vt:lpstr>
      <vt:lpstr>Times New Roman</vt:lpstr>
      <vt:lpstr>Wingdings</vt:lpstr>
      <vt:lpstr>Wingdings 3</vt:lpstr>
      <vt:lpstr>Espiral</vt:lpstr>
      <vt:lpstr>REGIMEN DISCIPLINARIO SERVIDOR PUBLICO</vt:lpstr>
      <vt:lpstr> MARCO NORMATIVO</vt:lpstr>
      <vt:lpstr>Presentación de PowerPoint</vt:lpstr>
      <vt:lpstr>Presentación de PowerPoint</vt:lpstr>
      <vt:lpstr>Presentación de PowerPoint</vt:lpstr>
      <vt:lpstr>Presentación de PowerPoint</vt:lpstr>
      <vt:lpstr>¿Que es el Código General Disciplinario?  </vt:lpstr>
      <vt:lpstr> Falta Disciplinaria (Dolo y Culpa) y Extinción de la acción disciplinaria</vt:lpstr>
      <vt:lpstr>Presentación de PowerPoint</vt:lpstr>
      <vt:lpstr>Presentación de PowerPoint</vt:lpstr>
      <vt:lpstr>Presentación de PowerPoint</vt:lpstr>
      <vt:lpstr>Presentación de PowerPoint</vt:lpstr>
      <vt:lpstr>Artículo 221, Ley 1952 de 2019</vt:lpstr>
      <vt:lpstr>La estructura del procedimiento</vt:lpstr>
      <vt:lpstr>Presentación de PowerPoint</vt:lpstr>
      <vt:lpstr>Presentación de PowerPoint</vt:lpstr>
      <vt:lpstr>Presentación de PowerPoint</vt:lpstr>
      <vt:lpstr>Presentación de PowerPoint</vt:lpstr>
      <vt:lpstr>  Investigación Disciplinaria</vt:lpstr>
      <vt:lpstr>Presentación de PowerPoint</vt:lpstr>
      <vt:lpstr>DURACION </vt:lpstr>
      <vt:lpstr>Recursos</vt:lpstr>
      <vt:lpstr>Presentación de PowerPoint</vt:lpstr>
      <vt:lpstr>Presentación de PowerPoint</vt:lpstr>
      <vt:lpstr>Presentación de PowerPoint</vt:lpstr>
      <vt:lpstr>Presentación de PowerPoint</vt:lpstr>
      <vt:lpstr>Juzgamiento</vt:lpstr>
      <vt:lpstr>Presentación de PowerPoint</vt:lpstr>
      <vt:lpstr>Beneficio de la confesión</vt:lpstr>
      <vt:lpstr>Presentación de PowerPoint</vt:lpstr>
      <vt:lpstr>NULIDADES</vt:lpstr>
      <vt:lpstr> TRASLADO</vt:lpstr>
      <vt:lpstr>RECURSOS</vt:lpstr>
      <vt:lpstr>Presentación de PowerPoint</vt:lpstr>
      <vt:lpstr> Paralelo y cambios   Ley 734 de 2002,ley 1952 de 2019 y 2094 de 2021</vt:lpstr>
      <vt:lpstr>PRINCIPIOS Y NORMAS RECTORAS DE LA LEY DISCIPLINARIA    </vt:lpstr>
      <vt:lpstr>Igualdad art.7 Favorabilidad art.8  Ilicitud sustancial art.9 Culpabilidad art.10 Fines del proceso disciplinario art.11 Debido proceso art.12 Investigación integral art.13 Presunción de inocencia art. 14 Derecho a la defensa art.15    </vt:lpstr>
      <vt:lpstr>Cosa juzgada disciplinaria art.16 Gratuidad de la actuación disciplinaria art.17 Celeridad de la actuación disciplinaria art.18 Motivación art.19 Congruencia art.20 Clausula de exclusión art.21 Prevalencia de los principios rectores e integración normativa art.22 </vt:lpstr>
      <vt:lpstr>Prescripción</vt:lpstr>
      <vt:lpstr>Presentación de PowerPoint</vt:lpstr>
      <vt:lpstr>Conductas</vt:lpstr>
      <vt:lpstr>Presentación de PowerPoint</vt:lpstr>
      <vt:lpstr>Sanciones </vt:lpstr>
      <vt:lpstr>Sistema probatorio</vt:lpstr>
      <vt:lpstr>Beneficios por colaboración</vt:lpstr>
      <vt:lpstr>Titularidad de la potestad disciplinaria</vt:lpstr>
      <vt:lpstr>División de roles y doble conformidad</vt:lpstr>
      <vt:lpstr>Salas disciplinarias</vt:lpstr>
      <vt:lpstr>Presentación de PowerPoint</vt:lpstr>
      <vt:lpstr>Proceso contra el Procurador</vt:lpstr>
      <vt:lpstr>Poder preferente de la CNDJ</vt:lpstr>
      <vt:lpstr>Competencia de la CNDJ</vt:lpstr>
      <vt:lpstr>Juicio verbal</vt:lpstr>
      <vt:lpstr>Consulta</vt:lpstr>
      <vt:lpstr> DECRETO 1851/2021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Impedimentos y Recusaciones del Procurador General de la Nación</vt:lpstr>
      <vt:lpstr>Presentación de PowerPoint</vt:lpstr>
      <vt:lpstr>Presentación de PowerPoint</vt:lpstr>
      <vt:lpstr>Presentación de PowerPoint</vt:lpstr>
      <vt:lpstr> PRUEBAS </vt:lpstr>
      <vt:lpstr>Presentación de PowerPoint</vt:lpstr>
      <vt:lpstr>Presentación de PowerPoint</vt:lpstr>
      <vt:lpstr>Presentación de PowerPoint</vt:lpstr>
      <vt:lpstr>FALTAS DISCIPLINARIAS</vt:lpstr>
      <vt:lpstr>Presentación de PowerPoint</vt:lpstr>
      <vt:lpstr>Presentación de PowerPoint</vt:lpstr>
      <vt:lpstr>Presentación de PowerPoint</vt:lpstr>
      <vt:lpstr>REVOCATORIA DIRECTA</vt:lpstr>
      <vt:lpstr>Presentación de PowerPoint</vt:lpstr>
      <vt:lpstr>PROCEDIMIENTO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dc:creator>
  <cp:lastModifiedBy>123</cp:lastModifiedBy>
  <cp:revision>112</cp:revision>
  <dcterms:created xsi:type="dcterms:W3CDTF">2022-07-10T14:32:50Z</dcterms:created>
  <dcterms:modified xsi:type="dcterms:W3CDTF">2024-01-23T16:43:35Z</dcterms:modified>
</cp:coreProperties>
</file>