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39"/>
  </p:notesMasterIdLst>
  <p:sldIdLst>
    <p:sldId id="269" r:id="rId2"/>
    <p:sldId id="332" r:id="rId3"/>
    <p:sldId id="327" r:id="rId4"/>
    <p:sldId id="32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270" r:id="rId16"/>
    <p:sldId id="305" r:id="rId17"/>
    <p:sldId id="306" r:id="rId18"/>
    <p:sldId id="307" r:id="rId19"/>
    <p:sldId id="272" r:id="rId20"/>
    <p:sldId id="279" r:id="rId21"/>
    <p:sldId id="308" r:id="rId22"/>
    <p:sldId id="274" r:id="rId23"/>
    <p:sldId id="280" r:id="rId24"/>
    <p:sldId id="275" r:id="rId25"/>
    <p:sldId id="286" r:id="rId26"/>
    <p:sldId id="287" r:id="rId27"/>
    <p:sldId id="288" r:id="rId28"/>
    <p:sldId id="301" r:id="rId29"/>
    <p:sldId id="312" r:id="rId30"/>
    <p:sldId id="313" r:id="rId31"/>
    <p:sldId id="333" r:id="rId32"/>
    <p:sldId id="334" r:id="rId33"/>
    <p:sldId id="335" r:id="rId34"/>
    <p:sldId id="336" r:id="rId35"/>
    <p:sldId id="337" r:id="rId36"/>
    <p:sldId id="331" r:id="rId37"/>
    <p:sldId id="309" r:id="rId38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74" autoAdjust="0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1DE5E-76AA-4EED-BF7C-3D95F0606B9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88798-4500-4288-A82F-BFA9C6A237E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24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88798-4500-4288-A82F-BFA9C6A237E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6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7385" y="562804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63973" y="3438266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B30CC9-8AFF-441C-81B3-39C76FA83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7338" y="6407150"/>
            <a:ext cx="20574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65EC284-3522-4C46-B8C3-1E7B4EB2D8DA}" type="datetimeFigureOut">
              <a:rPr lang="es-ES"/>
              <a:pPr>
                <a:defRPr/>
              </a:pPr>
              <a:t>18/02/2024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24563B-775F-477A-AFDA-0DAF2744C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2838" y="6407150"/>
            <a:ext cx="30861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5CB3FD-8483-4782-844E-F1A2C7FA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7038" y="6407150"/>
            <a:ext cx="8794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A4829406-041C-4758-A343-5E2357BC24C8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77507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0818" y="320676"/>
            <a:ext cx="7385998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90817" y="1825625"/>
            <a:ext cx="7385998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241F75-2E56-49A6-B102-85BBB4D263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7338" y="6407150"/>
            <a:ext cx="20574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A79B66FB-467C-408D-912B-3F9A14C25583}" type="datetimeFigureOut">
              <a:rPr lang="es-ES"/>
              <a:pPr>
                <a:defRPr/>
              </a:pPr>
              <a:t>18/02/2024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E340E9-290D-4EAC-A588-35033245F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2838" y="6407150"/>
            <a:ext cx="30861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26C23F-9AA7-4F22-8F64-655C0BE13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7038" y="6407150"/>
            <a:ext cx="8794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410A741F-73BC-42D9-A1A8-ED5255AA9F07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5057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7FA6F52A-83B6-43C5-AB72-40C9A34901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7338" y="6407150"/>
            <a:ext cx="20574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AA802F7-C9E8-4030-8AB6-9C339E3805D1}" type="datetimeFigureOut">
              <a:rPr lang="es-ES"/>
              <a:pPr>
                <a:defRPr/>
              </a:pPr>
              <a:t>18/02/2024</a:t>
            </a:fld>
            <a:endParaRPr lang="es-ES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20207AD3-029B-4449-82EC-2F19A11AC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2838" y="6407150"/>
            <a:ext cx="30861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11E23B2-5E1F-43D5-BBC3-D34FB15B5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7038" y="6407150"/>
            <a:ext cx="8794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B7C40B9F-9081-4446-AA71-56BC433C5F6D}" type="slidenum">
              <a:rPr lang="es-ES" altLang="es-CO"/>
              <a:pPr/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03573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6">
            <a:extLst>
              <a:ext uri="{FF2B5EF4-FFF2-40B4-BE49-F238E27FC236}">
                <a16:creationId xmlns:a16="http://schemas.microsoft.com/office/drawing/2014/main" id="{20981D98-7D81-4E73-A393-8A617B8008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5425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7">
            <a:extLst>
              <a:ext uri="{FF2B5EF4-FFF2-40B4-BE49-F238E27FC236}">
                <a16:creationId xmlns:a16="http://schemas.microsoft.com/office/drawing/2014/main" id="{531EE0D9-873A-4B9B-90DC-84ACC24C1E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038" y="6297613"/>
            <a:ext cx="13350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>
            <a:extLst>
              <a:ext uri="{FF2B5EF4-FFF2-40B4-BE49-F238E27FC236}">
                <a16:creationId xmlns:a16="http://schemas.microsoft.com/office/drawing/2014/main" id="{5637329B-77E3-44BA-B75F-2CB6E4158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350" y="476250"/>
            <a:ext cx="7740650" cy="5616575"/>
          </a:xfrm>
        </p:spPr>
        <p:txBody>
          <a:bodyPr>
            <a:normAutofit lnSpcReduction="10000"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600" b="1" i="1" dirty="0" smtClean="0">
                <a:latin typeface="AR CENA" panose="020B0604020202020204" charset="0"/>
                <a:cs typeface="Arial" panose="020B0604020202020204" pitchFamily="34" charset="0"/>
              </a:rPr>
              <a:t>Reglamentación </a:t>
            </a:r>
            <a:r>
              <a:rPr lang="es-ES" sz="3600" b="1" i="1" dirty="0">
                <a:latin typeface="AR CENA" panose="020B0604020202020204" charset="0"/>
                <a:cs typeface="Arial" panose="020B0604020202020204" pitchFamily="34" charset="0"/>
              </a:rPr>
              <a:t>L</a:t>
            </a:r>
            <a:r>
              <a:rPr lang="es-ES" sz="3600" b="1" i="1" dirty="0" smtClean="0">
                <a:latin typeface="AR CENA" panose="020B0604020202020204" charset="0"/>
                <a:cs typeface="Arial" panose="020B0604020202020204" pitchFamily="34" charset="0"/>
              </a:rPr>
              <a:t>egal y Derecho a la Negociación en el Sector Público.</a:t>
            </a:r>
            <a:endParaRPr lang="es-ES" sz="3600" b="1" i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109728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sz="3600" b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600" b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</a:rPr>
              <a:t>Nueva Escuela Popular y Obrera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6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</a:rPr>
              <a:t>“</a:t>
            </a:r>
            <a:r>
              <a:rPr lang="es-ES" sz="3600" b="1" i="1" dirty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</a:rPr>
              <a:t>NEPO” </a:t>
            </a:r>
            <a:endParaRPr lang="es-ES" sz="3600" b="1" i="1" dirty="0" smtClean="0">
              <a:solidFill>
                <a:srgbClr val="00B050"/>
              </a:solidFill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3600" b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600" b="1" dirty="0" smtClean="0">
                <a:latin typeface="AR CENA" panose="020B0604020202020204" charset="0"/>
                <a:cs typeface="Arial" panose="020B0604020202020204" pitchFamily="34" charset="0"/>
              </a:rPr>
              <a:t>Juan Manuel Monsalve Restrepo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600" b="1" dirty="0">
                <a:latin typeface="AR CENA" panose="020B0604020202020204" charset="0"/>
                <a:cs typeface="Arial" panose="020B0604020202020204" pitchFamily="34" charset="0"/>
              </a:rPr>
              <a:t>c</a:t>
            </a:r>
            <a:r>
              <a:rPr lang="es-ES" sz="3600" b="1" dirty="0" smtClean="0">
                <a:latin typeface="AR CENA" panose="020B0604020202020204" charset="0"/>
                <a:cs typeface="Arial" panose="020B0604020202020204" pitchFamily="34" charset="0"/>
              </a:rPr>
              <a:t>elular 3116178894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3600" b="1" dirty="0">
                <a:latin typeface="AR CENA" panose="020B0604020202020204" charset="0"/>
                <a:cs typeface="Arial" panose="020B0604020202020204" pitchFamily="34" charset="0"/>
              </a:rPr>
              <a:t>c</a:t>
            </a:r>
            <a:r>
              <a:rPr lang="es-ES" sz="3600" b="1" dirty="0" smtClean="0">
                <a:latin typeface="AR CENA" panose="020B0604020202020204" charset="0"/>
                <a:cs typeface="Arial" panose="020B0604020202020204" pitchFamily="34" charset="0"/>
              </a:rPr>
              <a:t>orreo: juanma1274@gmail.com</a:t>
            </a:r>
            <a:endParaRPr lang="es-ES" sz="3600" b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4400" b="1" dirty="0">
              <a:latin typeface="Berlin Sans FB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s-E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71601" y="253852"/>
            <a:ext cx="7344816" cy="6283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CO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Artículo 53. </a:t>
            </a:r>
            <a:r>
              <a:rPr lang="es-CO" sz="2400" dirty="0">
                <a:solidFill>
                  <a:srgbClr val="202124"/>
                </a:solidFill>
                <a:latin typeface="AR CEN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El Congreso expedirá el estatuto del trabajo. ... </a:t>
            </a:r>
            <a:r>
              <a:rPr lang="es-CO" sz="2400" u="sng" dirty="0">
                <a:solidFill>
                  <a:srgbClr val="202124"/>
                </a:solidFill>
                <a:latin typeface="AR CEN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Los convenios internacionales del trabajo debidamente ratificados, hacen parte de la legislación interna.</a:t>
            </a:r>
            <a:r>
              <a:rPr lang="es-CO" sz="2400" dirty="0">
                <a:solidFill>
                  <a:srgbClr val="202124"/>
                </a:solidFill>
                <a:latin typeface="AR CEN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 La ley, </a:t>
            </a:r>
            <a:r>
              <a:rPr lang="es-CO" sz="2400" u="sng" dirty="0">
                <a:solidFill>
                  <a:srgbClr val="202124"/>
                </a:solidFill>
                <a:latin typeface="AR CEN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los contratos, los acuerdos y convenios de trabajo, no pueden menoscabar la libertad, la dignidad humana ni los derechos de los trabajadores.</a:t>
            </a:r>
            <a:endParaRPr lang="es-CO" sz="2400" u="sng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CO" sz="2400" b="1" dirty="0">
              <a:latin typeface="AR CENA" panose="020B0604020202020204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CO" sz="2400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Artículo 55</a:t>
            </a:r>
            <a:r>
              <a:rPr lang="es-CO" sz="2400" b="1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. </a:t>
            </a:r>
            <a:r>
              <a:rPr lang="es-CO" sz="2400" dirty="0">
                <a:latin typeface="AR CENA" panose="020B0604020202020204" charset="0"/>
              </a:rPr>
              <a:t>Se garantiza el derecho de negociación colectiva para regular las relaciones laborales, con las excepciones que señale la ley. Es deber del Estado promover la concertación y los  demás medios para la solución pacífica de los conflictos colectivos de trabajo.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s-CO" sz="2400" dirty="0">
              <a:latin typeface="AR CENA" panose="020B060402020202020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s-CO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91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91680" y="332656"/>
            <a:ext cx="6984776" cy="4063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CO" sz="2400" dirty="0">
                <a:latin typeface="AR CENA" panose="020B0604020202020204" charset="0"/>
              </a:rPr>
              <a:t>Artículo 56. Se garantiza el derecho de huelga, salvo en los servicios públicos esenciales definidos por el legislador. La ley reglamentará este derecho. 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entrales obreras convocan huelga nacional contra el Gobierno - Forbes  Colomb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13">
            <a:off x="2306181" y="2667482"/>
            <a:ext cx="5755773" cy="310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920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47664" y="116632"/>
            <a:ext cx="727280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</a:rPr>
              <a:t>Protección de la organización sindical:</a:t>
            </a:r>
          </a:p>
          <a:p>
            <a:pPr algn="just"/>
            <a:endParaRPr lang="es-MX" sz="2800" i="1" dirty="0">
              <a:solidFill>
                <a:schemeClr val="accent6">
                  <a:lumMod val="75000"/>
                </a:schemeClr>
              </a:solidFill>
              <a:latin typeface="AR CENA" panose="020B0604020202020204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800" dirty="0">
                <a:solidFill>
                  <a:srgbClr val="4B4949"/>
                </a:solidFill>
                <a:latin typeface="AR CENA" panose="020B0604020202020204"/>
              </a:rPr>
              <a:t>Protección </a:t>
            </a:r>
            <a:r>
              <a:rPr lang="es-MX" sz="2800" dirty="0" smtClean="0">
                <a:solidFill>
                  <a:srgbClr val="4B4949"/>
                </a:solidFill>
                <a:latin typeface="AR CENA" panose="020B0604020202020204"/>
              </a:rPr>
              <a:t>Constitucional (derechos fundamentales – </a:t>
            </a:r>
            <a:r>
              <a:rPr lang="es-CO" sz="2800" dirty="0" smtClean="0">
                <a:solidFill>
                  <a:srgbClr val="4B4949"/>
                </a:solidFill>
                <a:latin typeface="AR CENA" panose="020B0604020202020204"/>
              </a:rPr>
              <a:t>Tutelable</a:t>
            </a:r>
            <a:r>
              <a:rPr lang="es-MX" sz="2800" dirty="0" smtClean="0">
                <a:solidFill>
                  <a:srgbClr val="4B4949"/>
                </a:solidFill>
                <a:latin typeface="AR CENA" panose="020B0604020202020204"/>
              </a:rPr>
              <a:t>) </a:t>
            </a:r>
            <a:endParaRPr lang="es-MX" sz="2800" dirty="0">
              <a:solidFill>
                <a:srgbClr val="4B4949"/>
              </a:solidFill>
              <a:latin typeface="AR CENA" panose="020B0604020202020204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MX" sz="2800" dirty="0">
              <a:solidFill>
                <a:srgbClr val="4B4949"/>
              </a:solidFill>
              <a:latin typeface="AR CENA" panose="020B0604020202020204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800" dirty="0">
                <a:solidFill>
                  <a:srgbClr val="4B4949"/>
                </a:solidFill>
                <a:latin typeface="AR CENA" panose="020B0604020202020204"/>
              </a:rPr>
              <a:t>Protección Administrativa – Articulo 354 del CSTSS. 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s-MX" sz="2800" dirty="0">
              <a:solidFill>
                <a:srgbClr val="4B4949"/>
              </a:solidFill>
              <a:latin typeface="AR CENA" panose="020B0604020202020204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800" dirty="0">
                <a:solidFill>
                  <a:srgbClr val="4B4949"/>
                </a:solidFill>
                <a:latin typeface="AR CENA" panose="020B0604020202020204"/>
              </a:rPr>
              <a:t>Protección de tipo</a:t>
            </a:r>
            <a:r>
              <a:rPr lang="es-MX" sz="2400" dirty="0">
                <a:solidFill>
                  <a:srgbClr val="4B4949"/>
                </a:solidFill>
                <a:latin typeface="AR CENA" panose="020B0604020202020204"/>
              </a:rPr>
              <a:t> Penal. Articulo 200 de la ley 599 del 200</a:t>
            </a:r>
          </a:p>
        </p:txBody>
      </p:sp>
    </p:spTree>
    <p:extLst>
      <p:ext uri="{BB962C8B-B14F-4D97-AF65-F5344CB8AC3E}">
        <p14:creationId xmlns:p14="http://schemas.microsoft.com/office/powerpoint/2010/main" val="1183747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15616" y="116633"/>
            <a:ext cx="80283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marR="572770" algn="just">
              <a:spcAft>
                <a:spcPts val="0"/>
              </a:spcAft>
            </a:pPr>
            <a:r>
              <a:rPr lang="es-MX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  <a:ea typeface="Times New Roman" panose="02020603050405020304" pitchFamily="18" charset="0"/>
              </a:rPr>
              <a:t>Administrativa: </a:t>
            </a:r>
          </a:p>
          <a:p>
            <a:pPr marL="540385" marR="572770" algn="just">
              <a:spcAft>
                <a:spcPts val="0"/>
              </a:spcAft>
            </a:pPr>
            <a:endParaRPr lang="es-MX" sz="2400" b="1" i="1" dirty="0">
              <a:solidFill>
                <a:srgbClr val="2D2D2D"/>
              </a:solidFill>
              <a:latin typeface="AR CENA" panose="020B0604020202020204"/>
              <a:ea typeface="Times New Roman" panose="02020603050405020304" pitchFamily="18" charset="0"/>
            </a:endParaRPr>
          </a:p>
          <a:p>
            <a:pPr marL="540385" marR="572770" algn="just">
              <a:spcAft>
                <a:spcPts val="0"/>
              </a:spcAft>
            </a:pPr>
            <a:r>
              <a:rPr lang="es-MX" sz="2400" dirty="0">
                <a:latin typeface="AR CENA" panose="020B0604020202020204"/>
              </a:rPr>
              <a:t>Toda persona que atente en cualquier forma contra el derecho de asociación sindical, será castigada cada vez con una multa equivalente al monto de </a:t>
            </a:r>
            <a:r>
              <a:rPr lang="es-MX" sz="2400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</a:rPr>
              <a:t>cinco (5) a cien (100) veces el salario mínimo mensual más alto vigente, </a:t>
            </a:r>
            <a:r>
              <a:rPr lang="es-MX" sz="2400" dirty="0">
                <a:latin typeface="AR CENA" panose="020B0604020202020204"/>
              </a:rPr>
              <a:t>que le será impuesta por el respectivo funcionario administrativo del trabajo. Sin perjuicio de las sanciones penales a que haya lugar.</a:t>
            </a:r>
          </a:p>
          <a:p>
            <a:pPr marL="540385" marR="572770" algn="just">
              <a:spcAft>
                <a:spcPts val="0"/>
              </a:spcAft>
            </a:pPr>
            <a:endParaRPr lang="es-MX" sz="2400" dirty="0">
              <a:latin typeface="AR CENA" panose="020B0604020202020204"/>
            </a:endParaRPr>
          </a:p>
          <a:p>
            <a:pPr marL="540385" marR="572770" algn="just">
              <a:spcAft>
                <a:spcPts val="0"/>
              </a:spcAft>
            </a:pPr>
            <a:r>
              <a:rPr lang="es-MX" sz="2400" dirty="0">
                <a:latin typeface="AR CENA" panose="020B0604020202020204"/>
              </a:rPr>
              <a:t/>
            </a:r>
            <a:br>
              <a:rPr lang="es-MX" sz="2400" dirty="0">
                <a:latin typeface="AR CENA" panose="020B0604020202020204"/>
              </a:rPr>
            </a:br>
            <a:endParaRPr lang="en-US" sz="2400" b="1" i="1" dirty="0">
              <a:latin typeface="AR CENA" panose="020B0604020202020204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95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15616" y="116632"/>
            <a:ext cx="802838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385" marR="572770" algn="just">
              <a:spcAft>
                <a:spcPts val="0"/>
              </a:spcAft>
            </a:pPr>
            <a:r>
              <a:rPr lang="es-MX" sz="2400" b="1" i="1" dirty="0" smtClean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  <a:ea typeface="Times New Roman" panose="02020603050405020304" pitchFamily="18" charset="0"/>
              </a:rPr>
              <a:t>Penal: Artículo </a:t>
            </a:r>
            <a:r>
              <a:rPr lang="es-MX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  <a:ea typeface="Times New Roman" panose="02020603050405020304" pitchFamily="18" charset="0"/>
              </a:rPr>
              <a:t>29: Modifíquese el artículo 200 de la Ley 599 de 2000, el cual quedará así:</a:t>
            </a:r>
            <a:endParaRPr lang="en-US" sz="2400" b="1" i="1" dirty="0">
              <a:solidFill>
                <a:schemeClr val="accent6">
                  <a:lumMod val="75000"/>
                </a:schemeClr>
              </a:solidFill>
              <a:latin typeface="AR CENA" panose="020B0604020202020204"/>
              <a:ea typeface="Times New Roman" panose="02020603050405020304" pitchFamily="18" charset="0"/>
            </a:endParaRPr>
          </a:p>
          <a:p>
            <a:pPr marL="540385" marR="572770" algn="just">
              <a:spcAft>
                <a:spcPts val="0"/>
              </a:spcAft>
            </a:pPr>
            <a:r>
              <a:rPr lang="es-MX" sz="2400" b="1" dirty="0">
                <a:solidFill>
                  <a:srgbClr val="2D2D2D"/>
                </a:solidFill>
                <a:latin typeface="AR CENA" panose="020B0604020202020204"/>
                <a:ea typeface="Times New Roman" panose="02020603050405020304" pitchFamily="18" charset="0"/>
              </a:rPr>
              <a:t> </a:t>
            </a:r>
            <a:endParaRPr lang="en-US" sz="2400" dirty="0">
              <a:latin typeface="AR CENA" panose="020B0604020202020204"/>
              <a:ea typeface="Times New Roman" panose="02020603050405020304" pitchFamily="18" charset="0"/>
            </a:endParaRPr>
          </a:p>
          <a:p>
            <a:pPr marL="540385" marR="572770" algn="just">
              <a:spcAft>
                <a:spcPts val="0"/>
              </a:spcAft>
            </a:pPr>
            <a:r>
              <a:rPr lang="es-MX" sz="2000" dirty="0">
                <a:solidFill>
                  <a:srgbClr val="2D2D2D"/>
                </a:solidFill>
                <a:latin typeface="AR CENA" panose="020B0604020202020204"/>
                <a:ea typeface="Times New Roman" panose="02020603050405020304" pitchFamily="18" charset="0"/>
              </a:rPr>
              <a:t>Artículo 200. Violación de los derechos de reunión y asociación. El que impida o perturbe una reunión lícita o el ejercicio de los derechos que conceden las leyes laborales o tome represalias con motivo de huelga, reunión o asociaciones legítimas, incurrirá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  <a:ea typeface="Times New Roman" panose="02020603050405020304" pitchFamily="18" charset="0"/>
              </a:rPr>
              <a:t>en prisión de uno a dos años y multa de cien a trescientos salarios mínimos legales mensuales vigentes.</a:t>
            </a:r>
            <a:endParaRPr lang="en-US" sz="2000" dirty="0">
              <a:solidFill>
                <a:schemeClr val="accent6">
                  <a:lumMod val="75000"/>
                </a:schemeClr>
              </a:solidFill>
              <a:effectLst/>
              <a:latin typeface="AR CENA" panose="020B0604020202020204"/>
              <a:ea typeface="Times New Roman" panose="02020603050405020304" pitchFamily="18" charset="0"/>
            </a:endParaRPr>
          </a:p>
        </p:txBody>
      </p:sp>
      <p:pic>
        <p:nvPicPr>
          <p:cNvPr id="3" name="Imagen 2" descr="6 beneficios de que los presos trabajen en la cárcel | Biogui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6829">
            <a:off x="2392284" y="3698482"/>
            <a:ext cx="482976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6156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Título">
            <a:extLst>
              <a:ext uri="{FF2B5EF4-FFF2-40B4-BE49-F238E27FC236}">
                <a16:creationId xmlns:a16="http://schemas.microsoft.com/office/drawing/2014/main" id="{AB630179-44FD-40B4-9B5B-F20599937D3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90675" y="188913"/>
            <a:ext cx="7386638" cy="145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  <a:t>Clasificación de </a:t>
            </a:r>
            <a:r>
              <a:rPr lang="es-ES" altLang="es-CO" sz="2400" b="1" i="1" dirty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  <a:t>l</a:t>
            </a:r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  <a:t>os Servidores Públicos</a:t>
            </a:r>
            <a:endParaRPr lang="es-ES" altLang="es-CO" sz="2400" b="1" i="1" dirty="0">
              <a:solidFill>
                <a:srgbClr val="00B050"/>
              </a:solidFill>
              <a:latin typeface="AR CENA" panose="020B0604020202020204" charset="0"/>
            </a:endParaRPr>
          </a:p>
        </p:txBody>
      </p:sp>
      <p:sp>
        <p:nvSpPr>
          <p:cNvPr id="2" name="1 Marcador de contenido">
            <a:extLst>
              <a:ext uri="{FF2B5EF4-FFF2-40B4-BE49-F238E27FC236}">
                <a16:creationId xmlns:a16="http://schemas.microsoft.com/office/drawing/2014/main" id="{5C358A8B-E1FB-497F-B85B-2C3D453E8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350" y="836712"/>
            <a:ext cx="7573963" cy="5691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2400" b="1" i="1" dirty="0" smtClean="0">
                <a:latin typeface="AR CENA" panose="020B0604020202020204" charset="0"/>
              </a:rPr>
              <a:t>En </a:t>
            </a:r>
            <a:r>
              <a:rPr lang="es-MX" sz="2400" b="1" i="1" dirty="0">
                <a:latin typeface="AR CENA" panose="020B0604020202020204" charset="0"/>
              </a:rPr>
              <a:t>carrera administrativa</a:t>
            </a:r>
            <a:r>
              <a:rPr lang="es-MX" sz="2400" dirty="0">
                <a:latin typeface="AR CENA" panose="020B0604020202020204" charset="0"/>
              </a:rPr>
              <a:t>: </a:t>
            </a:r>
            <a:r>
              <a:rPr lang="es-MX" sz="2400" dirty="0" smtClean="0">
                <a:latin typeface="AR CENA" panose="020B0604020202020204" charset="0"/>
              </a:rPr>
              <a:t>Empleado por </a:t>
            </a:r>
            <a:r>
              <a:rPr lang="es-MX" sz="2400" dirty="0">
                <a:latin typeface="AR CENA" panose="020B0604020202020204" charset="0"/>
              </a:rPr>
              <a:t>concurso </a:t>
            </a:r>
            <a:endParaRPr lang="es-MX" sz="2400" dirty="0" smtClean="0">
              <a:latin typeface="AR CENA" panose="020B060402020202020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s-MX" sz="2400" dirty="0">
              <a:latin typeface="AR CENA" panose="020B060402020202020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b="1" i="1" dirty="0">
                <a:latin typeface="AR CENA" panose="020B0604020202020204" charset="0"/>
              </a:rPr>
              <a:t>Por elección popular: </a:t>
            </a:r>
            <a:r>
              <a:rPr lang="es-MX" sz="2400" dirty="0">
                <a:latin typeface="AR CENA" panose="020B0604020202020204" charset="0"/>
              </a:rPr>
              <a:t>Alcaldes – Gobernadores </a:t>
            </a:r>
            <a:endParaRPr lang="es-MX" sz="2400" dirty="0" smtClean="0">
              <a:latin typeface="AR CENA" panose="020B060402020202020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2400" dirty="0">
              <a:latin typeface="AR CENA" panose="020B060402020202020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400" b="1" i="1" dirty="0">
                <a:latin typeface="AR CENA" panose="020B0604020202020204" charset="0"/>
              </a:rPr>
              <a:t>Libre nombramiento y remoción: </a:t>
            </a:r>
            <a:r>
              <a:rPr lang="es-MX" sz="2400" dirty="0">
                <a:latin typeface="AR CENA" panose="020B0604020202020204" charset="0"/>
              </a:rPr>
              <a:t>Gerentes – Secretarios de Despacho </a:t>
            </a:r>
            <a:endParaRPr lang="es-MX" sz="2400" dirty="0" smtClean="0">
              <a:latin typeface="AR CENA" panose="020B060402020202020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s-MX" sz="2400" dirty="0">
              <a:latin typeface="AR CENA" panose="020B060402020202020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2400" b="1" i="1" dirty="0">
                <a:latin typeface="AR CENA" panose="020B0604020202020204" charset="0"/>
              </a:rPr>
              <a:t>Provisionalidad: </a:t>
            </a:r>
            <a:r>
              <a:rPr lang="es-MX" sz="2400" dirty="0">
                <a:latin typeface="AR CENA" panose="020B0604020202020204" charset="0"/>
              </a:rPr>
              <a:t>Temporal y los que dispone la </a:t>
            </a:r>
            <a:r>
              <a:rPr lang="es-MX" sz="2400" dirty="0" smtClean="0">
                <a:latin typeface="AR CENA" panose="020B0604020202020204" charset="0"/>
              </a:rPr>
              <a:t>ley</a:t>
            </a:r>
          </a:p>
          <a:p>
            <a:pPr marL="0" indent="0">
              <a:buNone/>
            </a:pPr>
            <a:r>
              <a:rPr lang="es-MX" sz="2400" dirty="0" smtClean="0">
                <a:latin typeface="AR CENA" panose="020B0604020202020204" charset="0"/>
              </a:rPr>
              <a:t> </a:t>
            </a:r>
            <a:endParaRPr lang="es-MX" sz="2400" dirty="0">
              <a:latin typeface="AR CENA" panose="020B060402020202020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s-MX" sz="2400" b="1" i="1" dirty="0">
                <a:latin typeface="AR CENA" panose="020B0604020202020204" charset="0"/>
              </a:rPr>
              <a:t>Trabajadores oficiales: </a:t>
            </a:r>
            <a:r>
              <a:rPr lang="es-MX" sz="2400" dirty="0">
                <a:latin typeface="AR CENA" panose="020B0604020202020204" charset="0"/>
              </a:rPr>
              <a:t>Construcción </a:t>
            </a:r>
            <a:r>
              <a:rPr lang="es-MX" sz="2400" dirty="0" smtClean="0">
                <a:latin typeface="AR CENA" panose="020B0604020202020204" charset="0"/>
              </a:rPr>
              <a:t>y </a:t>
            </a:r>
            <a:r>
              <a:rPr lang="es-MX" sz="2400" dirty="0">
                <a:latin typeface="AR CENA" panose="020B0604020202020204" charset="0"/>
              </a:rPr>
              <a:t>sostenimiento de la obra publica </a:t>
            </a:r>
          </a:p>
          <a:p>
            <a:pPr marL="487363" indent="-487363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endParaRPr lang="es-ES" sz="3100" b="1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47664" y="188641"/>
            <a:ext cx="7416824" cy="5541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solidFill>
                  <a:srgbClr val="00B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¿Cómo nació el derecho a la negociación colectiva? </a:t>
            </a:r>
            <a:endParaRPr lang="en-US" sz="2400" dirty="0">
              <a:solidFill>
                <a:srgbClr val="00B050"/>
              </a:solidFill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 OIT en 1957 afirmo que las “Negociaciones colectivas deberían ser el instrumento para el establecimiento de las condiciones de empleo de los empleados públicos… de las administraciones públicas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Este propósito se materializa con el </a:t>
            </a:r>
            <a:r>
              <a:rPr lang="es-MX" sz="2400" b="1" i="1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Convenio 151 de 1978,</a:t>
            </a: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denominado “sobre la protección del derecho de sindicalización y los procedimientos para la determinación de las condiciones de empleo en la Administración Publica”</a:t>
            </a: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151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1680" y="260648"/>
            <a:ext cx="7200800" cy="5742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solidFill>
                  <a:srgbClr val="00B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¿Y cuándo aprobó el Congreso el Convenio 151 de 1978? </a:t>
            </a:r>
            <a:endParaRPr lang="en-US" sz="2400" dirty="0">
              <a:solidFill>
                <a:srgbClr val="00B050"/>
              </a:solidFill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Con una demorita de 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19 </a:t>
            </a:r>
            <a:r>
              <a:rPr lang="es-MX" sz="2400" dirty="0">
                <a:latin typeface="AR CENA" panose="020B0604020202020204" charset="0"/>
              </a:rPr>
              <a:t>años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mediante la </a:t>
            </a:r>
            <a:r>
              <a:rPr lang="es-MX" sz="2400" b="1" i="1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Ley 411 de 1997,</a:t>
            </a: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se ratifica el convenio, esto significa que el Convenio 151/78 entro a formar parte del ordenamiento jurídico colombiano, con la categoría de Tratado o Convenio Internacional, y por ello, de aplicación prevalente frente a las normas internas anteriores.  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effectLst/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 smtClean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effectLst/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effectLst/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 descr="Instalación del Congreso de la República: Siga el evento del 20 de julio -  Congreso - Política - ELTIEMPO.C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17032"/>
            <a:ext cx="4608512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8776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19672" y="188639"/>
            <a:ext cx="7272808" cy="5940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000" b="1" i="1" dirty="0">
                <a:solidFill>
                  <a:srgbClr val="00B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¿Histórico de normas que han regulado la negoción en el sector público? </a:t>
            </a:r>
            <a:endParaRPr lang="en-US" sz="2000" dirty="0">
              <a:solidFill>
                <a:srgbClr val="00B050"/>
              </a:solidFill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Decreto 535 del 2009:</a:t>
            </a:r>
            <a:r>
              <a:rPr lang="es-MX" sz="2000" b="1" i="1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Fue un pretexto y una burla para evadir el cumplimiento del artículo 55 de la Constitución y al Convenio 151/78 sobre el Derecho a la Negoción Colectiva. 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Decreto 1092 del 2012:  </a:t>
            </a: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Se logra gracias a las denuncias de las centrales ante la OIT y con la coyuntura de la firma del libre tratado con los Estados Unidos. 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Decreto 160 del 2014: </a:t>
            </a: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Modifica el Decreto 1092 del 2012.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En el procedimiento para adelantar la negoción.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Instancias competentes para discutir los pliegos de peticiones.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 elección de los representantes.</a:t>
            </a:r>
            <a:endParaRPr lang="en-US" sz="20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Mecanismo de solución de controversias.</a:t>
            </a:r>
            <a:endParaRPr lang="en-US" sz="2000" dirty="0">
              <a:effectLst/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513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Título">
            <a:extLst>
              <a:ext uri="{FF2B5EF4-FFF2-40B4-BE49-F238E27FC236}">
                <a16:creationId xmlns:a16="http://schemas.microsoft.com/office/drawing/2014/main" id="{D87A348E-415F-4AA4-9E24-BED7DC9DD79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47813" y="188913"/>
            <a:ext cx="7129462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  <a:t>Parámetros para la negociación en el sector  Público </a:t>
            </a:r>
            <a:r>
              <a:rPr lang="es-ES" altLang="es-CO" sz="2400" b="1" i="1" dirty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es-ES" altLang="es-CO" sz="2400" b="1" i="1" dirty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</a:rPr>
              <a:t>Decreto </a:t>
            </a:r>
            <a:r>
              <a:rPr lang="es-ES" altLang="es-CO" sz="2400" b="1" i="1" dirty="0">
                <a:solidFill>
                  <a:srgbClr val="00B050"/>
                </a:solidFill>
                <a:latin typeface="AR CENA" panose="020B0604020202020204" charset="0"/>
              </a:rPr>
              <a:t>160 de </a:t>
            </a:r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</a:rPr>
              <a:t>2014</a:t>
            </a:r>
            <a:b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</a:rPr>
            </a:br>
            <a:r>
              <a:rPr lang="es-ES" altLang="es-CO" sz="2400" b="1" i="1" dirty="0">
                <a:solidFill>
                  <a:srgbClr val="00B050"/>
                </a:solidFill>
                <a:latin typeface="AR CENA" panose="020B0604020202020204" charset="0"/>
              </a:rPr>
              <a:t/>
            </a:r>
            <a:br>
              <a:rPr lang="es-ES" altLang="es-CO" sz="2400" b="1" i="1" dirty="0">
                <a:solidFill>
                  <a:srgbClr val="00B050"/>
                </a:solidFill>
                <a:latin typeface="AR CENA" panose="020B0604020202020204" charset="0"/>
              </a:rPr>
            </a:br>
            <a:endParaRPr lang="es-ES" altLang="es-CO" sz="2400" b="1" i="1" dirty="0">
              <a:solidFill>
                <a:srgbClr val="00B050"/>
              </a:solidFill>
              <a:latin typeface="AR CENA" panose="020B0604020202020204" charset="0"/>
            </a:endParaRPr>
          </a:p>
        </p:txBody>
      </p:sp>
      <p:sp>
        <p:nvSpPr>
          <p:cNvPr id="10243" name="1 Marcador de contenido">
            <a:extLst>
              <a:ext uri="{FF2B5EF4-FFF2-40B4-BE49-F238E27FC236}">
                <a16:creationId xmlns:a16="http://schemas.microsoft.com/office/drawing/2014/main" id="{B3D42EEA-77E1-49B3-A23E-C4289AC442F0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691679" y="1125538"/>
            <a:ext cx="7201495" cy="5256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indent="-255588"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</a:rPr>
              <a:t>	</a:t>
            </a:r>
          </a:p>
          <a:p>
            <a:pPr marL="365125" indent="-255588" algn="just" eaLnBrk="1" hangingPunct="1">
              <a:buFont typeface="Wingdings 3" panose="05040102010807070707" pitchFamily="18" charset="2"/>
              <a:buNone/>
            </a:pPr>
            <a:r>
              <a:rPr lang="es-ES" altLang="es-CO" sz="2400" b="1" dirty="0" smtClean="0">
                <a:latin typeface="AR CENA" panose="020B0604020202020204" charset="0"/>
              </a:rPr>
              <a:t>	Primero:</a:t>
            </a:r>
            <a:r>
              <a:rPr lang="es-ES" altLang="es-CO" sz="2400" dirty="0" smtClean="0">
                <a:latin typeface="AR CENA" panose="020B0604020202020204" charset="0"/>
              </a:rPr>
              <a:t> Dentro </a:t>
            </a:r>
            <a:r>
              <a:rPr lang="es-ES" altLang="es-CO" sz="2400" dirty="0">
                <a:latin typeface="AR CENA" panose="020B0604020202020204" charset="0"/>
              </a:rPr>
              <a:t>de la autonomía sindical, en </a:t>
            </a:r>
            <a:r>
              <a:rPr lang="es-ES" altLang="es-CO" sz="2400" dirty="0" smtClean="0">
                <a:latin typeface="AR CENA" panose="020B0604020202020204" charset="0"/>
              </a:rPr>
              <a:t>caso de pluralidad de </a:t>
            </a:r>
            <a:r>
              <a:rPr lang="es-ES" altLang="es-CO" sz="2400" dirty="0">
                <a:latin typeface="AR CENA" panose="020B0604020202020204" charset="0"/>
              </a:rPr>
              <a:t>organizaciones sindicales de empleados públicos, estas deberán realizar previamente actividades de coordinación para la integración de solicitudes, con el fin de concurrir en unidad de pliego y en unidad de integración de las comisiones negociadoras y asesoras</a:t>
            </a:r>
            <a:r>
              <a:rPr lang="es-ES" altLang="es-CO" sz="2400" dirty="0" smtClean="0">
                <a:latin typeface="AR CENA" panose="020B0604020202020204" charset="0"/>
              </a:rPr>
              <a:t>. </a:t>
            </a:r>
            <a:r>
              <a:rPr lang="es-ES" altLang="es-CO" sz="2400" b="1" dirty="0" smtClean="0">
                <a:latin typeface="AR CENA" panose="020B0604020202020204" charset="0"/>
              </a:rPr>
              <a:t>(articulo 3 numeral 3, articulo 8 numeral1) </a:t>
            </a:r>
            <a:endParaRPr lang="es-ES" altLang="es-CO" sz="2400" b="1" dirty="0">
              <a:latin typeface="AR CENA" panose="020B0604020202020204" charset="0"/>
            </a:endParaRPr>
          </a:p>
          <a:p>
            <a:pPr marL="365125" indent="-255588" algn="just" eaLnBrk="1" hangingPunct="1">
              <a:buFont typeface="Wingdings 3" panose="05040102010807070707" pitchFamily="18" charset="2"/>
              <a:buNone/>
            </a:pPr>
            <a:endParaRPr lang="es-ES" altLang="es-CO" sz="2400" dirty="0">
              <a:latin typeface="AR CENA" panose="020B0604020202020204" charset="0"/>
            </a:endParaRPr>
          </a:p>
          <a:p>
            <a:pPr marL="365125" indent="-255588"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>
                <a:latin typeface="AR CENA" panose="020B0604020202020204" charset="0"/>
              </a:rPr>
              <a:t>	Los negociadores deben ser elegidos en </a:t>
            </a:r>
            <a:r>
              <a:rPr lang="es-ES" altLang="es-CO" sz="2400" dirty="0" smtClean="0">
                <a:latin typeface="AR CENA" panose="020B0604020202020204" charset="0"/>
              </a:rPr>
              <a:t>asamblea </a:t>
            </a:r>
            <a:r>
              <a:rPr lang="es-ES" altLang="es-CO" sz="2400" dirty="0">
                <a:latin typeface="AR CENA" panose="020B0604020202020204" charset="0"/>
              </a:rPr>
              <a:t>e</a:t>
            </a:r>
            <a:r>
              <a:rPr lang="es-ES" altLang="es-CO" sz="2400" dirty="0" smtClean="0">
                <a:latin typeface="AR CENA" panose="020B0604020202020204" charset="0"/>
              </a:rPr>
              <a:t>statutaria</a:t>
            </a:r>
            <a:r>
              <a:rPr lang="es-ES" altLang="es-CO" sz="2400" dirty="0">
                <a:latin typeface="AR CENA" panose="020B0604020202020204" charset="0"/>
              </a:rPr>
              <a:t>.</a:t>
            </a:r>
          </a:p>
          <a:p>
            <a:pPr marL="365125" indent="-255588" algn="just" eaLnBrk="1" hangingPunct="1">
              <a:buFont typeface="Wingdings 3" panose="05040102010807070707" pitchFamily="18" charset="2"/>
              <a:buNone/>
            </a:pPr>
            <a:r>
              <a:rPr lang="es-ES" altLang="es-CO" sz="3200" dirty="0"/>
              <a:t>	</a:t>
            </a:r>
            <a:endParaRPr lang="es-ES" altLang="es-CO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35696" y="404664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400" b="1" i="1" dirty="0" smtClean="0">
                <a:solidFill>
                  <a:srgbClr val="92D050"/>
                </a:solidFill>
                <a:latin typeface="AR CENA" panose="020B0604020202020204" charset="0"/>
                <a:cs typeface="Arial" panose="020B0604020202020204" pitchFamily="34" charset="0"/>
              </a:rPr>
              <a:t>Pregunta Problemática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b="1" i="1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s-ES" sz="2400" dirty="0" smtClean="0">
                <a:latin typeface="AR CENA" panose="020B0604020202020204" charset="0"/>
                <a:cs typeface="Arial" panose="020B0604020202020204" pitchFamily="34" charset="0"/>
              </a:rPr>
              <a:t> 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¿</a:t>
            </a:r>
            <a:r>
              <a:rPr lang="es-ES" sz="2400" dirty="0" smtClean="0">
                <a:latin typeface="AR CENA" panose="020B0604020202020204" charset="0"/>
                <a:cs typeface="Arial" panose="020B0604020202020204" pitchFamily="34" charset="0"/>
              </a:rPr>
              <a:t>Cree Usted, que en Colombia existe el derecho pleno a la negociaron colectiva para el sector Publico?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dirty="0">
              <a:latin typeface="AR CENA" panose="020B0604020202020204" charset="0"/>
              <a:cs typeface="Arial" panose="020B0604020202020204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s-ES" sz="2400" b="1" dirty="0">
              <a:latin typeface="Berlin Sans FB" pitchFamily="34" charset="0"/>
            </a:endParaRPr>
          </a:p>
        </p:txBody>
      </p:sp>
      <p:pic>
        <p:nvPicPr>
          <p:cNvPr id="3" name="Imagen 2" descr="Hombre pensante, hombre pensante, pensando png | PNGEg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76872"/>
            <a:ext cx="3888432" cy="4570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47502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contenido">
            <a:extLst>
              <a:ext uri="{FF2B5EF4-FFF2-40B4-BE49-F238E27FC236}">
                <a16:creationId xmlns:a16="http://schemas.microsoft.com/office/drawing/2014/main" id="{5493F496-8245-4F93-B291-E9CD82AEE38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331913" y="188913"/>
            <a:ext cx="7812087" cy="6669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3200" dirty="0" smtClean="0"/>
              <a:t>  </a:t>
            </a:r>
            <a:r>
              <a:rPr lang="es-ES" altLang="es-CO" sz="2400" b="1" dirty="0" smtClean="0">
                <a:latin typeface="AR CENA" panose="020B0604020202020204" charset="0"/>
              </a:rPr>
              <a:t>Segundo:</a:t>
            </a:r>
            <a:r>
              <a:rPr lang="es-ES" altLang="es-CO" sz="2400" dirty="0" smtClean="0">
                <a:latin typeface="AR CENA" panose="020B0604020202020204" charset="0"/>
              </a:rPr>
              <a:t> El </a:t>
            </a:r>
            <a:r>
              <a:rPr lang="es-ES" altLang="es-CO" sz="2400" dirty="0">
                <a:latin typeface="AR CENA" panose="020B0604020202020204" charset="0"/>
              </a:rPr>
              <a:t>pliego de solicitudes y peticiones debe adoptarse en asamblea y presentarse dentro de los dos meses siguientes a la realización de la misma.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endParaRPr lang="es-ES" altLang="es-CO" sz="2400" dirty="0">
              <a:latin typeface="AR CENA" panose="020B060402020202020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>
                <a:latin typeface="AR CENA" panose="020B0604020202020204" charset="0"/>
              </a:rPr>
              <a:t> 	El escrito sindical por el cual se presenta y anexa el pliego a las entidades y autoridades públicas competentes, deberá ir con copia al Ministerio del Trabajo e indicar la fecha de la asamblea sindical y los nombres de los negociadores designados</a:t>
            </a:r>
            <a:r>
              <a:rPr lang="es-ES" altLang="es-CO" sz="2400" dirty="0" smtClean="0">
                <a:latin typeface="AR CENA" panose="020B0604020202020204" charset="0"/>
              </a:rPr>
              <a:t>.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endParaRPr lang="es-ES" altLang="es-CO" sz="2400" dirty="0">
              <a:latin typeface="AR CENA" panose="020B060402020202020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</a:rPr>
              <a:t>  </a:t>
            </a:r>
            <a:r>
              <a:rPr lang="es-ES" altLang="es-CO" sz="2400" b="1" dirty="0" smtClean="0">
                <a:latin typeface="AR CENA" panose="020B0604020202020204" charset="0"/>
              </a:rPr>
              <a:t>Tercero:</a:t>
            </a:r>
            <a:r>
              <a:rPr lang="es-ES" altLang="es-CO" sz="2400" b="1" i="1" dirty="0" smtClean="0">
                <a:latin typeface="AR CENA" panose="020B0604020202020204" charset="0"/>
              </a:rPr>
              <a:t> </a:t>
            </a:r>
            <a:r>
              <a:rPr lang="es-ES" altLang="es-CO" sz="2400" dirty="0" smtClean="0">
                <a:latin typeface="AR CENA" panose="020B0604020202020204" charset="0"/>
              </a:rPr>
              <a:t>Los pliegos se deben de presentar dentro del primer bimestre del </a:t>
            </a:r>
            <a:r>
              <a:rPr lang="es-MX" sz="2400" dirty="0" smtClean="0">
                <a:latin typeface="AR CENA" panose="020B0604020202020204" charset="0"/>
              </a:rPr>
              <a:t>año </a:t>
            </a:r>
            <a:r>
              <a:rPr lang="es-MX" sz="2400" b="1" dirty="0" smtClean="0">
                <a:latin typeface="AR CENA" panose="020B0604020202020204" charset="0"/>
              </a:rPr>
              <a:t>(dos meses) (articulo 11 numeral 1) </a:t>
            </a:r>
            <a:endParaRPr lang="es-ES" altLang="es-CO" sz="2400" b="1" dirty="0">
              <a:latin typeface="AR CENA" panose="020B0604020202020204" charset="0"/>
            </a:endParaRPr>
          </a:p>
          <a:p>
            <a:pPr eaLnBrk="1" hangingPunct="1"/>
            <a:endParaRPr lang="es-ES" altLang="es-CO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19672" y="188640"/>
            <a:ext cx="7200800" cy="5453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solidFill>
                  <a:srgbClr val="00B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Campo de aplicación  </a:t>
            </a:r>
            <a:endParaRPr lang="en-US" sz="2400" dirty="0">
              <a:solidFill>
                <a:srgbClr val="00B050"/>
              </a:solidFill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El presente decreto se aplicará a los empleados públicos de todas las entidades y organizaciones del sector público, con excepción: </a:t>
            </a:r>
            <a:endParaRPr lang="es-MX" sz="2400" dirty="0" smtClean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Empleados públicos de alto nivel político jerárquico y directivo </a:t>
            </a: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Los trabajadores oficiales </a:t>
            </a: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Los servidores de elección popular </a:t>
            </a: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El personal uniformado de las fuerzas militares y policía nacional </a:t>
            </a:r>
            <a:endParaRPr lang="en-US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36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Título">
            <a:extLst>
              <a:ext uri="{FF2B5EF4-FFF2-40B4-BE49-F238E27FC236}">
                <a16:creationId xmlns:a16="http://schemas.microsoft.com/office/drawing/2014/main" id="{E7CD95FA-3AD0-4256-BD23-DAAA4C585D4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76375" y="274638"/>
            <a:ext cx="7210425" cy="1425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</a:rPr>
              <a:t>Términos - Etapas</a:t>
            </a:r>
            <a:endParaRPr lang="es-ES" altLang="es-CO" sz="2400" b="1" i="1" dirty="0">
              <a:solidFill>
                <a:srgbClr val="00B050"/>
              </a:solidFill>
              <a:latin typeface="AR CENA" panose="020B0604020202020204" charset="0"/>
              <a:cs typeface="Arial" panose="020B0604020202020204" pitchFamily="34" charset="0"/>
            </a:endParaRPr>
          </a:p>
        </p:txBody>
      </p:sp>
      <p:sp>
        <p:nvSpPr>
          <p:cNvPr id="17411" name="1 Marcador de contenido">
            <a:extLst>
              <a:ext uri="{FF2B5EF4-FFF2-40B4-BE49-F238E27FC236}">
                <a16:creationId xmlns:a16="http://schemas.microsoft.com/office/drawing/2014/main" id="{64970C43-DEBD-4F25-A81A-6BE722EB816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476375" y="836712"/>
            <a:ext cx="7416800" cy="6021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  Dentro de los dos días (2) hábiles siguientes al ultimo día del primer bimestre, informará por escrito los nombres de los negociadores y asesores.    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endParaRPr lang="es-ES" altLang="es-CO" sz="2400" dirty="0">
              <a:latin typeface="AR CENA" panose="020B060402020202020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  La </a:t>
            </a:r>
            <a:r>
              <a:rPr lang="es-ES" altLang="es-CO" sz="2400" dirty="0">
                <a:latin typeface="AR CENA" panose="020B0604020202020204" charset="0"/>
                <a:cs typeface="Arial" panose="020B0604020202020204" pitchFamily="34" charset="0"/>
              </a:rPr>
              <a:t>negociación se instalará formalmente e </a:t>
            </a: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iniciarán los </a:t>
            </a:r>
            <a:r>
              <a:rPr lang="es-ES" altLang="es-CO" sz="2400" dirty="0">
                <a:latin typeface="AR CENA" panose="020B0604020202020204" charset="0"/>
                <a:cs typeface="Arial" panose="020B0604020202020204" pitchFamily="34" charset="0"/>
              </a:rPr>
              <a:t>términos para la misma, dentro de los cinco (5) días hábiles siguientes a la designación de los negociadores</a:t>
            </a: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.   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endParaRPr lang="es-ES" altLang="es-CO" sz="2400" dirty="0">
              <a:latin typeface="AR CENA" panose="020B060402020202020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endParaRPr lang="es-ES" altLang="es-CO" sz="2400" dirty="0">
              <a:latin typeface="AR CENA" panose="020B0604020202020204" charset="0"/>
              <a:cs typeface="Arial" panose="020B0604020202020204" pitchFamily="34" charset="0"/>
            </a:endParaRPr>
          </a:p>
        </p:txBody>
      </p:sp>
      <p:pic>
        <p:nvPicPr>
          <p:cNvPr id="4" name="Imagen 3" descr="ELA convoca la mesa de negociación del Convenio de Oficinas y Despachos de  Bizkaia | Comité de Entelgy Ibai de Bizkaia - EL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573016"/>
            <a:ext cx="4643437" cy="2581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contenido">
            <a:extLst>
              <a:ext uri="{FF2B5EF4-FFF2-40B4-BE49-F238E27FC236}">
                <a16:creationId xmlns:a16="http://schemas.microsoft.com/office/drawing/2014/main" id="{5AB160A7-DF12-4913-BEE5-1D49D9FA1C7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547664" y="0"/>
            <a:ext cx="7201049" cy="58904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 3" panose="05040102010807070707" pitchFamily="18" charset="2"/>
              <a:buNone/>
            </a:pPr>
            <a:r>
              <a:rPr lang="es-ES" altLang="es-CO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</a:rPr>
              <a:t>Etapas </a:t>
            </a:r>
            <a:endParaRPr lang="es-ES" altLang="es-CO" sz="2400" b="1" i="1" dirty="0">
              <a:solidFill>
                <a:srgbClr val="00B050"/>
              </a:solidFill>
              <a:latin typeface="AR CENA" panose="020B060402020202020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La </a:t>
            </a:r>
            <a:r>
              <a:rPr lang="es-ES" altLang="es-CO" sz="2400" dirty="0">
                <a:latin typeface="AR CENA" panose="020B0604020202020204" charset="0"/>
                <a:cs typeface="Arial" panose="020B0604020202020204" pitchFamily="34" charset="0"/>
              </a:rPr>
              <a:t>negociación se desarrollará durante un período inicial de veinte </a:t>
            </a:r>
            <a:r>
              <a:rPr lang="es-ES" altLang="es-CO" sz="2400" dirty="0">
                <a:solidFill>
                  <a:srgbClr val="92D050"/>
                </a:solidFill>
                <a:latin typeface="AR CENA" panose="020B0604020202020204" charset="0"/>
                <a:cs typeface="Arial" panose="020B0604020202020204" pitchFamily="34" charset="0"/>
              </a:rPr>
              <a:t>(20) días hábiles </a:t>
            </a: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públicos</a:t>
            </a:r>
            <a:r>
              <a:rPr lang="es-ES" altLang="es-CO" sz="2400" dirty="0">
                <a:latin typeface="AR CENA" panose="020B0604020202020204" charset="0"/>
                <a:cs typeface="Arial" panose="020B0604020202020204" pitchFamily="34" charset="0"/>
              </a:rPr>
              <a:t> </a:t>
            </a: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prorrogables</a:t>
            </a:r>
            <a:r>
              <a:rPr lang="es-ES" altLang="es-CO" sz="2400" dirty="0">
                <a:latin typeface="AR CENA" panose="020B0604020202020204" charset="0"/>
                <a:cs typeface="Arial" panose="020B0604020202020204" pitchFamily="34" charset="0"/>
              </a:rPr>
              <a:t>, de mutuo acuerdo, hasta por otros veinte </a:t>
            </a:r>
            <a:r>
              <a:rPr lang="es-ES" altLang="es-CO" sz="2400" dirty="0">
                <a:solidFill>
                  <a:srgbClr val="92D050"/>
                </a:solidFill>
                <a:latin typeface="AR CENA" panose="020B0604020202020204" charset="0"/>
                <a:cs typeface="Arial" panose="020B0604020202020204" pitchFamily="34" charset="0"/>
              </a:rPr>
              <a:t>(20) días </a:t>
            </a:r>
            <a:r>
              <a:rPr lang="es-ES" altLang="es-CO" sz="2400" dirty="0" smtClean="0">
                <a:solidFill>
                  <a:srgbClr val="92D050"/>
                </a:solidFill>
                <a:latin typeface="AR CENA" panose="020B0604020202020204" charset="0"/>
                <a:cs typeface="Arial" panose="020B0604020202020204" pitchFamily="34" charset="0"/>
              </a:rPr>
              <a:t>hábiles. 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endParaRPr lang="es-ES" altLang="es-CO" sz="2400" dirty="0" smtClean="0">
              <a:latin typeface="AR CENA" panose="020B060402020202020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  No hay acuerdo las partes de mutuo acuerdo dentro de los dos (2) días hábiles siguientes podrán convenir en acudir a un mediador. 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  </a:t>
            </a: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>
                <a:latin typeface="AR CENA" panose="020B0604020202020204" charset="0"/>
                <a:cs typeface="Arial" panose="020B0604020202020204" pitchFamily="34" charset="0"/>
              </a:rPr>
              <a:t> </a:t>
            </a: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 El mediador dentro de los cinco (5) días hábiles se reunirá con las partes, para proponer formulas justificadas, en equidad, orden jurídico, sostenibilidad financiera. </a:t>
            </a:r>
            <a:endParaRPr lang="es-ES" altLang="es-CO" sz="2400" dirty="0">
              <a:latin typeface="AR CENA" panose="020B060402020202020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 3" panose="05040102010807070707" pitchFamily="18" charset="2"/>
              <a:buNone/>
            </a:pPr>
            <a:r>
              <a:rPr lang="es-ES" altLang="es-CO" sz="2400" dirty="0" smtClean="0">
                <a:latin typeface="AR CENA" panose="020B0604020202020204" charset="0"/>
                <a:cs typeface="Arial" panose="020B0604020202020204" pitchFamily="34" charset="0"/>
              </a:rPr>
              <a:t>  </a:t>
            </a:r>
            <a:endParaRPr lang="es-ES" altLang="es-CO" sz="2400" dirty="0">
              <a:latin typeface="AR CENA" panose="020B0604020202020204" charset="0"/>
              <a:cs typeface="Arial" panose="020B0604020202020204" pitchFamily="34" charset="0"/>
            </a:endParaRPr>
          </a:p>
          <a:p>
            <a:pPr eaLnBrk="1" hangingPunct="1"/>
            <a:endParaRPr lang="es-ES" altLang="es-CO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Título">
            <a:extLst>
              <a:ext uri="{FF2B5EF4-FFF2-40B4-BE49-F238E27FC236}">
                <a16:creationId xmlns:a16="http://schemas.microsoft.com/office/drawing/2014/main" id="{BC3669D8-02A1-4408-829B-09202E6E495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90675" y="320675"/>
            <a:ext cx="7386638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altLang="es-CO" sz="2400" b="1" i="1" dirty="0" smtClean="0">
                <a:solidFill>
                  <a:srgbClr val="00B050"/>
                </a:solidFill>
                <a:latin typeface="AR CENA" panose="020B0604020202020204" charset="0"/>
                <a:cs typeface="Arial" panose="020B0604020202020204" pitchFamily="34" charset="0"/>
                <a:sym typeface="Arial" panose="020B0604020202020204" pitchFamily="34" charset="0"/>
              </a:rPr>
              <a:t>Cierre de la Negoción para empleados públicos. </a:t>
            </a:r>
            <a:endParaRPr lang="es-ES" altLang="es-CO" sz="2400" b="1" i="1" dirty="0">
              <a:solidFill>
                <a:srgbClr val="00B050"/>
              </a:solidFill>
              <a:latin typeface="AR CENA" panose="020B0604020202020204" charset="0"/>
            </a:endParaRPr>
          </a:p>
        </p:txBody>
      </p:sp>
      <p:sp>
        <p:nvSpPr>
          <p:cNvPr id="2" name="1 Marcador de contenido">
            <a:extLst>
              <a:ext uri="{FF2B5EF4-FFF2-40B4-BE49-F238E27FC236}">
                <a16:creationId xmlns:a16="http://schemas.microsoft.com/office/drawing/2014/main" id="{CD7B6457-E9D1-43F3-82AF-72893D198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052737"/>
            <a:ext cx="7488832" cy="5616352"/>
          </a:xfrm>
        </p:spPr>
        <p:txBody>
          <a:bodyPr>
            <a:normAutofit fontScale="85000" lnSpcReduction="20000"/>
          </a:bodyPr>
          <a:lstStyle/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r>
              <a:rPr lang="es-ES" sz="2800" dirty="0">
                <a:latin typeface="Arial" pitchFamily="34" charset="0"/>
                <a:cs typeface="Arial" pitchFamily="34" charset="0"/>
                <a:sym typeface="Arial" pitchFamily="34" charset="0"/>
              </a:rPr>
              <a:t>	</a:t>
            </a:r>
            <a:r>
              <a:rPr lang="es-ES" sz="2400" dirty="0">
                <a:latin typeface="AR CENA" panose="020B0604020202020204" charset="0"/>
                <a:cs typeface="Arial" pitchFamily="34" charset="0"/>
                <a:sym typeface="Arial" pitchFamily="34" charset="0"/>
              </a:rPr>
              <a:t>Concluida la etapa, se firmará un acta final que señala los acuerdos y desacuerdos. Recogen los argumentos de las partes</a:t>
            </a:r>
            <a:r>
              <a:rPr lang="es-ES" sz="2400" dirty="0" smtClean="0">
                <a:latin typeface="AR CENA" panose="020B0604020202020204" charset="0"/>
                <a:cs typeface="Arial" pitchFamily="34" charset="0"/>
                <a:sym typeface="Arial" pitchFamily="34" charset="0"/>
              </a:rPr>
              <a:t>.</a:t>
            </a: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endParaRPr lang="es-ES" sz="2400" dirty="0" smtClean="0">
              <a:latin typeface="AR CENA" panose="020B0604020202020204" charset="0"/>
              <a:cs typeface="Arial" pitchFamily="34" charset="0"/>
              <a:sym typeface="Arial" pitchFamily="34" charset="0"/>
            </a:endParaRP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r>
              <a:rPr lang="es-ES" sz="2400" dirty="0" smtClean="0">
                <a:latin typeface="AR CENA" panose="020B0604020202020204" charset="0"/>
                <a:cs typeface="Arial" pitchFamily="34" charset="0"/>
                <a:sym typeface="Arial" pitchFamily="34" charset="0"/>
              </a:rPr>
              <a:t>	Una vez suscrito el acuerdo será depositado en el Ministerio del Trabajo, dentro de los diez (10) días siguientes a su celebración.</a:t>
            </a: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endParaRPr lang="es-ES" sz="2400" dirty="0">
              <a:latin typeface="AR CENA" panose="020B0604020202020204" charset="0"/>
              <a:cs typeface="Arial" pitchFamily="34" charset="0"/>
              <a:sym typeface="Arial" pitchFamily="34" charset="0"/>
            </a:endParaRP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r>
              <a:rPr lang="es-ES" sz="2400" dirty="0" smtClean="0">
                <a:latin typeface="AR CENA" panose="020B0604020202020204" charset="0"/>
                <a:cs typeface="Arial" pitchFamily="34" charset="0"/>
                <a:sym typeface="Arial" pitchFamily="34" charset="0"/>
              </a:rPr>
              <a:t>	</a:t>
            </a:r>
            <a:r>
              <a:rPr lang="es-ES" sz="2400" dirty="0" smtClean="0">
                <a:solidFill>
                  <a:srgbClr val="FF0000"/>
                </a:solidFill>
                <a:latin typeface="AR CENA" panose="020B0604020202020204" charset="0"/>
                <a:cs typeface="Arial" pitchFamily="34" charset="0"/>
                <a:sym typeface="Arial" pitchFamily="34" charset="0"/>
              </a:rPr>
              <a:t>La Autoridad competente dentro de los veinte (20) días hábiles siguientes a la suscripción del acta de  acuerdo final, expedirá los actos administrativos a que haya lugar respaldando las competencias constitucionales y legales </a:t>
            </a:r>
            <a:endParaRPr lang="es-ES" sz="2400" dirty="0">
              <a:solidFill>
                <a:srgbClr val="FF0000"/>
              </a:solidFill>
              <a:latin typeface="AR CENA" panose="020B0604020202020204" charset="0"/>
              <a:cs typeface="Arial" pitchFamily="34" charset="0"/>
              <a:sym typeface="Arial" pitchFamily="34" charset="0"/>
            </a:endParaRP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r>
              <a:rPr lang="es-ES" sz="2400" dirty="0" smtClean="0">
                <a:latin typeface="AR CENA" panose="020B0604020202020204" charset="0"/>
                <a:cs typeface="Arial" pitchFamily="34" charset="0"/>
                <a:sym typeface="Arial" pitchFamily="34" charset="0"/>
              </a:rPr>
              <a:t>        </a:t>
            </a: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endParaRPr lang="es-ES" sz="2400" dirty="0">
              <a:solidFill>
                <a:srgbClr val="595959"/>
              </a:solidFill>
              <a:latin typeface="AR CENA" panose="020B0604020202020204" charset="0"/>
              <a:ea typeface="Helvetica" charset="0"/>
              <a:cs typeface="Arial" pitchFamily="34" charset="0"/>
              <a:sym typeface="Arial" pitchFamily="34" charset="0"/>
            </a:endParaRP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r>
              <a:rPr lang="es-ES" sz="2400" dirty="0" smtClean="0">
                <a:solidFill>
                  <a:srgbClr val="595959"/>
                </a:solidFill>
                <a:latin typeface="AR CENA" panose="020B0604020202020204" charset="0"/>
                <a:ea typeface="Helvetica" charset="0"/>
                <a:cs typeface="Arial" pitchFamily="34" charset="0"/>
                <a:sym typeface="Arial" pitchFamily="34" charset="0"/>
              </a:rPr>
              <a:t>      </a:t>
            </a:r>
            <a:endParaRPr lang="es-ES" sz="2400" dirty="0">
              <a:solidFill>
                <a:srgbClr val="595959"/>
              </a:solidFill>
              <a:latin typeface="AR CENA" panose="020B0604020202020204" charset="0"/>
              <a:ea typeface="Helvetica" charset="0"/>
              <a:cs typeface="Arial" pitchFamily="34" charset="0"/>
              <a:sym typeface="Helvetica" charset="0"/>
            </a:endParaRPr>
          </a:p>
          <a:p>
            <a:pPr marL="619125" indent="-619125" algn="just" defTabSz="1300163" eaLnBrk="1" fontAlgn="auto" hangingPunct="1">
              <a:spcBef>
                <a:spcPts val="2000"/>
              </a:spcBef>
              <a:spcAft>
                <a:spcPts val="0"/>
              </a:spcAft>
              <a:buClr>
                <a:srgbClr val="80B606"/>
              </a:buClr>
              <a:buSzPct val="90000"/>
              <a:buFont typeface="Wingdings 3"/>
              <a:buNone/>
              <a:defRPr/>
            </a:pPr>
            <a:r>
              <a:rPr lang="es-ES" sz="2400" dirty="0">
                <a:latin typeface="AR CENA" panose="020B0604020202020204" charset="0"/>
                <a:cs typeface="Arial" pitchFamily="34" charset="0"/>
                <a:sym typeface="Arial" pitchFamily="34" charset="0"/>
              </a:rPr>
              <a:t>	</a:t>
            </a:r>
            <a:endParaRPr lang="es-ES" sz="2400" dirty="0">
              <a:latin typeface="AR CENA" panose="020B060402020202020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arcador de contenido 2">
            <a:extLst>
              <a:ext uri="{FF2B5EF4-FFF2-40B4-BE49-F238E27FC236}">
                <a16:creationId xmlns:a16="http://schemas.microsoft.com/office/drawing/2014/main" id="{C2CD8213-1DD1-40ED-943A-FCC75E2E317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763688" y="188913"/>
            <a:ext cx="7200925" cy="63357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s-MX" altLang="es-CO" sz="2400" b="1" i="1" dirty="0" smtClean="0">
                <a:solidFill>
                  <a:srgbClr val="92D050"/>
                </a:solidFill>
                <a:latin typeface="AR CENA" panose="020B0604020202020204" charset="0"/>
              </a:rPr>
              <a:t>Materia de Negociación Públicos.</a:t>
            </a:r>
          </a:p>
          <a:p>
            <a:pPr marL="0" indent="0" eaLnBrk="1" hangingPunct="1">
              <a:buNone/>
              <a:defRPr/>
            </a:pPr>
            <a:endParaRPr lang="es-MX" altLang="es-CO" dirty="0"/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s-MX" altLang="es-CO" sz="2400" dirty="0">
                <a:latin typeface="AR CENA" panose="020B0604020202020204" charset="0"/>
              </a:rPr>
              <a:t>Artículo 5°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es-MX" altLang="es-CO" sz="2400" dirty="0" smtClean="0">
                <a:latin typeface="AR CENA" panose="020B0604020202020204" charset="0"/>
              </a:rPr>
              <a:t>Son </a:t>
            </a:r>
            <a:r>
              <a:rPr lang="es-MX" altLang="es-CO" sz="2400" dirty="0">
                <a:latin typeface="AR CENA" panose="020B0604020202020204" charset="0"/>
              </a:rPr>
              <a:t>materias de negociación: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endParaRPr lang="es-MX" altLang="es-CO" sz="2400" dirty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400" dirty="0">
                <a:latin typeface="AR CENA" panose="020B0604020202020204" charset="0"/>
              </a:rPr>
              <a:t>Las condiciones de empleo. </a:t>
            </a:r>
            <a:endParaRPr lang="es-MX" altLang="es-CO" sz="2400" dirty="0" smtClean="0">
              <a:latin typeface="AR CENA" panose="020B0604020202020204" charset="0"/>
            </a:endParaRPr>
          </a:p>
          <a:p>
            <a:pPr marL="0" indent="0" algn="just" eaLnBrk="1" hangingPunct="1">
              <a:buNone/>
              <a:defRPr/>
            </a:pPr>
            <a:endParaRPr lang="es-MX" altLang="es-CO" sz="2400" dirty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400" dirty="0">
                <a:latin typeface="AR CENA" panose="020B0604020202020204" charset="0"/>
              </a:rPr>
              <a:t>Las relaciones entre las entidades y autoridades públicas competentes y las organizaciones sindicales de empleados públicos para la concertación de las condiciones de empleo.  </a:t>
            </a:r>
            <a:endParaRPr lang="es-MX" altLang="es-CO" sz="2400" dirty="0" smtClean="0">
              <a:latin typeface="AR CENA" panose="020B060402020202020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contenido 2">
            <a:extLst>
              <a:ext uri="{FF2B5EF4-FFF2-40B4-BE49-F238E27FC236}">
                <a16:creationId xmlns:a16="http://schemas.microsoft.com/office/drawing/2014/main" id="{B830ABC5-AD06-454E-9F7A-00626E9EB9DC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590675" y="188913"/>
            <a:ext cx="7386638" cy="64087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None/>
              <a:defRPr/>
            </a:pPr>
            <a:r>
              <a:rPr lang="es-MX" altLang="es-CO" sz="2400" b="1" i="1" dirty="0">
                <a:solidFill>
                  <a:srgbClr val="92D050"/>
                </a:solidFill>
                <a:latin typeface="AR CENA" panose="020B0604020202020204" charset="0"/>
              </a:rPr>
              <a:t>No son objeto de negociación y están excluidas, las siguientes materias: </a:t>
            </a:r>
            <a:endParaRPr lang="es-CO" altLang="es-CO" sz="2400" b="1" i="1" dirty="0">
              <a:solidFill>
                <a:srgbClr val="92D050"/>
              </a:solidFill>
              <a:latin typeface="AR CENA" panose="020B0604020202020204" charset="0"/>
            </a:endParaRPr>
          </a:p>
          <a:p>
            <a:pPr marL="0" indent="0" algn="just" eaLnBrk="1" hangingPunct="1">
              <a:buNone/>
              <a:defRPr/>
            </a:pPr>
            <a:endParaRPr lang="es-MX" altLang="es-CO" sz="2400" dirty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000" dirty="0" smtClean="0">
                <a:latin typeface="AR CENA" panose="020B0604020202020204" charset="0"/>
              </a:rPr>
              <a:t>La </a:t>
            </a:r>
            <a:r>
              <a:rPr lang="es-MX" altLang="es-CO" sz="2000" dirty="0">
                <a:latin typeface="AR CENA" panose="020B0604020202020204" charset="0"/>
              </a:rPr>
              <a:t>estructura del Estado y la estructura orgánica y la interna de sus entidades y organismos</a:t>
            </a:r>
            <a:r>
              <a:rPr lang="es-MX" altLang="es-CO" sz="2000" dirty="0" smtClean="0">
                <a:latin typeface="AR CENA" panose="020B0604020202020204" charset="0"/>
              </a:rPr>
              <a:t>.</a:t>
            </a:r>
          </a:p>
          <a:p>
            <a:pPr marL="0" indent="0" algn="just" eaLnBrk="1" hangingPunct="1">
              <a:buNone/>
              <a:defRPr/>
            </a:pPr>
            <a:endParaRPr lang="es-MX" altLang="es-CO" sz="2000" dirty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000" dirty="0" smtClean="0">
                <a:latin typeface="AR CENA" panose="020B0604020202020204" charset="0"/>
              </a:rPr>
              <a:t>Las </a:t>
            </a:r>
            <a:r>
              <a:rPr lang="es-MX" altLang="es-CO" sz="2000" dirty="0">
                <a:latin typeface="AR CENA" panose="020B0604020202020204" charset="0"/>
              </a:rPr>
              <a:t>competencias de dirección, administración y fiscalización del Estado</a:t>
            </a:r>
            <a:r>
              <a:rPr lang="es-MX" altLang="es-CO" sz="2000" dirty="0" smtClean="0">
                <a:latin typeface="AR CENA" panose="020B0604020202020204" charset="0"/>
              </a:rPr>
              <a:t>.</a:t>
            </a:r>
          </a:p>
          <a:p>
            <a:pPr marL="0" indent="0" algn="just" eaLnBrk="1" hangingPunct="1">
              <a:buNone/>
              <a:defRPr/>
            </a:pPr>
            <a:endParaRPr lang="es-MX" altLang="es-CO" sz="2000" dirty="0" smtClean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000" dirty="0" smtClean="0">
                <a:latin typeface="AR CENA" panose="020B0604020202020204" charset="0"/>
              </a:rPr>
              <a:t>El Merito como escancia de la carrera administrativa </a:t>
            </a:r>
          </a:p>
          <a:p>
            <a:pPr marL="0" indent="0" algn="just" eaLnBrk="1" hangingPunct="1">
              <a:buNone/>
              <a:defRPr/>
            </a:pPr>
            <a:endParaRPr lang="es-MX" altLang="es-CO" sz="2000" dirty="0" smtClean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000" dirty="0" smtClean="0">
                <a:latin typeface="AR CENA" panose="020B0604020202020204" charset="0"/>
              </a:rPr>
              <a:t>La atribución disciplinaria de las autoridades publicas.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es-MX" altLang="es-CO" sz="2400" dirty="0" smtClean="0">
              <a:latin typeface="AR CENA" panose="020B060402020202020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s-MX" altLang="es-CO" sz="2000" dirty="0" smtClean="0">
                <a:latin typeface="AR CENA" panose="020B0604020202020204" charset="0"/>
              </a:rPr>
              <a:t>La potestad subordinante en la relación legal y reglamentaria  </a:t>
            </a:r>
            <a:endParaRPr lang="es-MX" altLang="es-CO" sz="2000" dirty="0">
              <a:latin typeface="AR CENA" panose="020B060402020202020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arcador de contenido 2">
            <a:extLst>
              <a:ext uri="{FF2B5EF4-FFF2-40B4-BE49-F238E27FC236}">
                <a16:creationId xmlns:a16="http://schemas.microsoft.com/office/drawing/2014/main" id="{679F74F4-D902-483D-A3C1-F0BB3D49561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547664" y="260648"/>
            <a:ext cx="7429649" cy="591631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None/>
            </a:pPr>
            <a:r>
              <a:rPr lang="es-MX" altLang="es-CO" sz="2400" b="1" dirty="0" smtClean="0">
                <a:latin typeface="AR CENA" panose="020B0604020202020204" charset="0"/>
              </a:rPr>
              <a:t>Parágrafo:</a:t>
            </a:r>
            <a:r>
              <a:rPr lang="es-MX" altLang="es-CO" sz="2400" dirty="0" smtClean="0">
                <a:latin typeface="AR CENA" panose="020B0604020202020204" charset="0"/>
              </a:rPr>
              <a:t> En </a:t>
            </a:r>
            <a:r>
              <a:rPr lang="es-MX" altLang="es-CO" sz="2400" dirty="0">
                <a:latin typeface="AR CENA" panose="020B0604020202020204" charset="0"/>
              </a:rPr>
              <a:t>materia salarial podrá haber negociación y concertación, consultando las posibilidades fiscales y presupuestales; Sin perjuicio de lo anterior, en el nivel territorial, se respetarán los límites que fije el </a:t>
            </a:r>
            <a:r>
              <a:rPr lang="es-MX" altLang="es-CO" sz="2400" dirty="0" smtClean="0">
                <a:latin typeface="AR CENA" panose="020B0604020202020204" charset="0"/>
              </a:rPr>
              <a:t>Gobierno </a:t>
            </a:r>
            <a:r>
              <a:rPr lang="es-MX" altLang="es-CO" sz="2400" dirty="0">
                <a:latin typeface="AR CENA" panose="020B0604020202020204" charset="0"/>
              </a:rPr>
              <a:t>Nacional. </a:t>
            </a:r>
            <a:endParaRPr lang="es-MX" altLang="es-CO" sz="2400" dirty="0" smtClean="0">
              <a:latin typeface="AR CENA" panose="020B0604020202020204" charset="0"/>
            </a:endParaRPr>
          </a:p>
          <a:p>
            <a:pPr marL="0" indent="0" algn="just" eaLnBrk="1" hangingPunct="1">
              <a:buNone/>
            </a:pPr>
            <a:endParaRPr lang="es-MX" altLang="es-CO" sz="2400" dirty="0">
              <a:latin typeface="AR CENA" panose="020B0604020202020204" charset="0"/>
            </a:endParaRPr>
          </a:p>
          <a:p>
            <a:pPr marL="0" indent="0" algn="just" eaLnBrk="1" hangingPunct="1">
              <a:buNone/>
            </a:pPr>
            <a:endParaRPr lang="es-CO" altLang="es-CO" sz="2400" dirty="0">
              <a:latin typeface="AR CENA" panose="020B0604020202020204" charset="0"/>
            </a:endParaRPr>
          </a:p>
        </p:txBody>
      </p:sp>
      <p:pic>
        <p:nvPicPr>
          <p:cNvPr id="3" name="Imagen 2" descr="Diferencias salariales entre empleados con igual cargo son justificables –  Temporiza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64904"/>
            <a:ext cx="6408712" cy="3024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>
            <a:extLst>
              <a:ext uri="{FF2B5EF4-FFF2-40B4-BE49-F238E27FC236}">
                <a16:creationId xmlns:a16="http://schemas.microsoft.com/office/drawing/2014/main" id="{FF78A5E5-0276-4A38-B284-C333D42B0CD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90675" y="320675"/>
            <a:ext cx="7386638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altLang="es-ES" sz="2400" b="1" i="1" dirty="0" smtClean="0">
                <a:solidFill>
                  <a:srgbClr val="92D050"/>
                </a:solidFill>
                <a:latin typeface="AR CENA" panose="020B0604020202020204" charset="0"/>
              </a:rPr>
              <a:t>Circulares del DAFP. </a:t>
            </a:r>
            <a:br>
              <a:rPr lang="es-ES" altLang="es-ES" sz="2400" b="1" i="1" dirty="0" smtClean="0">
                <a:solidFill>
                  <a:srgbClr val="92D050"/>
                </a:solidFill>
                <a:latin typeface="AR CENA" panose="020B0604020202020204" charset="0"/>
              </a:rPr>
            </a:br>
            <a:endParaRPr lang="es-CO" altLang="en-US" sz="2400" b="1" i="1" dirty="0">
              <a:solidFill>
                <a:srgbClr val="92D050"/>
              </a:solidFill>
              <a:latin typeface="AR CENA" panose="020B0604020202020204" charset="0"/>
            </a:endParaRPr>
          </a:p>
        </p:txBody>
      </p:sp>
      <p:sp>
        <p:nvSpPr>
          <p:cNvPr id="30723" name="Marcador de contenido 2">
            <a:extLst>
              <a:ext uri="{FF2B5EF4-FFF2-40B4-BE49-F238E27FC236}">
                <a16:creationId xmlns:a16="http://schemas.microsoft.com/office/drawing/2014/main" id="{42776A1F-DEBF-46E7-B361-88E9D15993E7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577545" y="1052736"/>
            <a:ext cx="7386638" cy="4670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s-ES" altLang="es-ES" sz="2400" dirty="0">
                <a:latin typeface="AR CENA" panose="020B0604020202020204" charset="0"/>
              </a:rPr>
              <a:t>100-10.2016 No regresividad de los derechos adquiridos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ES" sz="2400" dirty="0">
                <a:latin typeface="AR CENA" panose="020B0604020202020204" charset="0"/>
              </a:rPr>
              <a:t>100-07.2015 Derechos preferencial a encargos de carrera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ES" sz="2400" dirty="0">
                <a:latin typeface="AR CENA" panose="020B0604020202020204" charset="0"/>
              </a:rPr>
              <a:t>100-13.2015 Programas de bienestar social.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ES" sz="2400" dirty="0">
                <a:latin typeface="AR CENA" panose="020B0604020202020204" charset="0"/>
              </a:rPr>
              <a:t>100-12.2015 Protección laboral especial (ley 790 de 2002)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ES" sz="2400" dirty="0">
                <a:latin typeface="AR CENA" panose="020B0604020202020204" charset="0"/>
              </a:rPr>
              <a:t>100-09.2015 Estructura interna de planta de personal con participación de las organizaciones sindicales.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s-ES" altLang="es-ES" sz="2400" dirty="0">
                <a:latin typeface="AR CENA" panose="020B0604020202020204" charset="0"/>
              </a:rPr>
              <a:t>100-08.2015 Horario flexible. </a:t>
            </a:r>
          </a:p>
          <a:p>
            <a:endParaRPr lang="es-CO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763688" y="188641"/>
            <a:ext cx="7056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n-US" sz="2400" b="1" i="1" dirty="0" smtClean="0">
                <a:solidFill>
                  <a:srgbClr val="92D050"/>
                </a:solidFill>
                <a:latin typeface="AR CENA" panose="020B0604020202020204" charset="0"/>
              </a:rPr>
              <a:t>Decreto </a:t>
            </a:r>
            <a:r>
              <a:rPr lang="es-ES" altLang="en-US" sz="2400" b="1" i="1" dirty="0">
                <a:solidFill>
                  <a:srgbClr val="92D050"/>
                </a:solidFill>
                <a:latin typeface="AR CENA" panose="020B0604020202020204" charset="0"/>
              </a:rPr>
              <a:t>1631 del 30 de noviembre del </a:t>
            </a:r>
            <a:r>
              <a:rPr lang="es-ES" altLang="en-US" sz="2400" b="1" i="1" dirty="0" smtClean="0">
                <a:solidFill>
                  <a:srgbClr val="92D050"/>
                </a:solidFill>
                <a:latin typeface="AR CENA" panose="020B0604020202020204" charset="0"/>
              </a:rPr>
              <a:t>2021</a:t>
            </a: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r>
              <a:rPr lang="es-ES" altLang="en-US" sz="2400" dirty="0" smtClean="0">
                <a:latin typeface="AR CENA" panose="020B0604020202020204" charset="0"/>
              </a:rPr>
              <a:t>Por medio del cual se modifican y adicionas unos parágrafos al articulo 2.2.2.4.12 y 2.2.2.4.16 del </a:t>
            </a:r>
            <a:r>
              <a:rPr lang="es-ES" altLang="en-US" sz="2400" b="1" dirty="0" smtClean="0">
                <a:latin typeface="AR CENA" panose="020B0604020202020204" charset="0"/>
              </a:rPr>
              <a:t>DUR</a:t>
            </a:r>
            <a:r>
              <a:rPr lang="es-ES" altLang="en-US" sz="2400" dirty="0" smtClean="0">
                <a:latin typeface="AR CENA" panose="020B0604020202020204" charset="0"/>
              </a:rPr>
              <a:t> 1072</a:t>
            </a:r>
            <a:r>
              <a:rPr lang="es-ES" altLang="en-US" sz="2400" b="1" i="1" dirty="0" smtClean="0">
                <a:latin typeface="AR CENA" panose="020B0604020202020204" charset="0"/>
              </a:rPr>
              <a:t> </a:t>
            </a:r>
            <a:r>
              <a:rPr lang="es-ES" altLang="en-US" sz="2400" dirty="0" smtClean="0">
                <a:latin typeface="AR CENA" panose="020B0604020202020204" charset="0"/>
              </a:rPr>
              <a:t>del 2015. </a:t>
            </a:r>
          </a:p>
          <a:p>
            <a:endParaRPr lang="es-ES" altLang="en-US" sz="2400" dirty="0">
              <a:latin typeface="AR CENA" panose="020B0604020202020204" charset="0"/>
            </a:endParaRPr>
          </a:p>
          <a:p>
            <a:pPr algn="just"/>
            <a:r>
              <a:rPr lang="es-ES" altLang="en-US" sz="2400" b="1" dirty="0" smtClean="0">
                <a:latin typeface="AR CENA" panose="020B0604020202020204" charset="0"/>
              </a:rPr>
              <a:t>Articulo 2.2.2.4.12 Parágrafo 1</a:t>
            </a:r>
            <a:r>
              <a:rPr lang="es-ES" altLang="en-US" sz="2400" dirty="0" smtClean="0">
                <a:latin typeface="AR CENA" panose="020B0604020202020204" charset="0"/>
              </a:rPr>
              <a:t>. Suscrito el acuerdo se depositara ante el Ministerio del Trabajo. El acuerdo estará vigente por el tiempo pactado. No podrá ser modificado unilateralmente. </a:t>
            </a:r>
          </a:p>
          <a:p>
            <a:pPr algn="just"/>
            <a:endParaRPr lang="es-ES" altLang="en-US" sz="2400" dirty="0">
              <a:latin typeface="AR CENA" panose="020B0604020202020204" charset="0"/>
            </a:endParaRPr>
          </a:p>
          <a:p>
            <a:pPr algn="just"/>
            <a:r>
              <a:rPr lang="es-ES" altLang="en-US" sz="2400" b="1" i="1" dirty="0" smtClean="0">
                <a:latin typeface="AR CENA" panose="020B0604020202020204" charset="0"/>
              </a:rPr>
              <a:t>En su vigencia, No podrá formularse, recibirse o tramitarse nuevas solicitudes. No será posible celebrar nuevos acuerdos. </a:t>
            </a:r>
            <a:endParaRPr lang="es-ES" altLang="en-US" sz="2400" b="1" i="1" dirty="0">
              <a:latin typeface="AR CEN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1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19672" y="260648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i="1" dirty="0">
                <a:solidFill>
                  <a:schemeClr val="accent6">
                    <a:lumMod val="75000"/>
                  </a:schemeClr>
                </a:solidFill>
                <a:latin typeface="AR CENA"/>
              </a:rPr>
              <a:t>Concepto de negociación colectiva.</a:t>
            </a:r>
          </a:p>
          <a:p>
            <a:endParaRPr lang="es-MX" sz="2400" b="1" i="1" dirty="0">
              <a:solidFill>
                <a:schemeClr val="accent6">
                  <a:lumMod val="75000"/>
                </a:schemeClr>
              </a:solidFill>
              <a:latin typeface="AR CENA"/>
            </a:endParaRPr>
          </a:p>
          <a:p>
            <a:pPr algn="just"/>
            <a:r>
              <a:rPr lang="es-MX" sz="2400" dirty="0">
                <a:solidFill>
                  <a:srgbClr val="202124"/>
                </a:solidFill>
                <a:latin typeface="AR CENA"/>
              </a:rPr>
              <a:t>La negociación colectiva </a:t>
            </a:r>
            <a:r>
              <a:rPr lang="es-MX" sz="2400" dirty="0">
                <a:solidFill>
                  <a:srgbClr val="040C28"/>
                </a:solidFill>
                <a:latin typeface="AR CENA"/>
              </a:rPr>
              <a:t>es un mecanismo fundamental del diálogo social, a través del cual los </a:t>
            </a:r>
            <a:r>
              <a:rPr lang="es-MX" sz="2400" dirty="0" smtClean="0">
                <a:solidFill>
                  <a:srgbClr val="040C28"/>
                </a:solidFill>
                <a:latin typeface="AR CENA"/>
              </a:rPr>
              <a:t>empleadores, </a:t>
            </a:r>
            <a:r>
              <a:rPr lang="es-MX" sz="2400" dirty="0">
                <a:solidFill>
                  <a:srgbClr val="040C28"/>
                </a:solidFill>
                <a:latin typeface="AR CENA"/>
              </a:rPr>
              <a:t>sus organizaciones y los sindicatos pueden convenir salarios justos y condiciones de trabajo adecuadas</a:t>
            </a:r>
            <a:r>
              <a:rPr lang="es-MX" sz="2400" dirty="0">
                <a:solidFill>
                  <a:srgbClr val="202124"/>
                </a:solidFill>
                <a:latin typeface="AR CENA"/>
              </a:rPr>
              <a:t>; además, constituye la base del mantenimiento de buenas relaciones laborales.</a:t>
            </a:r>
          </a:p>
          <a:p>
            <a:pPr algn="just"/>
            <a:endParaRPr lang="es-MX" sz="2400" dirty="0">
              <a:solidFill>
                <a:srgbClr val="202124"/>
              </a:solidFill>
              <a:latin typeface="AR CENA"/>
            </a:endParaRPr>
          </a:p>
          <a:p>
            <a:pPr algn="just"/>
            <a:endParaRPr lang="en-US" sz="2400" dirty="0">
              <a:latin typeface="AR CENA"/>
            </a:endParaRPr>
          </a:p>
        </p:txBody>
      </p:sp>
      <p:pic>
        <p:nvPicPr>
          <p:cNvPr id="3" name="Imagen 2" descr="ELA convoca la mesa de negociación del Convenio de Oficinas y Despachos de  Bizkaia | Comité de Entelgy Ibai de Bizkaia - EL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01008"/>
            <a:ext cx="5256583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51937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835696" y="260648"/>
            <a:ext cx="71287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n-US" sz="2400" b="1" dirty="0" smtClean="0">
                <a:latin typeface="AR CENA" panose="020B0604020202020204" charset="0"/>
              </a:rPr>
              <a:t>Parágrafo 2.</a:t>
            </a:r>
            <a:r>
              <a:rPr lang="es-ES" altLang="en-US" sz="2400" dirty="0" smtClean="0">
                <a:latin typeface="AR CENA" panose="020B0604020202020204" charset="0"/>
              </a:rPr>
              <a:t> El Estado garantizara la continuidad de los derechos individuales y colectivos acordados en los acuerdos y </a:t>
            </a:r>
            <a:r>
              <a:rPr lang="es-ES" altLang="en-US" sz="2400" b="1" u="sng" dirty="0" smtClean="0">
                <a:solidFill>
                  <a:srgbClr val="92D050"/>
                </a:solidFill>
                <a:latin typeface="AR CENA" panose="020B0604020202020204" charset="0"/>
              </a:rPr>
              <a:t>recocidos mediante acto administrativo </a:t>
            </a:r>
          </a:p>
          <a:p>
            <a:pPr algn="just"/>
            <a:endParaRPr lang="es-ES" altLang="en-US" sz="2400" b="1" u="sng" dirty="0">
              <a:latin typeface="AR CENA" panose="020B0604020202020204" charset="0"/>
            </a:endParaRPr>
          </a:p>
          <a:p>
            <a:pPr algn="just"/>
            <a:r>
              <a:rPr lang="es-ES" altLang="en-US" sz="2400" b="1" dirty="0" smtClean="0">
                <a:latin typeface="AR CENA" panose="020B0604020202020204" charset="0"/>
              </a:rPr>
              <a:t>Parágrafo 3. </a:t>
            </a:r>
            <a:r>
              <a:rPr lang="es-ES" altLang="en-US" sz="2400" dirty="0" smtClean="0">
                <a:latin typeface="AR CENA" panose="020B0604020202020204" charset="0"/>
              </a:rPr>
              <a:t>Si al vencimiento del plazo del acuerdo, al acuerdos por cumplir, estos deberán de cumplirse de acuerdo al ley. </a:t>
            </a:r>
          </a:p>
          <a:p>
            <a:pPr algn="just"/>
            <a:endParaRPr lang="es-ES" altLang="en-US" sz="2400" dirty="0">
              <a:latin typeface="AR CENA" panose="020B0604020202020204" charset="0"/>
            </a:endParaRPr>
          </a:p>
          <a:p>
            <a:pPr algn="just"/>
            <a:r>
              <a:rPr lang="es-ES" altLang="en-US" sz="2400" b="1" dirty="0" smtClean="0">
                <a:latin typeface="AR CENA" panose="020B0604020202020204" charset="0"/>
              </a:rPr>
              <a:t>Articulo 2.2.2.4.16 </a:t>
            </a:r>
            <a:r>
              <a:rPr lang="es-ES" altLang="en-US" sz="2400" dirty="0" smtClean="0">
                <a:latin typeface="AR CENA" panose="020B0604020202020204" charset="0"/>
              </a:rPr>
              <a:t>La negociación se adelantara bajo el </a:t>
            </a:r>
            <a:r>
              <a:rPr lang="es-ES" altLang="en-US" sz="2400" b="1" i="1" dirty="0" smtClean="0">
                <a:solidFill>
                  <a:srgbClr val="92D050"/>
                </a:solidFill>
                <a:latin typeface="AR CENA" panose="020B0604020202020204" charset="0"/>
              </a:rPr>
              <a:t>principio de progresividad y la regla de no regresividad.</a:t>
            </a:r>
            <a:r>
              <a:rPr lang="es-ES" altLang="en-US" sz="2400" dirty="0" smtClean="0">
                <a:solidFill>
                  <a:srgbClr val="92D050"/>
                </a:solidFill>
                <a:latin typeface="AR CENA" panose="020B0604020202020204" charset="0"/>
              </a:rPr>
              <a:t> Art. 53 de CP </a:t>
            </a:r>
          </a:p>
          <a:p>
            <a:pPr algn="just"/>
            <a:endParaRPr lang="es-ES" altLang="en-US" sz="2400" dirty="0">
              <a:latin typeface="AR CENA" panose="020B0604020202020204" charset="0"/>
            </a:endParaRPr>
          </a:p>
          <a:p>
            <a:pPr algn="just"/>
            <a:r>
              <a:rPr lang="es-ES" altLang="en-US" sz="2400" dirty="0" smtClean="0">
                <a:latin typeface="AR CENA" panose="020B0604020202020204" charset="0"/>
              </a:rPr>
              <a:t>Se amplia de manera gradual la cobertura de los derechos reconocidos en negociación, sin disminuir el nivel de satisfacción, salvo, justificación de incapacidad económica. </a:t>
            </a:r>
            <a:endParaRPr lang="es-ES" altLang="en-US" sz="2400" dirty="0">
              <a:latin typeface="AR CEN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03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47664" y="188640"/>
            <a:ext cx="7272808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altLang="en-US" sz="2400" b="1" i="1" u="sng" dirty="0" smtClean="0">
                <a:solidFill>
                  <a:srgbClr val="92D050"/>
                </a:solidFill>
                <a:latin typeface="AR CENA" panose="020B0604020202020204" charset="0"/>
              </a:rPr>
              <a:t>Nuevo  Decreto.</a:t>
            </a:r>
          </a:p>
          <a:p>
            <a:endParaRPr lang="es-ES" altLang="en-US" sz="2400" b="1" i="1" dirty="0" smtClean="0">
              <a:solidFill>
                <a:srgbClr val="92D050"/>
              </a:solidFill>
              <a:latin typeface="AR CENA" panose="020B0604020202020204" charset="0"/>
            </a:endParaRPr>
          </a:p>
          <a:p>
            <a:r>
              <a:rPr lang="es-ES" altLang="en-US" sz="2400" b="1" i="1" dirty="0" smtClean="0">
                <a:solidFill>
                  <a:srgbClr val="92D050"/>
                </a:solidFill>
                <a:latin typeface="AR CENA" panose="020B0604020202020204" charset="0"/>
              </a:rPr>
              <a:t>Art. 2.2.2.4.3. Definiciones </a:t>
            </a:r>
          </a:p>
          <a:p>
            <a:endParaRPr lang="es-ES" altLang="en-US" sz="2400" b="1" i="1" dirty="0">
              <a:solidFill>
                <a:srgbClr val="92D050"/>
              </a:solidFill>
              <a:latin typeface="AR CENA" panose="020B0604020202020204" charset="0"/>
            </a:endParaRPr>
          </a:p>
          <a:p>
            <a:pPr lvl="0" algn="just"/>
            <a:r>
              <a:rPr lang="es-ES_tradnl" sz="2000" b="1" dirty="0">
                <a:latin typeface="AR CENA" panose="020B0604020202020204"/>
              </a:rPr>
              <a:t>Ámbito singular:</a:t>
            </a:r>
            <a:r>
              <a:rPr lang="es-ES_tradnl" sz="2000" dirty="0">
                <a:latin typeface="AR CENA" panose="020B0604020202020204"/>
              </a:rPr>
              <a:t> Es el proceso de negociación realizado entre la entidad pública y las organizaciones sindicales de empleados públicos de primer grado existentes en la misma</a:t>
            </a:r>
            <a:r>
              <a:rPr lang="es-ES_tradnl" sz="2000" dirty="0" smtClean="0">
                <a:latin typeface="AR CENA" panose="020B0604020202020204"/>
              </a:rPr>
              <a:t>.</a:t>
            </a:r>
          </a:p>
          <a:p>
            <a:pPr lvl="0" algn="just"/>
            <a:r>
              <a:rPr lang="es-ES_tradnl" sz="2000" dirty="0" smtClean="0">
                <a:solidFill>
                  <a:srgbClr val="92D050"/>
                </a:solidFill>
                <a:latin typeface="AR CENA" panose="020B0604020202020204"/>
              </a:rPr>
              <a:t>(10 negociadores) </a:t>
            </a:r>
            <a:endParaRPr lang="en-US" sz="2000" dirty="0">
              <a:solidFill>
                <a:srgbClr val="92D050"/>
              </a:solidFill>
              <a:latin typeface="AR CENA" panose="020B0604020202020204"/>
            </a:endParaRPr>
          </a:p>
          <a:p>
            <a:pPr algn="just"/>
            <a:r>
              <a:rPr lang="es-ES_tradnl" sz="2000" dirty="0">
                <a:latin typeface="AR CENA" panose="020B0604020202020204"/>
              </a:rPr>
              <a:t> </a:t>
            </a:r>
            <a:endParaRPr lang="en-US" sz="2000" dirty="0">
              <a:latin typeface="AR CENA" panose="020B0604020202020204"/>
            </a:endParaRPr>
          </a:p>
          <a:p>
            <a:pPr lvl="0" algn="just"/>
            <a:r>
              <a:rPr lang="es-ES_tradnl" sz="2000" b="1" dirty="0">
                <a:latin typeface="AR CENA" panose="020B0604020202020204"/>
              </a:rPr>
              <a:t>Ámbito sectorial:</a:t>
            </a:r>
            <a:r>
              <a:rPr lang="es-ES_tradnl" sz="2000" dirty="0">
                <a:latin typeface="AR CENA" panose="020B0604020202020204"/>
              </a:rPr>
              <a:t> Es el proceso de negociación realizado entre las organizaciones sindicales de segundo grado o federaciones y las cabezas de los diferentes sectores de la administración pública. En este ámbito se negocian asuntos propios de las condiciones del empleo de los empleados públicos de dicho sector. </a:t>
            </a:r>
            <a:endParaRPr lang="es-ES_tradnl" sz="2000" dirty="0" smtClean="0">
              <a:latin typeface="AR CENA" panose="020B0604020202020204"/>
            </a:endParaRPr>
          </a:p>
          <a:p>
            <a:pPr lvl="0" algn="just"/>
            <a:r>
              <a:rPr lang="es-ES_tradnl" sz="2000" dirty="0" smtClean="0">
                <a:solidFill>
                  <a:srgbClr val="92D050"/>
                </a:solidFill>
                <a:latin typeface="AR CENA" panose="020B0604020202020204"/>
              </a:rPr>
              <a:t>(25 negociadores) </a:t>
            </a:r>
            <a:endParaRPr lang="en-US" sz="2000" dirty="0">
              <a:solidFill>
                <a:srgbClr val="92D050"/>
              </a:solidFill>
              <a:latin typeface="AR CENA" panose="020B0604020202020204"/>
            </a:endParaRPr>
          </a:p>
          <a:p>
            <a:pPr algn="just"/>
            <a:r>
              <a:rPr lang="es-ES_tradnl" sz="2000" dirty="0">
                <a:solidFill>
                  <a:srgbClr val="92D050"/>
                </a:solidFill>
                <a:latin typeface="AR CENA" panose="020B0604020202020204"/>
              </a:rPr>
              <a:t> </a:t>
            </a:r>
            <a:endParaRPr lang="en-US" sz="2000" dirty="0">
              <a:solidFill>
                <a:srgbClr val="92D050"/>
              </a:solidFill>
              <a:latin typeface="AR CENA" panose="020B0604020202020204"/>
            </a:endParaRPr>
          </a:p>
          <a:p>
            <a:endParaRPr lang="es-ES" altLang="en-US" sz="2400" b="1" i="1" dirty="0" smtClean="0">
              <a:solidFill>
                <a:srgbClr val="92D050"/>
              </a:solidFill>
              <a:latin typeface="AR CENA" panose="020B0604020202020204" charset="0"/>
            </a:endParaRPr>
          </a:p>
          <a:p>
            <a:endParaRPr lang="es-ES" altLang="en-US" b="1" i="1" dirty="0">
              <a:solidFill>
                <a:srgbClr val="92D050"/>
              </a:solidFill>
              <a:latin typeface="AR CENA" panose="020B0604020202020204" charset="0"/>
            </a:endParaRPr>
          </a:p>
          <a:p>
            <a:endParaRPr lang="es-ES" altLang="en-US" b="1" i="1" dirty="0" smtClean="0">
              <a:solidFill>
                <a:srgbClr val="92D050"/>
              </a:solidFill>
              <a:latin typeface="AR CENA" panose="020B0604020202020204" charset="0"/>
            </a:endParaRPr>
          </a:p>
          <a:p>
            <a:endParaRPr lang="es-ES" altLang="en-US" b="1" i="1" dirty="0">
              <a:solidFill>
                <a:srgbClr val="92D050"/>
              </a:solidFill>
              <a:latin typeface="AR CEN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0346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47664" y="116633"/>
            <a:ext cx="7200800" cy="6771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S_tradnl" sz="2000" b="1" dirty="0">
                <a:latin typeface="AR CENA" panose="020B0604020202020204"/>
              </a:rPr>
              <a:t>Ámbito territorial:</a:t>
            </a:r>
            <a:r>
              <a:rPr lang="es-ES_tradnl" sz="2000" dirty="0">
                <a:latin typeface="AR CENA" panose="020B0604020202020204"/>
              </a:rPr>
              <a:t> Es el proceso de negociación realizado entre las organizaciones sindicales de segundo grado o federaciones y los departamentos, municipios, distrito capital y distritos especiales. En este ámbito se negociarán asuntos propios de las condiciones del empleo de los empleados públicos de los departamentos, municipios, distrito capital y distritos especiales. </a:t>
            </a:r>
            <a:endParaRPr lang="es-ES_tradnl" sz="2000" dirty="0" smtClean="0">
              <a:latin typeface="AR CENA" panose="020B0604020202020204"/>
            </a:endParaRPr>
          </a:p>
          <a:p>
            <a:pPr lvl="0" algn="just"/>
            <a:r>
              <a:rPr lang="es-ES_tradnl" sz="2000" dirty="0" smtClean="0">
                <a:solidFill>
                  <a:srgbClr val="92D050"/>
                </a:solidFill>
                <a:latin typeface="AR CENA" panose="020B0604020202020204"/>
              </a:rPr>
              <a:t>(20 negociadores) </a:t>
            </a:r>
            <a:endParaRPr lang="en-US" sz="2000" dirty="0">
              <a:solidFill>
                <a:srgbClr val="92D050"/>
              </a:solidFill>
              <a:latin typeface="AR CENA" panose="020B0604020202020204"/>
            </a:endParaRPr>
          </a:p>
          <a:p>
            <a:pPr algn="just"/>
            <a:r>
              <a:rPr lang="es-ES_tradnl" sz="2000" dirty="0">
                <a:solidFill>
                  <a:srgbClr val="92D050"/>
                </a:solidFill>
                <a:latin typeface="AR CENA" panose="020B0604020202020204"/>
              </a:rPr>
              <a:t> </a:t>
            </a:r>
            <a:endParaRPr lang="en-US" sz="2000" dirty="0">
              <a:solidFill>
                <a:srgbClr val="92D050"/>
              </a:solidFill>
              <a:latin typeface="AR CENA" panose="020B0604020202020204"/>
            </a:endParaRPr>
          </a:p>
          <a:p>
            <a:pPr lvl="0" algn="just"/>
            <a:r>
              <a:rPr lang="es-ES_tradnl" sz="2000" b="1" dirty="0">
                <a:latin typeface="AR CENA" panose="020B0604020202020204"/>
              </a:rPr>
              <a:t>Ámbito nacional:</a:t>
            </a:r>
            <a:r>
              <a:rPr lang="es-ES_tradnl" sz="2000" dirty="0">
                <a:latin typeface="AR CENA" panose="020B0604020202020204"/>
              </a:rPr>
              <a:t> Es el proceso de negociación realizado entre las organizaciones sindicales de tercer grado y/o centrales o confederaciones y federaciones nacionales de empleados públicos que tengan afiliados en número superior o igual a alguna de las confederaciones participantes que hayan unificado el pliego, y el Gobierno nacional representado por el Ministerio de Hacienda y Crédito Público, el Ministerio del Trabajo, el Departamento Administrativo de la Función Pública y Departamento Nacional de Planeación, cuyos acuerdos serán vinculantes para todos los empleados públicos del país</a:t>
            </a:r>
            <a:r>
              <a:rPr lang="es-ES_tradnl" sz="2000" dirty="0" smtClean="0">
                <a:latin typeface="AR CENA" panose="020B0604020202020204"/>
              </a:rPr>
              <a:t>.</a:t>
            </a:r>
          </a:p>
          <a:p>
            <a:pPr lvl="0" algn="just"/>
            <a:r>
              <a:rPr lang="es-ES_tradnl" sz="2000" dirty="0" smtClean="0">
                <a:solidFill>
                  <a:srgbClr val="92D050"/>
                </a:solidFill>
                <a:latin typeface="AR CENA" panose="020B0604020202020204"/>
              </a:rPr>
              <a:t>(40 negociadores) </a:t>
            </a:r>
            <a:endParaRPr lang="en-US" sz="2000" dirty="0">
              <a:solidFill>
                <a:srgbClr val="92D050"/>
              </a:solidFill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90146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63688" y="260647"/>
            <a:ext cx="69847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400" b="1" dirty="0" smtClean="0">
                <a:solidFill>
                  <a:srgbClr val="92D050"/>
                </a:solidFill>
                <a:latin typeface="AR CENA" panose="020B0604020202020204"/>
              </a:rPr>
              <a:t>Articulo 2.2.2.4.4 Reglas de aplicación</a:t>
            </a:r>
          </a:p>
          <a:p>
            <a:pPr lvl="0"/>
            <a:endParaRPr lang="es-ES_tradnl" sz="2400" b="1" dirty="0">
              <a:solidFill>
                <a:srgbClr val="92D050"/>
              </a:solidFill>
              <a:latin typeface="AR CENA" panose="020B0604020202020204"/>
            </a:endParaRPr>
          </a:p>
          <a:p>
            <a:pPr lvl="0"/>
            <a:r>
              <a:rPr lang="es-ES_tradnl" sz="2000" dirty="0" smtClean="0">
                <a:latin typeface="AR CENA" panose="020B0604020202020204"/>
              </a:rPr>
              <a:t>2. Respeto por el presupuesto publico…</a:t>
            </a:r>
          </a:p>
          <a:p>
            <a:pPr lvl="0"/>
            <a:endParaRPr lang="es-ES_tradnl" sz="2000" dirty="0" smtClean="0">
              <a:latin typeface="AR CENA" panose="020B0604020202020204"/>
            </a:endParaRPr>
          </a:p>
          <a:p>
            <a:pPr lvl="0"/>
            <a:r>
              <a:rPr lang="es-ES_tradnl" sz="2000" dirty="0" smtClean="0">
                <a:latin typeface="AR CENA" panose="020B0604020202020204"/>
              </a:rPr>
              <a:t>3. Unidad en la negociación </a:t>
            </a:r>
          </a:p>
          <a:p>
            <a:pPr lvl="0"/>
            <a:endParaRPr lang="es-ES_tradnl" sz="2000" dirty="0" smtClean="0">
              <a:latin typeface="AR CENA" panose="020B0604020202020204"/>
            </a:endParaRPr>
          </a:p>
          <a:p>
            <a:pPr lvl="0"/>
            <a:r>
              <a:rPr lang="es-ES_tradnl" sz="2000" dirty="0" smtClean="0">
                <a:latin typeface="AR CENA" panose="020B0604020202020204"/>
              </a:rPr>
              <a:t>4. Veracidad sobre el numero de afiliados de cada organización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_tradnl" sz="2000" dirty="0" smtClean="0">
                <a:latin typeface="AR CENA" panose="020B0604020202020204"/>
              </a:rPr>
              <a:t>Descuento mensual – registro bancario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_tradnl" sz="2000" dirty="0" smtClean="0">
                <a:latin typeface="AR CENA" panose="020B0604020202020204"/>
              </a:rPr>
              <a:t>Certificado bajo la gravedad del juramento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es-ES_tradnl" sz="2000" dirty="0" smtClean="0">
                <a:latin typeface="AR CENA" panose="020B0604020202020204"/>
              </a:rPr>
              <a:t>Suspensión de la participación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endParaRPr lang="es-ES_tradnl" sz="2000" dirty="0" smtClean="0">
              <a:latin typeface="AR CENA" panose="020B0604020202020204"/>
            </a:endParaRPr>
          </a:p>
          <a:p>
            <a:pPr lvl="0"/>
            <a:endParaRPr lang="es-ES_tradnl" sz="2000" dirty="0" smtClean="0">
              <a:latin typeface="AR CENA" panose="020B0604020202020204"/>
            </a:endParaRPr>
          </a:p>
          <a:p>
            <a:pPr lvl="0"/>
            <a:endParaRPr lang="es-ES_tradnl" sz="2000" b="1" dirty="0" smtClean="0">
              <a:latin typeface="AR CENA" panose="020B0604020202020204"/>
            </a:endParaRPr>
          </a:p>
          <a:p>
            <a:pPr lvl="0"/>
            <a:endParaRPr lang="es-ES_tradnl" b="1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7332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1680" y="116632"/>
            <a:ext cx="72008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400" b="1" i="1" u="sng" dirty="0" smtClean="0">
                <a:solidFill>
                  <a:srgbClr val="92D050"/>
                </a:solidFill>
                <a:latin typeface="AR CENA"/>
              </a:rPr>
              <a:t>Notas</a:t>
            </a:r>
            <a:r>
              <a:rPr lang="es-ES_tradnl" sz="2400" b="1" i="1" u="sng" dirty="0">
                <a:solidFill>
                  <a:srgbClr val="92D050"/>
                </a:solidFill>
                <a:latin typeface="AR CENA"/>
              </a:rPr>
              <a:t> </a:t>
            </a:r>
            <a:r>
              <a:rPr lang="es-ES_tradnl" sz="2400" b="1" i="1" u="sng" dirty="0" smtClean="0">
                <a:solidFill>
                  <a:srgbClr val="92D050"/>
                </a:solidFill>
                <a:latin typeface="AR CENA"/>
              </a:rPr>
              <a:t>del  proyecto. </a:t>
            </a:r>
          </a:p>
          <a:p>
            <a:pPr lvl="0"/>
            <a:endParaRPr lang="es-ES_tradnl" sz="2400" b="1" i="1" dirty="0" smtClean="0">
              <a:solidFill>
                <a:srgbClr val="92D050"/>
              </a:solidFill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Convenio 151 ratificado por la ley 411, se establece la </a:t>
            </a:r>
            <a:r>
              <a:rPr lang="es-ES_tradnl" sz="2000" dirty="0" smtClean="0">
                <a:solidFill>
                  <a:srgbClr val="92D050"/>
                </a:solidFill>
                <a:latin typeface="AR CENA"/>
              </a:rPr>
              <a:t>conciliación y el arbitraje </a:t>
            </a:r>
            <a:r>
              <a:rPr lang="es-ES_tradnl" sz="2000" dirty="0">
                <a:latin typeface="AR CENA"/>
              </a:rPr>
              <a:t>!</a:t>
            </a:r>
            <a:r>
              <a:rPr lang="es-ES_tradnl" sz="2000" dirty="0" smtClean="0">
                <a:latin typeface="AR CENA"/>
              </a:rPr>
              <a:t>por qué no se cumple</a:t>
            </a:r>
            <a:r>
              <a:rPr lang="es-ES_tradnl" sz="2000" dirty="0">
                <a:latin typeface="AR CENA"/>
              </a:rPr>
              <a:t>!</a:t>
            </a:r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Definiciones: Pliego de solicitudes - Pliego de peticiones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Respeto por el presupuesto publico </a:t>
            </a:r>
          </a:p>
          <a:p>
            <a:pPr lvl="0"/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La política de macroeconómica del Estado sostenible y estabilidad fiscal. 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solidFill>
                  <a:srgbClr val="92D050"/>
                </a:solidFill>
                <a:latin typeface="AR CENA"/>
              </a:rPr>
              <a:t>Salarios: Exclusivo del sector nacional, </a:t>
            </a:r>
            <a:r>
              <a:rPr lang="es-ES_tradnl" sz="2000" dirty="0" smtClean="0">
                <a:latin typeface="AR CENA"/>
              </a:rPr>
              <a:t>sectorial vedada, en territorial se deben de respetar los limites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2000" dirty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Ámbito de la negociación. Con efecto para </a:t>
            </a:r>
            <a:r>
              <a:rPr lang="es-ES_tradnl" sz="2000" dirty="0" smtClean="0">
                <a:solidFill>
                  <a:srgbClr val="92D050"/>
                </a:solidFill>
                <a:latin typeface="AR CENA"/>
              </a:rPr>
              <a:t>TODOS LOS EMPLEADOS. </a:t>
            </a:r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2000" dirty="0">
              <a:solidFill>
                <a:srgbClr val="92D050"/>
              </a:solidFill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Cuota sindical por beneficio. Pagara una cuota ordinaria por una única vez, correspondiente al 1% salario básico  </a:t>
            </a:r>
          </a:p>
          <a:p>
            <a:pPr lvl="0"/>
            <a:endParaRPr lang="es-ES_tradnl" sz="2000" dirty="0" smtClean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n-US" sz="2000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27516274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47664" y="0"/>
            <a:ext cx="71287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>
                <a:latin typeface="AR CENA"/>
              </a:rPr>
              <a:t>Los pliegos se deben de adoptar en asamblea dentro de los sesenta (60) días </a:t>
            </a:r>
            <a:endParaRPr lang="es-ES_tradnl" sz="2000" dirty="0" smtClean="0">
              <a:latin typeface="AR CENA"/>
            </a:endParaRPr>
          </a:p>
          <a:p>
            <a:pPr lvl="0"/>
            <a:endParaRPr lang="es-ES_tradnl" sz="2000" dirty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>
                <a:latin typeface="AR CENA"/>
              </a:rPr>
              <a:t>Radicar pliegos en el primer trimestre (3 meses</a:t>
            </a:r>
            <a:r>
              <a:rPr lang="es-ES_tradnl" sz="2000" dirty="0" smtClean="0">
                <a:latin typeface="AR CENA"/>
              </a:rPr>
              <a:t>)</a:t>
            </a:r>
          </a:p>
          <a:p>
            <a:pPr lvl="0"/>
            <a:r>
              <a:rPr lang="es-ES_tradnl" sz="2000" dirty="0" smtClean="0">
                <a:latin typeface="AR CENA"/>
              </a:rPr>
              <a:t> </a:t>
            </a:r>
            <a:endParaRPr lang="es-ES_tradnl" sz="2000" dirty="0">
              <a:latin typeface="AR CENA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s-ES_tradnl" sz="2000" dirty="0">
                <a:latin typeface="AR CENA"/>
              </a:rPr>
              <a:t>Si no hay </a:t>
            </a:r>
            <a:r>
              <a:rPr lang="es-ES_tradnl" sz="2000" dirty="0" smtClean="0">
                <a:latin typeface="AR CENA"/>
              </a:rPr>
              <a:t>unificación – se devolverá para que en termino de cinco (5) días pliego único, el </a:t>
            </a:r>
            <a:r>
              <a:rPr lang="es-ES_tradnl" sz="2000" dirty="0">
                <a:latin typeface="AR CENA"/>
              </a:rPr>
              <a:t>empleador negociara con </a:t>
            </a:r>
            <a:r>
              <a:rPr lang="es-ES_tradnl" sz="2000" dirty="0" smtClean="0">
                <a:latin typeface="AR CENA"/>
              </a:rPr>
              <a:t>las organizaciones que unificaron.</a:t>
            </a:r>
            <a:endParaRPr lang="es-ES_tradnl" sz="2000" dirty="0">
              <a:latin typeface="AR CENA"/>
            </a:endParaRPr>
          </a:p>
          <a:p>
            <a:pPr lvl="0"/>
            <a:endParaRPr lang="es-ES_tradnl" sz="2000" dirty="0">
              <a:latin typeface="AR CENA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s-ES_tradnl" sz="2000" dirty="0">
                <a:latin typeface="AR CENA"/>
              </a:rPr>
              <a:t>Los representantes gozaran de permisos </a:t>
            </a:r>
            <a:r>
              <a:rPr lang="es-ES_tradnl" sz="2000" dirty="0" smtClean="0">
                <a:latin typeface="AR CENA"/>
              </a:rPr>
              <a:t>sindicales (</a:t>
            </a:r>
            <a:r>
              <a:rPr lang="es-ES_tradnl" sz="2000" dirty="0">
                <a:latin typeface="AR CENA"/>
              </a:rPr>
              <a:t>cuanto tiempo) se pierde el fuero sindical para los negociadores) </a:t>
            </a:r>
            <a:endParaRPr lang="es-ES_tradnl" sz="2000" dirty="0" smtClean="0">
              <a:latin typeface="AR CENA"/>
            </a:endParaRPr>
          </a:p>
          <a:p>
            <a:pPr lvl="0" algn="just"/>
            <a:endParaRPr lang="es-ES_tradnl" sz="2000" dirty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>
                <a:latin typeface="AR CENA"/>
              </a:rPr>
              <a:t>Cumplimiento de los acuerdos, las autoridades darán cumplimiento a lo acordado y expedirán los respetivos actos administrativos de acuerdo a lo </a:t>
            </a:r>
            <a:r>
              <a:rPr lang="es-ES_tradnl" sz="2000" dirty="0" smtClean="0">
                <a:latin typeface="AR CENA"/>
              </a:rPr>
              <a:t>pactado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2000" dirty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es-ES_tradnl" sz="2000" dirty="0" smtClean="0">
                <a:latin typeface="AR CENA"/>
              </a:rPr>
              <a:t>Respetando el principio de progresividad y no regresividad, tendrá una vigencia mínimo de dos (2) años </a:t>
            </a:r>
            <a:endParaRPr lang="es-ES_tradnl" sz="2000" dirty="0">
              <a:latin typeface="AR CENA"/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es-ES_tradnl" sz="1600" dirty="0">
              <a:latin typeface="AR CENA"/>
            </a:endParaRPr>
          </a:p>
        </p:txBody>
      </p:sp>
    </p:spTree>
    <p:extLst>
      <p:ext uri="{BB962C8B-B14F-4D97-AF65-F5344CB8AC3E}">
        <p14:creationId xmlns:p14="http://schemas.microsoft.com/office/powerpoint/2010/main" val="1470340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691680" y="476672"/>
            <a:ext cx="7128792" cy="5457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 smtClean="0">
                <a:solidFill>
                  <a:srgbClr val="92D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La respuesta es NO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400" b="1" i="1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Primero: 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Porque el mismo decreto coarta y limita la negoción.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Segundo: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La negociaron esta sujetada y condicionada al presupuesto de la Entidad.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Tercero:</a:t>
            </a:r>
            <a:r>
              <a:rPr lang="es-MX" sz="2400" dirty="0" smtClean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NO existe la doble instancia para dirimir el conflicto.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b="1" i="1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636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35696" y="188640"/>
            <a:ext cx="7128792" cy="455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400" dirty="0">
              <a:latin typeface="AR CENA" panose="020B060402020202020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s-MX" sz="2400" dirty="0" smtClean="0">
              <a:latin typeface="AR CENA" panose="020B060402020202020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 smtClean="0">
                <a:latin typeface="AR CENA" panose="020B0604020202020204" charset="0"/>
              </a:rPr>
              <a:t>“</a:t>
            </a:r>
            <a:r>
              <a:rPr lang="es-MX" sz="2800" b="1" i="1" dirty="0" smtClean="0">
                <a:latin typeface="AR CENA" panose="020B0604020202020204" charset="0"/>
              </a:rPr>
              <a:t>Los </a:t>
            </a:r>
            <a:r>
              <a:rPr lang="es-MX" sz="2800" b="1" i="1" dirty="0">
                <a:latin typeface="AR CENA" panose="020B0604020202020204" charset="0"/>
              </a:rPr>
              <a:t>grandes logros en la negociación nunca son realizados por una persona, son hechas por un </a:t>
            </a:r>
            <a:r>
              <a:rPr lang="es-MX" sz="2800" b="1" i="1" dirty="0" smtClean="0">
                <a:latin typeface="AR CENA" panose="020B0604020202020204" charset="0"/>
              </a:rPr>
              <a:t>equipo”  </a:t>
            </a:r>
            <a:endParaRPr lang="en-US" sz="2800" b="1" i="1" dirty="0">
              <a:latin typeface="AR CENA" panose="020B060402020202020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3600" b="1" i="1" dirty="0" smtClean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3600" b="1" i="1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600" b="1" i="1" dirty="0" smtClean="0">
                <a:solidFill>
                  <a:srgbClr val="92D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Muchas </a:t>
            </a:r>
            <a:r>
              <a:rPr lang="es-MX" sz="3600" b="1" i="1" dirty="0">
                <a:solidFill>
                  <a:srgbClr val="92D050"/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gracias  </a:t>
            </a:r>
            <a:endParaRPr lang="en-US" sz="3600" dirty="0">
              <a:solidFill>
                <a:srgbClr val="92D050"/>
              </a:solidFill>
              <a:effectLst/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410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547664" y="188640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</a:rPr>
              <a:t>¿Cuáles son los objetivos de la negociación colectiva? </a:t>
            </a:r>
          </a:p>
          <a:p>
            <a:endParaRPr lang="es-MX" sz="2400" dirty="0">
              <a:latin typeface="AR CENA" panose="020B0604020202020204"/>
            </a:endParaRPr>
          </a:p>
          <a:p>
            <a:pPr marL="457200" indent="-457200" algn="just">
              <a:buAutoNum type="arabicParenR"/>
            </a:pPr>
            <a:r>
              <a:rPr lang="es-MX" sz="2400" dirty="0">
                <a:latin typeface="AR CENA" panose="020B0604020202020204"/>
              </a:rPr>
              <a:t>Negociación voluntaria y libre de mejores condiciones de trabajo </a:t>
            </a:r>
          </a:p>
          <a:p>
            <a:pPr marL="457200" indent="-457200">
              <a:buAutoNum type="arabicParenR"/>
            </a:pPr>
            <a:endParaRPr lang="es-MX" sz="2400" dirty="0">
              <a:latin typeface="AR CENA" panose="020B0604020202020204"/>
            </a:endParaRPr>
          </a:p>
          <a:p>
            <a:pPr marL="457200" indent="-457200" algn="just">
              <a:buAutoNum type="arabicParenR"/>
            </a:pPr>
            <a:r>
              <a:rPr lang="es-MX" sz="2400" dirty="0">
                <a:latin typeface="AR CENA" panose="020B0604020202020204"/>
              </a:rPr>
              <a:t>Defensa de los intereses comunes entre las partes del conflicto económico laboral </a:t>
            </a:r>
          </a:p>
          <a:p>
            <a:pPr marL="457200" indent="-457200" algn="just">
              <a:buAutoNum type="arabicParenR"/>
            </a:pPr>
            <a:endParaRPr lang="es-MX" sz="2400" dirty="0">
              <a:latin typeface="AR CENA" panose="020B0604020202020204"/>
            </a:endParaRPr>
          </a:p>
          <a:p>
            <a:pPr algn="just"/>
            <a:r>
              <a:rPr lang="es-MX" sz="2400" dirty="0">
                <a:latin typeface="AR CENA" panose="020B0604020202020204"/>
              </a:rPr>
              <a:t>3) Garantía de que los representantes de las partes sean oídos y atendidos </a:t>
            </a:r>
          </a:p>
          <a:p>
            <a:pPr algn="just"/>
            <a:endParaRPr lang="es-MX" sz="2400" dirty="0">
              <a:latin typeface="AR CENA" panose="020B0604020202020204"/>
            </a:endParaRPr>
          </a:p>
          <a:p>
            <a:pPr algn="just"/>
            <a:r>
              <a:rPr lang="es-MX" sz="2400" dirty="0">
                <a:latin typeface="AR CENA" panose="020B0604020202020204"/>
              </a:rPr>
              <a:t>4) El afianzamiento de la justicia social de las relaciones entre trabajadores y empleadores. </a:t>
            </a:r>
            <a:endParaRPr lang="en-US" sz="2400" dirty="0"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6395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91680" y="188640"/>
            <a:ext cx="72728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n-US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Principio Universal de Libertad Sindical  </a:t>
            </a: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r>
              <a:rPr lang="es-ES" altLang="en-US" sz="2400" dirty="0">
                <a:latin typeface="AR CENA" panose="020B0604020202020204" charset="0"/>
              </a:rPr>
              <a:t>Asociación </a:t>
            </a: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  <a:p>
            <a:endParaRPr lang="es-ES" altLang="en-US" sz="2400" b="1" dirty="0">
              <a:latin typeface="AR CENA" panose="020B0604020202020204" charset="0"/>
            </a:endParaRPr>
          </a:p>
          <a:p>
            <a:r>
              <a:rPr lang="es-ES" altLang="en-US" sz="2400" dirty="0">
                <a:latin typeface="AR CENA" panose="020B0604020202020204" charset="0"/>
              </a:rPr>
              <a:t>Negociación  				  Huelga </a:t>
            </a:r>
          </a:p>
          <a:p>
            <a:pPr algn="ctr"/>
            <a:endParaRPr lang="es-ES" altLang="en-US" sz="2400" b="1" i="1" dirty="0">
              <a:latin typeface="AR CENA" panose="020B0604020202020204" charset="0"/>
            </a:endParaRPr>
          </a:p>
        </p:txBody>
      </p:sp>
      <p:pic>
        <p:nvPicPr>
          <p:cNvPr id="4" name="Imagen 3" descr="120 ideas de FIGURA : EL TRIÁNGULO | figuritas, triangulos, forma geométric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3"/>
          <a:stretch/>
        </p:blipFill>
        <p:spPr bwMode="auto">
          <a:xfrm>
            <a:off x="3635896" y="1772816"/>
            <a:ext cx="3744416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6406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7704" y="188640"/>
            <a:ext cx="64807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es-ES" altLang="es-ES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Tratados Internacionales - Principio de Libertad Sindical  </a:t>
            </a:r>
          </a:p>
          <a:p>
            <a:pPr algn="just" eaLnBrk="1" hangingPunct="1"/>
            <a:endParaRPr lang="es-ES" altLang="es-ES" sz="24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AR CENA" panose="020B0604020202020204" charset="0"/>
              </a:rPr>
              <a:t>Declaración Universal de los Derechos Humanos. Art 23.4 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AR CENA" panose="020B0604020202020204" charset="0"/>
              </a:rPr>
              <a:t>Pacto Internacional de los Derechos Civiles y Políticos. Art 22 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AR CENA" panose="020B0604020202020204" charset="0"/>
              </a:rPr>
              <a:t>Pacto Internacional de los Derechos Económicos, Sociales y Culturales. Art 8 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AR CENA" panose="020B0604020202020204" charset="0"/>
              </a:rPr>
              <a:t>Convención Americana sobre Derechos Humanos. Art 26 </a:t>
            </a:r>
          </a:p>
          <a:p>
            <a:pPr algn="just" eaLnBrk="1" hangingPunct="1"/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AR CENA" panose="020B0604020202020204" charset="0"/>
              </a:rPr>
              <a:t>Convención Europea de Derechos Humanos. Art 11 </a:t>
            </a:r>
          </a:p>
          <a:p>
            <a:pPr algn="just" eaLnBrk="1" hangingPunct="1"/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AR CENA" panose="020B0604020202020204" charset="0"/>
              </a:rPr>
              <a:t>Estatutos de constitución de la OIT en 1919</a:t>
            </a:r>
          </a:p>
          <a:p>
            <a:pPr marL="342900" indent="-342900" algn="just" eaLnBrk="1" hangingPunct="1">
              <a:buFont typeface="Wingdings" panose="05000000000000000000" pitchFamily="2" charset="2"/>
              <a:buChar char="Ø"/>
            </a:pPr>
            <a:endParaRPr lang="es-ES" altLang="es-ES" sz="2400" dirty="0">
              <a:latin typeface="AR CEN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80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75656" y="1"/>
            <a:ext cx="7344816" cy="877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es-ES" altLang="es-ES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Tratados ante la OIT que protege el Principio de Libertad Sindical – Colombia </a:t>
            </a:r>
            <a:endParaRPr lang="es-ES" altLang="es-ES" sz="2400" dirty="0">
              <a:solidFill>
                <a:schemeClr val="accent6">
                  <a:lumMod val="75000"/>
                </a:schemeClr>
              </a:solidFill>
              <a:latin typeface="AR CENA" panose="020B0604020202020204" charset="0"/>
            </a:endParaRPr>
          </a:p>
          <a:p>
            <a:pPr algn="just" eaLnBrk="1" hangingPunct="1"/>
            <a:endParaRPr lang="es-ES" altLang="es-ES" sz="24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r>
              <a:rPr lang="es-ES" altLang="es-ES" sz="2000" dirty="0">
                <a:latin typeface="AR CENA" panose="020B0604020202020204" charset="0"/>
              </a:rPr>
              <a:t>Tratado 87. Libertad Sindical protección de Sindicalización. </a:t>
            </a:r>
            <a:r>
              <a:rPr lang="es-ES" altLang="es-ES" sz="2000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4 de julio de </a:t>
            </a:r>
            <a:r>
              <a:rPr lang="es-ES" altLang="es-ES" sz="2000" dirty="0" smtClean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1950 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es-ES" altLang="es-ES" sz="2000" u="sng" dirty="0" smtClean="0">
                <a:latin typeface="AR CENA" panose="020B0604020202020204" charset="0"/>
              </a:rPr>
              <a:t>R</a:t>
            </a:r>
            <a:r>
              <a:rPr lang="es-ES" altLang="es-ES" sz="2000" u="sng" dirty="0">
                <a:latin typeface="AR CENA" panose="020B0604020202020204" charset="0"/>
              </a:rPr>
              <a:t>/ Ley 26 de 1976 </a:t>
            </a:r>
          </a:p>
          <a:p>
            <a:pPr algn="just" eaLnBrk="1" hangingPunct="1"/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r>
              <a:rPr lang="es-ES" altLang="es-ES" sz="2000" dirty="0">
                <a:latin typeface="AR CENA" panose="020B0604020202020204" charset="0"/>
              </a:rPr>
              <a:t>Tratado 98. Derecho de Sindicalización y Negociación Colectiva. </a:t>
            </a:r>
            <a:r>
              <a:rPr lang="es-ES" altLang="es-ES" sz="2000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1 de julio de </a:t>
            </a:r>
            <a:r>
              <a:rPr lang="es-ES" altLang="es-ES" sz="2000" dirty="0" smtClean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1949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es-ES" altLang="es-ES" sz="2000" u="sng" dirty="0" smtClean="0">
                <a:latin typeface="AR CENA" panose="020B0604020202020204" charset="0"/>
              </a:rPr>
              <a:t>R</a:t>
            </a:r>
            <a:r>
              <a:rPr lang="es-ES" altLang="es-ES" sz="2000" u="sng" dirty="0">
                <a:latin typeface="AR CENA" panose="020B0604020202020204" charset="0"/>
              </a:rPr>
              <a:t>/ Ley 27 de 1976 </a:t>
            </a:r>
          </a:p>
          <a:p>
            <a:pPr algn="just" eaLnBrk="1" hangingPunct="1"/>
            <a:r>
              <a:rPr lang="es-ES" altLang="es-ES" sz="2000" u="sng" dirty="0" smtClean="0">
                <a:latin typeface="AR CENA" panose="020B0604020202020204" charset="0"/>
              </a:rPr>
              <a:t> </a:t>
            </a:r>
            <a:endParaRPr lang="es-ES" altLang="es-ES" sz="2000" u="sng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r>
              <a:rPr lang="es-ES" altLang="es-ES" sz="2000" dirty="0">
                <a:latin typeface="AR CENA" panose="020B0604020202020204" charset="0"/>
              </a:rPr>
              <a:t>Tratado 151. Relación de los trabajadores de la administración Pública. </a:t>
            </a:r>
            <a:r>
              <a:rPr lang="es-ES" altLang="es-ES" sz="2000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7 de junio de </a:t>
            </a:r>
            <a:r>
              <a:rPr lang="es-ES" altLang="es-ES" sz="2000" dirty="0" smtClean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1978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es-ES" altLang="es-ES" sz="2000" u="sng" dirty="0" smtClean="0">
                <a:latin typeface="AR CENA" panose="020B0604020202020204" charset="0"/>
              </a:rPr>
              <a:t>R</a:t>
            </a:r>
            <a:r>
              <a:rPr lang="es-ES" altLang="es-ES" sz="2000" u="sng" dirty="0">
                <a:latin typeface="AR CENA" panose="020B0604020202020204" charset="0"/>
              </a:rPr>
              <a:t>/ Ley 411 de 1997 </a:t>
            </a:r>
          </a:p>
          <a:p>
            <a:pPr algn="just" eaLnBrk="1" hangingPunct="1"/>
            <a:endParaRPr lang="es-ES" altLang="es-ES" sz="2000" dirty="0"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r>
              <a:rPr lang="es-ES" altLang="es-ES" sz="2000" dirty="0">
                <a:latin typeface="AR CENA" panose="020B0604020202020204" charset="0"/>
              </a:rPr>
              <a:t>Tratado 154</a:t>
            </a:r>
            <a:r>
              <a:rPr lang="es-ES" altLang="es-ES" sz="2000" b="1" dirty="0">
                <a:latin typeface="AR CENA" panose="020B0604020202020204" charset="0"/>
              </a:rPr>
              <a:t>. </a:t>
            </a:r>
            <a:r>
              <a:rPr lang="es-ES" altLang="es-ES" sz="2000" dirty="0">
                <a:latin typeface="AR CENA" panose="020B0604020202020204" charset="0"/>
              </a:rPr>
              <a:t>Convenio sobre la negociación colectiva. </a:t>
            </a:r>
            <a:r>
              <a:rPr lang="es-ES" altLang="es-ES" sz="2000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11 de agosto de </a:t>
            </a:r>
            <a:r>
              <a:rPr lang="es-ES" altLang="es-ES" sz="2000" dirty="0" smtClean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</a:rPr>
              <a:t>1983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es-ES" altLang="es-ES" sz="2000" u="sng" dirty="0" smtClean="0">
                <a:latin typeface="AR CENA" panose="020B0604020202020204" charset="0"/>
              </a:rPr>
              <a:t>R</a:t>
            </a:r>
            <a:r>
              <a:rPr lang="es-ES" altLang="es-ES" sz="2000" u="sng" dirty="0">
                <a:latin typeface="AR CENA" panose="020B0604020202020204" charset="0"/>
              </a:rPr>
              <a:t>/ Ley 524 de 1999</a:t>
            </a:r>
          </a:p>
          <a:p>
            <a:pPr algn="just" eaLnBrk="1" hangingPunct="1"/>
            <a:endParaRPr lang="es-ES" altLang="es-ES" sz="2400" dirty="0">
              <a:latin typeface="AR CENA" panose="020B0604020202020204" charset="0"/>
            </a:endParaRPr>
          </a:p>
          <a:p>
            <a:pPr algn="just" eaLnBrk="1" hangingPunct="1"/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  <a:p>
            <a:pPr algn="just" eaLnBrk="1" hangingPunct="1"/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  <a:p>
            <a:pPr marL="342900" indent="-342900" algn="just" eaLnBrk="1" hangingPunct="1">
              <a:buFont typeface="Wingdings" panose="05000000000000000000" pitchFamily="2" charset="2"/>
              <a:buChar char="ü"/>
            </a:pPr>
            <a:endParaRPr lang="es-ES" altLang="es-ES" sz="2400" dirty="0">
              <a:solidFill>
                <a:srgbClr val="00B050"/>
              </a:solidFill>
              <a:latin typeface="AR CEN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68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79712" y="3244334"/>
            <a:ext cx="83360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800" b="1" dirty="0">
                <a:solidFill>
                  <a:schemeClr val="accent6">
                    <a:lumMod val="75000"/>
                  </a:schemeClr>
                </a:solidFill>
                <a:latin typeface="AR CENA" panose="020B0604020202020204"/>
              </a:rPr>
              <a:t>Derechos fundamentales de asociación 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 CE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54041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47664" y="116632"/>
            <a:ext cx="7344816" cy="6035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sz="2400" b="1" i="1" dirty="0">
                <a:solidFill>
                  <a:schemeClr val="accent6">
                    <a:lumMod val="75000"/>
                  </a:schemeClr>
                </a:solidFill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Derechos fundamentales al derecho de asociación.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CO" sz="2400" b="1" i="1" dirty="0">
              <a:solidFill>
                <a:schemeClr val="accent6">
                  <a:lumMod val="75000"/>
                </a:schemeClr>
              </a:solidFill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MX" sz="2400" dirty="0">
                <a:latin typeface="AR CENA" panose="020B0604020202020204"/>
              </a:rPr>
              <a:t>Artículo 38. Se garantiza el derecho de libre asociación para el desarrollo de las distintas actividades que las personas realizan en sociedad.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CO" sz="2400" dirty="0">
              <a:solidFill>
                <a:schemeClr val="accent1">
                  <a:lumMod val="60000"/>
                  <a:lumOff val="40000"/>
                </a:schemeClr>
              </a:solidFill>
              <a:latin typeface="AR CENA" panose="020B060402020202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CO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Artículo 39. </a:t>
            </a:r>
            <a:r>
              <a:rPr lang="es-CO" sz="2400" dirty="0">
                <a:solidFill>
                  <a:srgbClr val="202124"/>
                </a:solidFill>
                <a:latin typeface="AR CENA" panose="020B0604020202020204" charset="0"/>
                <a:ea typeface="Calibri" panose="020F0502020204030204" pitchFamily="34" charset="0"/>
                <a:cs typeface="Arial" panose="020B0604020202020204" pitchFamily="34" charset="0"/>
              </a:rPr>
              <a:t>Los trabajadores y empleadores tienen derecho a constituir sindicatos o asociaciones, sin intervención del Estado. Su reconocimiento jurídico se producirá con la simple inscripción del acta de </a:t>
            </a:r>
            <a:r>
              <a:rPr lang="es-CO" sz="2400" dirty="0">
                <a:latin typeface="AR CENA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constitución.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s-CO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s-CO" sz="2400" dirty="0">
              <a:latin typeface="AR CENA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357571"/>
      </p:ext>
    </p:extLst>
  </p:cSld>
  <p:clrMapOvr>
    <a:masterClrMapping/>
  </p:clrMapOvr>
</p:sld>
</file>

<file path=ppt/theme/theme1.xml><?xml version="1.0" encoding="utf-8"?>
<a:theme xmlns:a="http://schemas.openxmlformats.org/drawingml/2006/main" name="nep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po" id="{F093B2A4-5D64-4AA2-99F8-AA7CBB7BE28E}" vid="{38E4F6F4-60E4-4DE5-96F2-CC37E9B54C9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2648</TotalTime>
  <Words>1879</Words>
  <Application>Microsoft Office PowerPoint</Application>
  <PresentationFormat>Presentación en pantalla (4:3)</PresentationFormat>
  <Paragraphs>281</Paragraphs>
  <Slides>37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7" baseType="lpstr">
      <vt:lpstr>AR CENA</vt:lpstr>
      <vt:lpstr>Arial</vt:lpstr>
      <vt:lpstr>Berlin Sans FB</vt:lpstr>
      <vt:lpstr>Calibri</vt:lpstr>
      <vt:lpstr>Calibri Light</vt:lpstr>
      <vt:lpstr>Helvetica</vt:lpstr>
      <vt:lpstr>Times New Roman</vt:lpstr>
      <vt:lpstr>Wingdings</vt:lpstr>
      <vt:lpstr>Wingdings 3</vt:lpstr>
      <vt:lpstr>nepo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Clasificación de los Servidores Públicos</vt:lpstr>
      <vt:lpstr>Presentación de PowerPoint</vt:lpstr>
      <vt:lpstr>Presentación de PowerPoint</vt:lpstr>
      <vt:lpstr>Presentación de PowerPoint</vt:lpstr>
      <vt:lpstr>Parámetros para la negociación en el sector  Público  Decreto 160 de 2014  </vt:lpstr>
      <vt:lpstr>Presentación de PowerPoint</vt:lpstr>
      <vt:lpstr>Presentación de PowerPoint</vt:lpstr>
      <vt:lpstr>Términos - Etapas</vt:lpstr>
      <vt:lpstr>Presentación de PowerPoint</vt:lpstr>
      <vt:lpstr>Cierre de la Negoción para empleados públicos. </vt:lpstr>
      <vt:lpstr>Presentación de PowerPoint</vt:lpstr>
      <vt:lpstr>Presentación de PowerPoint</vt:lpstr>
      <vt:lpstr>Presentación de PowerPoint</vt:lpstr>
      <vt:lpstr>Circulares del DAFP.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143</cp:revision>
  <dcterms:created xsi:type="dcterms:W3CDTF">2012-10-09T21:17:32Z</dcterms:created>
  <dcterms:modified xsi:type="dcterms:W3CDTF">2024-02-18T20:50:13Z</dcterms:modified>
</cp:coreProperties>
</file>