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3" r:id="rId3"/>
    <p:sldId id="324" r:id="rId4"/>
    <p:sldId id="349" r:id="rId5"/>
    <p:sldId id="343" r:id="rId6"/>
    <p:sldId id="350" r:id="rId7"/>
    <p:sldId id="351" r:id="rId8"/>
    <p:sldId id="352" r:id="rId9"/>
    <p:sldId id="353" r:id="rId10"/>
    <p:sldId id="354" r:id="rId11"/>
    <p:sldId id="355" r:id="rId12"/>
    <p:sldId id="344" r:id="rId13"/>
    <p:sldId id="345" r:id="rId14"/>
    <p:sldId id="330" r:id="rId15"/>
    <p:sldId id="339" r:id="rId16"/>
    <p:sldId id="347" r:id="rId17"/>
    <p:sldId id="340" r:id="rId18"/>
    <p:sldId id="346" r:id="rId19"/>
    <p:sldId id="341" r:id="rId20"/>
    <p:sldId id="342" r:id="rId21"/>
    <p:sldId id="356" r:id="rId22"/>
    <p:sldId id="331" r:id="rId23"/>
    <p:sldId id="348" r:id="rId24"/>
    <p:sldId id="335" r:id="rId25"/>
    <p:sldId id="337" r:id="rId26"/>
    <p:sldId id="338" r:id="rId27"/>
    <p:sldId id="279" r:id="rId28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56513" y="562804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51964" y="3438266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2E173A6E-03DD-4592-9DDF-3C061B7CE5BD}" type="datetimeFigureOut">
              <a:rPr lang="es-CO" smtClean="0"/>
              <a:pPr/>
              <a:t>21/02/2024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71D20441-52DB-47DA-A1C9-E2149A45130A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919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13255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825625"/>
            <a:ext cx="9847997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2E173A6E-03DD-4592-9DDF-3C061B7CE5BD}" type="datetimeFigureOut">
              <a:rPr lang="es-CO" smtClean="0"/>
              <a:pPr/>
              <a:t>21/02/2024</a:t>
            </a:fld>
            <a:endParaRPr lang="es-CO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71D20441-52DB-47DA-A1C9-E2149A45130A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5184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>
          <a:xfrm>
            <a:off x="2076734" y="6407433"/>
            <a:ext cx="2743200" cy="365125"/>
          </a:xfrm>
          <a:prstGeom prst="rect">
            <a:avLst/>
          </a:prstGeom>
        </p:spPr>
        <p:txBody>
          <a:bodyPr/>
          <a:lstStyle/>
          <a:p>
            <a:fld id="{2E173A6E-03DD-4592-9DDF-3C061B7CE5BD}" type="datetimeFigureOut">
              <a:rPr lang="es-CO" smtClean="0"/>
              <a:pPr/>
              <a:t>21/02/2024</a:t>
            </a:fld>
            <a:endParaRPr lang="es-CO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871113" y="640743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9037092" y="6407431"/>
            <a:ext cx="1171433" cy="365125"/>
          </a:xfrm>
          <a:prstGeom prst="rect">
            <a:avLst/>
          </a:prstGeom>
        </p:spPr>
        <p:txBody>
          <a:bodyPr/>
          <a:lstStyle/>
          <a:p>
            <a:fld id="{71D20441-52DB-47DA-A1C9-E2149A45130A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79524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993565" cy="68707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0220745" y="6297119"/>
            <a:ext cx="178018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03483" y="485670"/>
            <a:ext cx="9424340" cy="5095732"/>
          </a:xfrm>
        </p:spPr>
        <p:txBody>
          <a:bodyPr/>
          <a:lstStyle/>
          <a:p>
            <a:r>
              <a:rPr lang="es-E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PLIEGOS DE PETICIONES</a:t>
            </a:r>
          </a:p>
          <a:p>
            <a:endParaRPr lang="es-ES" sz="66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s-ES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NUEVA ESCUELA POPULAR Y OBRERA</a:t>
            </a:r>
          </a:p>
          <a:p>
            <a:r>
              <a:rPr lang="es-ES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NEPO</a:t>
            </a:r>
          </a:p>
          <a:p>
            <a:endParaRPr lang="es-ES" sz="3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REINALDO MEDINA GONZALEZ</a:t>
            </a:r>
          </a:p>
          <a:p>
            <a:endParaRPr lang="es-ES" sz="3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33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669701"/>
            <a:ext cx="9847997" cy="5507262"/>
          </a:xfrm>
        </p:spPr>
        <p:txBody>
          <a:bodyPr/>
          <a:lstStyle/>
          <a:p>
            <a:pPr algn="just"/>
            <a:r>
              <a:rPr lang="es-ES" sz="2400" b="1" dirty="0"/>
              <a:t>VARIACIÓN Y CONTRIBUCIÓN ANUAL POR DIVISIONES DE GASTO.</a:t>
            </a:r>
          </a:p>
          <a:p>
            <a:pPr algn="just"/>
            <a:endParaRPr lang="es-ES" sz="2400" dirty="0"/>
          </a:p>
          <a:p>
            <a:pPr algn="just"/>
            <a:endParaRPr lang="es-ES" sz="2400" dirty="0"/>
          </a:p>
          <a:p>
            <a:pPr algn="just"/>
            <a:r>
              <a:rPr lang="es-ES" sz="2400" dirty="0"/>
              <a:t> En el mes de diciembre de 2023, el IPC registró una variación de 9,28% en comparación con diciembre de 2022. En el último año, las divisiones Transporte (15,42%), Restaurantes y hoteles (13,22%), Bebidas alcohólicas y tabaco (11,95%), Educación (11,41%), Bienes y servicios diversos (10,08%) y por último, Salud (9,49%) se ubicaron por encima del promedio nacional (9,28%). Entre tanto, las divisiones Alojamiento, agua, electricidad, gas y otros combustibles (9,26%), Muebles, artículos para el hogar y para la conservación ordinaria del hogar (8,94%), Recreación y cultura (7,10%), Prendas de vestir y calzado (5,23%), Alimentos y bebidas no alcohólicas (5,00%) y por último, Información y comunicación (0,12%) se ubicaron por debajo del promedio nacional.</a:t>
            </a:r>
            <a:endParaRPr lang="es-CO" sz="24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54622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390918"/>
            <a:ext cx="9847997" cy="4786045"/>
          </a:xfrm>
        </p:spPr>
        <p:txBody>
          <a:bodyPr/>
          <a:lstStyle/>
          <a:p>
            <a:r>
              <a:rPr lang="es-ES" sz="2400" b="1" dirty="0"/>
              <a:t>VARIACIONES Y CONTRIBUCIONES DE LAS SUBCLASES EN EL AÑO.</a:t>
            </a:r>
          </a:p>
          <a:p>
            <a:pPr algn="just"/>
            <a:endParaRPr lang="es-ES" sz="2400" dirty="0"/>
          </a:p>
          <a:p>
            <a:pPr algn="just"/>
            <a:r>
              <a:rPr lang="es-ES" sz="2400" dirty="0"/>
              <a:t> En diciembre de 2023 en comparación con diciembre de 2022, la variación anual de las subclases que más aportaron al índice total fueron: combustibles para vehículos (44,80%), arriendo imputado (7,50%), comidas en establecimientos de servicio a la mesa y autoservicio (12,93%), electricidad (20,74%), arriendo efectivo (7,64%), transporte urbano (incluye tren y metro) (11,51%), comidas preparadas fuera del hogar para consumo inmediato (14,84%), suministro de agua (9,85%), productos de limpieza y mantenimiento (11,77%) y leche (12,23%). Las mayores contribuciones negativas se presentan en: plátanos (-15,22%), cebolla (-18,76%), aceites comestibles (-7,74%), papas (-9,76%) y yuca para consumo en el hogar (-28,85%)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744604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656822"/>
            <a:ext cx="9847997" cy="5769735"/>
          </a:xfrm>
        </p:spPr>
        <p:txBody>
          <a:bodyPr/>
          <a:lstStyle/>
          <a:p>
            <a:endParaRPr lang="es-ES" sz="1200" b="1" dirty="0" smtClean="0"/>
          </a:p>
          <a:p>
            <a:pPr algn="ctr"/>
            <a:r>
              <a:rPr lang="es-ES" sz="1400" b="1" dirty="0" smtClean="0"/>
              <a:t>ENCUESTA </a:t>
            </a:r>
            <a:r>
              <a:rPr lang="es-ES" sz="1400" b="1" dirty="0"/>
              <a:t>PLIEGO </a:t>
            </a:r>
            <a:r>
              <a:rPr lang="es-ES" sz="1400" b="1" dirty="0" smtClean="0"/>
              <a:t>2024 </a:t>
            </a:r>
            <a:endParaRPr lang="es-CO" sz="1400" dirty="0"/>
          </a:p>
          <a:p>
            <a:r>
              <a:rPr lang="es-ES" sz="1200" b="1" dirty="0"/>
              <a:t> </a:t>
            </a:r>
            <a:r>
              <a:rPr lang="es-ES" sz="1200" b="1" u="sng" dirty="0" smtClean="0"/>
              <a:t>DATOS </a:t>
            </a:r>
            <a:r>
              <a:rPr lang="es-ES" sz="1200" b="1" u="sng" dirty="0"/>
              <a:t>PERSONALES</a:t>
            </a:r>
            <a:endParaRPr lang="es-CO" sz="1200" dirty="0"/>
          </a:p>
          <a:p>
            <a:r>
              <a:rPr lang="es-ES" sz="1200" b="1" dirty="0"/>
              <a:t>SEXO:                                     </a:t>
            </a:r>
            <a:r>
              <a:rPr lang="es-ES" sz="1200" dirty="0"/>
              <a:t>MASCULINO     (   )        FEMENINO      (   )     OTRO       (    )</a:t>
            </a:r>
            <a:endParaRPr lang="es-CO" sz="1200" dirty="0"/>
          </a:p>
          <a:p>
            <a:r>
              <a:rPr lang="es-ES" sz="1200" b="1" dirty="0"/>
              <a:t>ESTADO CIVIL:                     </a:t>
            </a:r>
            <a:r>
              <a:rPr lang="es-ES" sz="1200" dirty="0"/>
              <a:t>CASADO            (   )        SOLTERO          (   )     VIUDO      (   )   UNION LIBRE (   )</a:t>
            </a:r>
            <a:endParaRPr lang="es-CO" sz="1200" dirty="0"/>
          </a:p>
          <a:p>
            <a:r>
              <a:rPr lang="es-ES" sz="1200" b="1" dirty="0"/>
              <a:t>NIVEL DE ESTUDIOS:          </a:t>
            </a:r>
            <a:r>
              <a:rPr lang="es-ES" sz="1200" dirty="0"/>
              <a:t>PRIMARIA         (   )        BACHILLER       (   )     TÉCNICO  (   )</a:t>
            </a:r>
            <a:endParaRPr lang="es-CO" sz="1200" dirty="0"/>
          </a:p>
          <a:p>
            <a:r>
              <a:rPr lang="es-ES" sz="1200" dirty="0"/>
              <a:t>                                                                                        UNIVERSIDAD  (   )     OTRO       (   )</a:t>
            </a:r>
            <a:endParaRPr lang="es-CO" sz="1200" dirty="0"/>
          </a:p>
          <a:p>
            <a:r>
              <a:rPr lang="es-ES" sz="1200" b="1" dirty="0"/>
              <a:t>ESTUDIA ACTUALMENTE   </a:t>
            </a:r>
            <a:r>
              <a:rPr lang="es-ES" sz="1200" dirty="0"/>
              <a:t>                                SI     (   )          NO     (   )</a:t>
            </a:r>
            <a:endParaRPr lang="es-CO" sz="1200" dirty="0"/>
          </a:p>
          <a:p>
            <a:r>
              <a:rPr lang="es-ES" sz="1200" dirty="0"/>
              <a:t> </a:t>
            </a:r>
            <a:endParaRPr lang="es-CO" sz="1200" dirty="0"/>
          </a:p>
          <a:p>
            <a:r>
              <a:rPr lang="es-ES" sz="1200" b="1" dirty="0"/>
              <a:t> </a:t>
            </a:r>
            <a:endParaRPr lang="es-CO" sz="1200" dirty="0"/>
          </a:p>
          <a:p>
            <a:r>
              <a:rPr lang="es-ES" sz="1200" b="1" u="sng" dirty="0"/>
              <a:t>SITUACIÓN LABORAL </a:t>
            </a:r>
            <a:endParaRPr lang="es-CO" sz="1200" dirty="0"/>
          </a:p>
          <a:p>
            <a:r>
              <a:rPr lang="es-ES" sz="1200" dirty="0"/>
              <a:t>ES BENEFICIARIO   DE  LA CONVENCION   COLECTIVA       SI       (   )          NO   (   )</a:t>
            </a:r>
            <a:endParaRPr lang="es-CO" sz="1200" dirty="0"/>
          </a:p>
          <a:p>
            <a:r>
              <a:rPr lang="es-ES" sz="1200" dirty="0"/>
              <a:t>ES  AFILIADO AL SINDICATO               SI    (   )                     NO       (   )</a:t>
            </a:r>
            <a:endParaRPr lang="es-CO" sz="1200" dirty="0"/>
          </a:p>
          <a:p>
            <a:r>
              <a:rPr lang="es-ES" sz="1200" b="1" dirty="0"/>
              <a:t> </a:t>
            </a:r>
            <a:endParaRPr lang="es-CO" sz="1200" dirty="0"/>
          </a:p>
          <a:p>
            <a:r>
              <a:rPr lang="es-ES" sz="1200" b="1" dirty="0"/>
              <a:t>TIPO DE CONTRATO</a:t>
            </a:r>
            <a:r>
              <a:rPr lang="es-ES" sz="1200" dirty="0"/>
              <a:t>:         INDEFINIDO   (   )     TERMINO FIJO   (   )     OTRO   (   )      CUAL ____________</a:t>
            </a:r>
            <a:endParaRPr lang="es-CO" sz="1200" dirty="0"/>
          </a:p>
          <a:p>
            <a:r>
              <a:rPr lang="es-ES" sz="1200" dirty="0"/>
              <a:t>               TIEMPO DE SERVICIO     ____________             CIUDAD ____________       OFICIO___________</a:t>
            </a:r>
            <a:endParaRPr lang="es-CO" sz="1200" dirty="0"/>
          </a:p>
          <a:p>
            <a:r>
              <a:rPr lang="es-ES" sz="1200" dirty="0"/>
              <a:t> </a:t>
            </a:r>
            <a:endParaRPr lang="es-CO" sz="1200" dirty="0"/>
          </a:p>
          <a:p>
            <a:r>
              <a:rPr lang="es-ES" sz="1200" dirty="0"/>
              <a:t> </a:t>
            </a:r>
            <a:r>
              <a:rPr lang="es-ES" sz="1200" b="1" dirty="0"/>
              <a:t>MOLIDAD DE TUS LABORES: </a:t>
            </a:r>
            <a:r>
              <a:rPr lang="es-ES" sz="1200" dirty="0"/>
              <a:t>PRESENCIAL  (   )       TRABAJO EN CASA (   )   VIRTUAL (   )  MIXTO (   )</a:t>
            </a:r>
            <a:endParaRPr lang="es-CO" sz="1200" dirty="0"/>
          </a:p>
          <a:p>
            <a:r>
              <a:rPr lang="es-ES" sz="1200" dirty="0"/>
              <a:t>               QÚE MODALIDAD LE GUSTARÍA HACIA EL FUTURO?_______________________</a:t>
            </a:r>
            <a:endParaRPr lang="es-CO" sz="1200" dirty="0"/>
          </a:p>
          <a:p>
            <a:r>
              <a:rPr lang="es-ES" sz="1100" dirty="0"/>
              <a:t> </a:t>
            </a:r>
            <a:r>
              <a:rPr lang="es-ES" b="1" dirty="0"/>
              <a:t> </a:t>
            </a: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12659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450760"/>
            <a:ext cx="9847997" cy="6407239"/>
          </a:xfrm>
        </p:spPr>
        <p:txBody>
          <a:bodyPr/>
          <a:lstStyle/>
          <a:p>
            <a:r>
              <a:rPr lang="es-ES" sz="1100" b="1" dirty="0"/>
              <a:t>TRABAJO COMPLEMENTARIO:</a:t>
            </a:r>
            <a:endParaRPr lang="es-CO" sz="1100" dirty="0"/>
          </a:p>
          <a:p>
            <a:r>
              <a:rPr lang="es-ES" sz="1100" dirty="0"/>
              <a:t>               LABORA VOLUNTARIAMENTE SABADOS DOMINICALES Y FESTIVOS: SI (   )  NO (   )</a:t>
            </a:r>
            <a:endParaRPr lang="es-CO" sz="1100" dirty="0"/>
          </a:p>
          <a:p>
            <a:r>
              <a:rPr lang="es-ES" sz="1100" b="1" dirty="0"/>
              <a:t> </a:t>
            </a:r>
            <a:r>
              <a:rPr lang="es-ES" sz="1100" b="1" u="sng" dirty="0" smtClean="0"/>
              <a:t>DATOS </a:t>
            </a:r>
            <a:r>
              <a:rPr lang="es-ES" sz="1100" b="1" u="sng" dirty="0"/>
              <a:t>FAMILIARES</a:t>
            </a:r>
            <a:endParaRPr lang="es-CO" sz="1100" dirty="0"/>
          </a:p>
          <a:p>
            <a:r>
              <a:rPr lang="es-ES" sz="1100" dirty="0"/>
              <a:t>No.  DE PERSONAS A CARGO:      _______</a:t>
            </a:r>
            <a:endParaRPr lang="es-CO" sz="1100" dirty="0"/>
          </a:p>
          <a:p>
            <a:r>
              <a:rPr lang="es-ES" sz="1100" dirty="0"/>
              <a:t>No.  DE HIJOS QUE ESTUDIAN:    _______</a:t>
            </a:r>
            <a:endParaRPr lang="es-CO" sz="1100" dirty="0"/>
          </a:p>
          <a:p>
            <a:r>
              <a:rPr lang="es-ES" sz="1100" dirty="0"/>
              <a:t>                                                            PRIVADA            PÚBLICA            </a:t>
            </a:r>
            <a:endParaRPr lang="es-CO" sz="1100" dirty="0"/>
          </a:p>
          <a:p>
            <a:r>
              <a:rPr lang="es-ES" sz="1100" dirty="0"/>
              <a:t>PREESCOLAR                                         (   )                        (   )                 </a:t>
            </a:r>
            <a:endParaRPr lang="es-CO" sz="1100" dirty="0"/>
          </a:p>
          <a:p>
            <a:r>
              <a:rPr lang="es-ES" sz="1100" dirty="0"/>
              <a:t>PRIMARIA                                              (   )                        (   )                 </a:t>
            </a:r>
            <a:endParaRPr lang="es-CO" sz="1100" dirty="0"/>
          </a:p>
          <a:p>
            <a:r>
              <a:rPr lang="es-ES" sz="1100" dirty="0"/>
              <a:t>BACHILLER                                             (   )                        (   )                </a:t>
            </a:r>
            <a:endParaRPr lang="es-CO" sz="1100" dirty="0"/>
          </a:p>
          <a:p>
            <a:r>
              <a:rPr lang="es-ES" sz="1100" dirty="0"/>
              <a:t>UNIVERSIDAD                                       (   )                         (   )                 </a:t>
            </a:r>
            <a:endParaRPr lang="es-CO" sz="1100" dirty="0"/>
          </a:p>
          <a:p>
            <a:r>
              <a:rPr lang="es-ES" sz="1100" dirty="0"/>
              <a:t>OTRO               (   )          CUAL  ______________________</a:t>
            </a:r>
            <a:endParaRPr lang="es-CO" sz="1100" dirty="0"/>
          </a:p>
          <a:p>
            <a:r>
              <a:rPr lang="es-ES" sz="1100" b="1" dirty="0"/>
              <a:t> </a:t>
            </a:r>
            <a:endParaRPr lang="es-CO" sz="1100" dirty="0"/>
          </a:p>
          <a:p>
            <a:r>
              <a:rPr lang="es-ES" sz="1100" b="1" u="sng" dirty="0"/>
              <a:t>VIVIENDA</a:t>
            </a:r>
            <a:r>
              <a:rPr lang="es-ES" sz="1100" u="sng" dirty="0"/>
              <a:t>: </a:t>
            </a:r>
            <a:endParaRPr lang="es-CO" sz="1100" dirty="0"/>
          </a:p>
          <a:p>
            <a:r>
              <a:rPr lang="es-ES" sz="1100" dirty="0"/>
              <a:t>TIENE VIVIENDA PROPIA        SI       (   )             NO    (   )              HIPOTECA      SI   (   )       NO     (   )</a:t>
            </a:r>
            <a:endParaRPr lang="es-CO" sz="1100" dirty="0"/>
          </a:p>
          <a:p>
            <a:r>
              <a:rPr lang="es-ES" sz="1100" dirty="0"/>
              <a:t>REQUIERE PRESTAMO PARA:   COMPRA  (   )        MEJORAS    (   )       DESHIPOTECA    (   )</a:t>
            </a:r>
            <a:endParaRPr lang="es-CO" sz="1100" dirty="0"/>
          </a:p>
          <a:p>
            <a:r>
              <a:rPr lang="es-ES" sz="1100" dirty="0"/>
              <a:t>                                                      CONSTRUCCIÓN   (   )</a:t>
            </a:r>
            <a:endParaRPr lang="es-CO" sz="1100" dirty="0"/>
          </a:p>
          <a:p>
            <a:r>
              <a:rPr lang="es-ES" sz="1100" b="1" dirty="0"/>
              <a:t> </a:t>
            </a:r>
            <a:r>
              <a:rPr lang="es-ES" sz="1100" b="1" u="sng" dirty="0" smtClean="0"/>
              <a:t>SALUD</a:t>
            </a:r>
            <a:r>
              <a:rPr lang="es-ES" sz="1100" b="1" u="sng" dirty="0"/>
              <a:t>:</a:t>
            </a:r>
            <a:endParaRPr lang="es-CO" sz="1100" dirty="0"/>
          </a:p>
          <a:p>
            <a:r>
              <a:rPr lang="es-ES" sz="1100" dirty="0"/>
              <a:t>TIENE POLIZA DE SALUD:   SI (   )          NO (   ) PORQÚE _______________________   </a:t>
            </a:r>
            <a:endParaRPr lang="es-CO" sz="1100" dirty="0"/>
          </a:p>
          <a:p>
            <a:r>
              <a:rPr lang="es-ES" sz="1100" dirty="0"/>
              <a:t>TIENE ENFERMADAD LABORAL      SI (   )        NO (   ).     RECONOCIDA POR LA ARL. SI  (   )      NO (   ).</a:t>
            </a:r>
            <a:endParaRPr lang="es-CO" sz="1100" dirty="0"/>
          </a:p>
          <a:p>
            <a:r>
              <a:rPr lang="es-ES" sz="1100" dirty="0"/>
              <a:t>BENEFIIADO DE LA POLIZA DE   VIDA CONVENCIONAL. SI (   )        NO  (   ). </a:t>
            </a:r>
            <a:endParaRPr lang="es-CO" sz="1100" dirty="0"/>
          </a:p>
          <a:p>
            <a:pPr marL="0" indent="0">
              <a:buNone/>
            </a:pPr>
            <a:r>
              <a:rPr lang="es-CO" dirty="0"/>
              <a:t> 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087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EQUIPOS </a:t>
            </a:r>
            <a:r>
              <a:rPr lang="es-E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DE TRABAJO  PRO-PLIEGO</a:t>
            </a:r>
            <a:endParaRPr lang="es-CO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745673"/>
            <a:ext cx="9847997" cy="4714504"/>
          </a:xfrm>
        </p:spPr>
        <p:txBody>
          <a:bodyPr/>
          <a:lstStyle/>
          <a:p>
            <a:pPr marL="609600" indent="-6096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COMISIÓN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ECONÓMICA</a:t>
            </a:r>
          </a:p>
          <a:p>
            <a:pPr marL="609600" indent="-609600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COMISIÓN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marL="609600" indent="-609600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COMISIÓN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JURÍDICA</a:t>
            </a:r>
          </a:p>
          <a:p>
            <a:pPr marL="609600" indent="-609600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COMISIÓN  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COMUNICACIONES</a:t>
            </a:r>
          </a:p>
          <a:p>
            <a:pPr marL="609600" indent="-609600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COMISIÓN  EDUCACIÓN  Y SINDICALIZACIÓN</a:t>
            </a:r>
          </a:p>
          <a:p>
            <a:endParaRPr lang="es-CO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3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257577"/>
            <a:ext cx="9847997" cy="5919386"/>
          </a:xfrm>
        </p:spPr>
        <p:txBody>
          <a:bodyPr/>
          <a:lstStyle/>
          <a:p>
            <a:pPr marL="457200" indent="-457200">
              <a:buFont typeface="Georgia" panose="02040502050405020303" pitchFamily="18" charset="0"/>
              <a:buAutoNum type="arabicPeriod"/>
            </a:pPr>
            <a:r>
              <a:rPr lang="es-ES" altLang="es-ES" b="1" dirty="0" smtClean="0"/>
              <a:t>NORMATIVO.</a:t>
            </a:r>
          </a:p>
          <a:p>
            <a:pPr marL="457200" indent="-457200">
              <a:buFont typeface="Georgia" panose="02040502050405020303" pitchFamily="18" charset="0"/>
              <a:buAutoNum type="arabicPeriod"/>
            </a:pPr>
            <a:endParaRPr lang="es-ES" altLang="es-ES" sz="2000" b="1" dirty="0"/>
          </a:p>
          <a:p>
            <a:pPr marL="0" indent="0">
              <a:buNone/>
            </a:pPr>
            <a:endParaRPr lang="es-ES" altLang="es-ES" sz="24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CONTRATACIÓN.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SUSTITUCION </a:t>
            </a:r>
            <a:r>
              <a:rPr lang="es-ES" altLang="es-ES" sz="2400" dirty="0" smtClean="0"/>
              <a:t>PATRONAL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 smtClean="0"/>
              <a:t>CIERRES TOTALES O PARCIALES</a:t>
            </a:r>
            <a:endParaRPr lang="es-ES" altLang="es-E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JORNADA, </a:t>
            </a:r>
            <a:r>
              <a:rPr lang="es-ES" altLang="es-ES" sz="2400" dirty="0" smtClean="0"/>
              <a:t> (ley 2101 de 2021, el 16 de julio 24/ pasa a 46)</a:t>
            </a:r>
            <a:endParaRPr lang="es-ES" altLang="es-E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VIGENCIA.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ESTABILIDAD.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VIGENCIA DE NORMAS.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RÉGIMEN DISCIPLINARIO, DEBIDO PROCESO </a:t>
            </a:r>
            <a:r>
              <a:rPr lang="pt-BR" altLang="es-ES" sz="2400" dirty="0"/>
              <a:t>Sentencia </a:t>
            </a:r>
            <a:r>
              <a:rPr lang="pt-BR" altLang="es-ES" sz="2400" dirty="0" smtClean="0"/>
              <a:t>C-593/14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altLang="es-ES" sz="2400" dirty="0" smtClean="0"/>
              <a:t>REGLAMENTOS DE APLICACION CONVENCIONAL.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altLang="es-ES" sz="2400" dirty="0" smtClean="0"/>
              <a:t>PRINCIPIOS DE IGUALDAD, FAVORABILIDAD, PROGRESIVIDAD.</a:t>
            </a:r>
            <a:endParaRPr lang="es-ES" altLang="es-ES" sz="2400" dirty="0"/>
          </a:p>
          <a:p>
            <a:pPr>
              <a:buFont typeface="Wingdings" panose="05000000000000000000" pitchFamily="2" charset="2"/>
              <a:buChar char="Ø"/>
            </a:pPr>
            <a:endParaRPr lang="es-ES" altLang="es-ES" sz="2000" dirty="0"/>
          </a:p>
          <a:p>
            <a:pPr marL="0" indent="0">
              <a:buNone/>
            </a:pPr>
            <a:endParaRPr lang="es-ES" altLang="es-ES" sz="2000" dirty="0"/>
          </a:p>
        </p:txBody>
      </p:sp>
    </p:spTree>
    <p:extLst>
      <p:ext uri="{BB962C8B-B14F-4D97-AF65-F5344CB8AC3E}">
        <p14:creationId xmlns:p14="http://schemas.microsoft.com/office/powerpoint/2010/main" val="3883307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320800"/>
            <a:ext cx="9847997" cy="4856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" altLang="es-ES" dirty="0"/>
              <a:t>CAMPO DE APLICACIÓN.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/>
              <a:t>INTERPRETACION Y CUMPLIMIENTO.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/>
              <a:t>ESCALAFÓN, PERSONAL, PLANTAS DE CARGOS</a:t>
            </a:r>
            <a:r>
              <a:rPr lang="es-ES" altLang="es-ES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 smtClean="0"/>
              <a:t>SUPERNUMERARIOS.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 smtClean="0"/>
              <a:t>REEMPLAZOS TEMPORALES.</a:t>
            </a:r>
            <a:endParaRPr lang="es-ES" altLang="es-ES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/>
              <a:t>RECARGOS Y HORAS EXTRAS.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/>
              <a:t>TRABAJO VIRTUAL O REMOTO.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dirty="0"/>
              <a:t>DERECHO A LA INFORMACION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12841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88686"/>
            <a:ext cx="9847997" cy="5988277"/>
          </a:xfrm>
        </p:spPr>
        <p:txBody>
          <a:bodyPr/>
          <a:lstStyle/>
          <a:p>
            <a:pPr marL="578358" indent="-514350">
              <a:buFont typeface="Georgia" panose="02040502050405020303" pitchFamily="18" charset="0"/>
              <a:buNone/>
              <a:defRPr/>
            </a:pPr>
            <a:r>
              <a:rPr lang="es-ES" sz="3200" b="1" dirty="0"/>
              <a:t>2. </a:t>
            </a:r>
            <a:r>
              <a:rPr lang="es-ES" sz="3200" b="1" dirty="0" smtClean="0"/>
              <a:t>SOCIAL.</a:t>
            </a:r>
          </a:p>
          <a:p>
            <a:pPr marL="521208" indent="-457200">
              <a:buFont typeface="Wingdings" panose="05000000000000000000" pitchFamily="2" charset="2"/>
              <a:buChar char="Ø"/>
              <a:defRPr/>
            </a:pPr>
            <a:r>
              <a:rPr lang="es-ES" sz="2400" dirty="0" smtClean="0"/>
              <a:t>COMUNIDAD (Infraestructura educativa, deportiva, salud, ambiental, laboral, servicios públicos, etc.</a:t>
            </a:r>
            <a:endParaRPr lang="es-ES" sz="2400" dirty="0"/>
          </a:p>
          <a:p>
            <a:pPr marL="64008" indent="0" algn="just">
              <a:buNone/>
              <a:defRPr/>
            </a:pPr>
            <a:r>
              <a:rPr lang="es-ES" sz="2400" dirty="0" smtClean="0"/>
              <a:t>      SALUD </a:t>
            </a:r>
            <a:r>
              <a:rPr lang="es-ES" sz="2400" dirty="0"/>
              <a:t>( odontología, anteojos, pólizas, </a:t>
            </a:r>
            <a:r>
              <a:rPr lang="es-ES" sz="2400" dirty="0" smtClean="0"/>
              <a:t>planes complementarios</a:t>
            </a:r>
            <a:r>
              <a:rPr lang="es-ES" sz="2400" dirty="0"/>
              <a:t>, </a:t>
            </a:r>
            <a:r>
              <a:rPr lang="es-ES" sz="2400" dirty="0" smtClean="0"/>
              <a:t>             medicamentos, gestión menstrual, traslados enfermos o accidentes, </a:t>
            </a:r>
            <a:r>
              <a:rPr lang="es-ES" sz="2400" dirty="0"/>
              <a:t>etc</a:t>
            </a:r>
            <a:r>
              <a:rPr lang="es-ES" sz="2400" dirty="0" smtClean="0"/>
              <a:t>.)</a:t>
            </a:r>
            <a:endParaRPr lang="es-ES" sz="2400" dirty="0"/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FONDOS DE VIVIENDA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RECREACION Y DEPORTES.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AUXILIOS ESCOLARES Y BECAS.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PRESTAMOS Y PERMISOS POR CALAMIDAD.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DOTACIONES.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ALIMENTACION</a:t>
            </a:r>
            <a:r>
              <a:rPr lang="es-ES" sz="2400" dirty="0" smtClean="0"/>
              <a:t>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 smtClean="0"/>
              <a:t>LICENCIA DE LUTO AMPLIADA</a:t>
            </a:r>
            <a:endParaRPr lang="es-ES" sz="2400" dirty="0"/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/>
              <a:t>TRANSPORTE </a:t>
            </a:r>
            <a:endParaRPr lang="es-ES" sz="2400" dirty="0" smtClean="0"/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sz="2400" dirty="0" smtClean="0"/>
              <a:t>MASCOTAS</a:t>
            </a:r>
            <a:endParaRPr lang="es-ES" sz="24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63758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653143"/>
            <a:ext cx="9847997" cy="5523820"/>
          </a:xfrm>
        </p:spPr>
        <p:txBody>
          <a:bodyPr/>
          <a:lstStyle/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/>
              <a:t>SALUD </a:t>
            </a:r>
            <a:r>
              <a:rPr lang="es-ES" dirty="0" smtClean="0"/>
              <a:t>OCUPACIONAL.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endParaRPr lang="es-ES" dirty="0"/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Copasst: elección, capacitación, participación en actas de accidentes, inspecciones, etc.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Exámenes de diagnostico.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Estudio de puestos de Trabajo.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 Estabilidad Laboral Reforzada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Pausas Activas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Equipos y artículos de protección.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Reubicaciones.</a:t>
            </a:r>
          </a:p>
          <a:p>
            <a:pPr marL="578358" indent="-514350">
              <a:buFont typeface="Wingdings" pitchFamily="2" charset="2"/>
              <a:buChar char="Ø"/>
              <a:defRPr/>
            </a:pPr>
            <a:r>
              <a:rPr lang="es-ES" dirty="0" smtClean="0"/>
              <a:t>Ciclo circadiano.             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2207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391886"/>
            <a:ext cx="9847997" cy="5785077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es-ES" altLang="es-ES" sz="3200" b="1" dirty="0"/>
              <a:t>3.SINDICAL.</a:t>
            </a:r>
            <a:endParaRPr lang="es-ES" altLang="es-ES" b="1" dirty="0"/>
          </a:p>
          <a:p>
            <a:pPr>
              <a:buFont typeface="Georgia" panose="02040502050405020303" pitchFamily="18" charset="0"/>
              <a:buNone/>
            </a:pPr>
            <a:endParaRPr lang="es-ES" altLang="es-ES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RECONOCIMIENTO</a:t>
            </a:r>
            <a:r>
              <a:rPr lang="es-ES" altLang="es-ES" sz="2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 smtClean="0"/>
              <a:t>FUSION SINDICAL.</a:t>
            </a:r>
            <a:endParaRPr lang="es-ES" altLang="es-E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GARANTIAS DE NEGOCIACION</a:t>
            </a:r>
            <a:r>
              <a:rPr lang="es-ES" altLang="es-ES" sz="2000" dirty="0" smtClean="0"/>
              <a:t>. (PROYECCION)</a:t>
            </a:r>
            <a:endParaRPr lang="es-ES" altLang="es-E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FUEROS.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REUNIONES DE RECLAMOS Y GENERALES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COMITES GENERALES O PARITARIOS.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PERMISOS.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CAPACITACION.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/>
              <a:t>AUXILIOS Y BENEFICIOS.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 smtClean="0"/>
              <a:t>COMPRA Y/O DOTACION DE SEDES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 smtClean="0"/>
              <a:t>PRIMERO DE MAYO, ANIVERSARIOS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000" dirty="0" smtClean="0"/>
              <a:t>COMUNICACIONES GENERALES, CARTELERA, T.V INTRANET</a:t>
            </a:r>
            <a:endParaRPr lang="es-ES" altLang="es-ES" sz="2000" dirty="0"/>
          </a:p>
        </p:txBody>
      </p:sp>
    </p:spTree>
    <p:extLst>
      <p:ext uri="{BB962C8B-B14F-4D97-AF65-F5344CB8AC3E}">
        <p14:creationId xmlns:p14="http://schemas.microsoft.com/office/powerpoint/2010/main" val="1774749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89" y="489397"/>
            <a:ext cx="9847997" cy="927279"/>
          </a:xfrm>
        </p:spPr>
        <p:txBody>
          <a:bodyPr/>
          <a:lstStyle/>
          <a:p>
            <a:pPr algn="ctr"/>
            <a:r>
              <a:rPr lang="es-ES" b="1" dirty="0" smtClean="0"/>
              <a:t>NEGOCIACION COLECTIVA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416676"/>
            <a:ext cx="9847997" cy="4997004"/>
          </a:xfrm>
        </p:spPr>
        <p:txBody>
          <a:bodyPr/>
          <a:lstStyle/>
          <a:p>
            <a:pPr marL="0" indent="0">
              <a:buNone/>
            </a:pPr>
            <a:r>
              <a:rPr lang="es-ES" altLang="es-ES" b="1" dirty="0" smtClean="0"/>
              <a:t>     Político</a:t>
            </a:r>
            <a:endParaRPr lang="es-ES" altLang="es-ES" b="1" dirty="0"/>
          </a:p>
          <a:p>
            <a:pPr lvl="1"/>
            <a:r>
              <a:rPr lang="es-ES" altLang="es-ES" dirty="0"/>
              <a:t>Expresión de la lucha de clases</a:t>
            </a:r>
          </a:p>
          <a:p>
            <a:pPr lvl="1"/>
            <a:r>
              <a:rPr lang="es-ES" altLang="es-ES" dirty="0"/>
              <a:t>Confronta el capital y el trabajo</a:t>
            </a:r>
          </a:p>
          <a:p>
            <a:pPr lvl="1"/>
            <a:r>
              <a:rPr lang="es-ES" altLang="es-ES" dirty="0"/>
              <a:t>Correlación de fuerzas</a:t>
            </a:r>
          </a:p>
          <a:p>
            <a:pPr lvl="1"/>
            <a:r>
              <a:rPr lang="es-ES" altLang="es-ES" dirty="0"/>
              <a:t>Expresión organizada de intereses</a:t>
            </a:r>
          </a:p>
          <a:p>
            <a:pPr lvl="1"/>
            <a:r>
              <a:rPr lang="es-ES" altLang="es-ES" dirty="0"/>
              <a:t>Dinamiza la movilización y la </a:t>
            </a:r>
            <a:r>
              <a:rPr lang="es-ES" altLang="es-ES" dirty="0" smtClean="0"/>
              <a:t>solidaridad.</a:t>
            </a:r>
          </a:p>
          <a:p>
            <a:pPr marL="457200" lvl="1" indent="0">
              <a:buNone/>
            </a:pPr>
            <a:endParaRPr lang="es-ES" altLang="es-ES" sz="3200" b="1" dirty="0" smtClean="0"/>
          </a:p>
          <a:p>
            <a:pPr marL="457200" lvl="1" indent="0">
              <a:buNone/>
            </a:pPr>
            <a:r>
              <a:rPr lang="es-ES" altLang="es-ES" sz="3000" b="1" dirty="0" smtClean="0"/>
              <a:t>Histórico</a:t>
            </a:r>
          </a:p>
          <a:p>
            <a:pPr lvl="1"/>
            <a:r>
              <a:rPr lang="es-ES" altLang="es-ES" dirty="0" smtClean="0"/>
              <a:t>Evolución dialéctica de condiciones de vida y trabajo</a:t>
            </a:r>
          </a:p>
          <a:p>
            <a:pPr lvl="1"/>
            <a:r>
              <a:rPr lang="es-ES" altLang="es-ES" dirty="0" smtClean="0"/>
              <a:t>Avances y  desarrollo de la sociedad</a:t>
            </a:r>
          </a:p>
          <a:p>
            <a:pPr lvl="1"/>
            <a:r>
              <a:rPr lang="es-ES" altLang="es-ES" dirty="0" smtClean="0"/>
              <a:t>Actualiza conquistas </a:t>
            </a:r>
          </a:p>
          <a:p>
            <a:pPr lvl="1"/>
            <a:r>
              <a:rPr lang="es-ES" altLang="es-ES" dirty="0" smtClean="0"/>
              <a:t>Proyecta situaciones futuras</a:t>
            </a:r>
          </a:p>
          <a:p>
            <a:pPr lvl="1"/>
            <a:endParaRPr lang="es-ES" altLang="es-ES" dirty="0" smtClean="0"/>
          </a:p>
          <a:p>
            <a:pPr marL="457200" lvl="1" indent="0">
              <a:buNone/>
            </a:pPr>
            <a:endParaRPr lang="es-ES" altLang="es-ES" sz="3200" b="1" dirty="0" smtClean="0"/>
          </a:p>
          <a:p>
            <a:pPr marL="457200" lvl="1" indent="0">
              <a:buNone/>
            </a:pPr>
            <a:endParaRPr lang="es-ES" altLang="es-ES" dirty="0"/>
          </a:p>
          <a:p>
            <a:pPr marL="457200" lvl="1" indent="0">
              <a:buNone/>
            </a:pPr>
            <a:endParaRPr lang="es-ES" altLang="es-E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73976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502276"/>
            <a:ext cx="9847997" cy="5674687"/>
          </a:xfrm>
        </p:spPr>
        <p:txBody>
          <a:bodyPr/>
          <a:lstStyle/>
          <a:p>
            <a:pPr>
              <a:buFont typeface="Georgia" panose="02040502050405020303" pitchFamily="18" charset="0"/>
              <a:buNone/>
            </a:pPr>
            <a:r>
              <a:rPr lang="es-ES" altLang="es-ES" dirty="0"/>
              <a:t>4. </a:t>
            </a:r>
            <a:r>
              <a:rPr lang="es-ES" altLang="es-ES" b="1" dirty="0" smtClean="0"/>
              <a:t>ECONOMICO</a:t>
            </a:r>
          </a:p>
          <a:p>
            <a:pPr>
              <a:buFont typeface="Georgia" panose="02040502050405020303" pitchFamily="18" charset="0"/>
              <a:buNone/>
            </a:pPr>
            <a:endParaRPr lang="es-ES" altLang="es-ES" b="1" dirty="0"/>
          </a:p>
          <a:p>
            <a:pPr>
              <a:buFont typeface="Georgia" panose="02040502050405020303" pitchFamily="18" charset="0"/>
              <a:buNone/>
            </a:pPr>
            <a:endParaRPr lang="es-ES" altLang="es-ES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SALARIOS.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NIVELACION SALARIAL.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RECARGOS.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PRIMAS</a:t>
            </a:r>
            <a:r>
              <a:rPr lang="es-ES" altLang="es-ES" sz="2400" dirty="0" smtClean="0"/>
              <a:t>. ANTIGÜEDAD, NACIMIENTO, DEFUNCION, MATRIMONIO, AGUINALDO</a:t>
            </a:r>
            <a:endParaRPr lang="es-ES" altLang="es-E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AUXILIOS.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PRESTAMOS</a:t>
            </a:r>
            <a:r>
              <a:rPr lang="es-ES" altLang="es-ES" sz="2400" dirty="0" smtClean="0"/>
              <a:t>. CALAMIDAD, VARIOS</a:t>
            </a:r>
            <a:endParaRPr lang="es-ES" altLang="es-E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VACACIONES.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JUBILACION.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8877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983346"/>
            <a:ext cx="9847997" cy="41936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INCAPACIDADES.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PRIMA POR TERMINACION DE CONFLICTO.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PETICIONES INDEXADAS O PROGRESIVAS.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PRACTICAS UNIVERSITARIAS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COPAGOS A LA SEGURIDAD SOCIAL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/>
              <a:t>LICENCIAS DE CONDUCCION , CASA CARCEL Y SEGUROS POR LABOR</a:t>
            </a:r>
            <a:r>
              <a:rPr lang="es-ES" altLang="es-E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altLang="es-ES" sz="2400" dirty="0" smtClean="0"/>
              <a:t>CUOTAS DE MANEJO </a:t>
            </a:r>
            <a:endParaRPr lang="es-ES" altLang="es-ES" sz="24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00087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 ORDEN DEL PLIEGO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828799"/>
            <a:ext cx="9847997" cy="4082603"/>
          </a:xfrm>
        </p:spPr>
        <p:txBody>
          <a:bodyPr/>
          <a:lstStyle/>
          <a:p>
            <a:pPr marL="609600" indent="-609600">
              <a:defRPr/>
            </a:pPr>
            <a:r>
              <a:rPr lang="es-ES" dirty="0"/>
              <a:t>OBJETIVO.</a:t>
            </a:r>
          </a:p>
          <a:p>
            <a:pPr marL="609600" indent="-609600">
              <a:defRPr/>
            </a:pPr>
            <a:r>
              <a:rPr lang="es-ES" dirty="0"/>
              <a:t>CLARO.</a:t>
            </a:r>
          </a:p>
          <a:p>
            <a:pPr marL="609600" indent="-609600">
              <a:defRPr/>
            </a:pPr>
            <a:r>
              <a:rPr lang="es-ES" dirty="0"/>
              <a:t>ARGUMENTABLE.</a:t>
            </a:r>
          </a:p>
          <a:p>
            <a:pPr marL="609600" indent="-609600">
              <a:defRPr/>
            </a:pPr>
            <a:r>
              <a:rPr lang="es-ES" dirty="0"/>
              <a:t>ORDENADO</a:t>
            </a:r>
            <a:r>
              <a:rPr lang="es-ES" dirty="0" smtClean="0"/>
              <a:t>. Por capítulos:</a:t>
            </a:r>
          </a:p>
          <a:p>
            <a:pPr marL="609600" indent="-609600">
              <a:defRPr/>
            </a:pPr>
            <a:r>
              <a:rPr lang="es-ES" dirty="0" smtClean="0"/>
              <a:t>Normativo, social, sindical y económico.</a:t>
            </a:r>
          </a:p>
          <a:p>
            <a:pPr>
              <a:defRPr/>
            </a:pPr>
            <a:r>
              <a:rPr lang="es-ES" dirty="0" smtClean="0"/>
              <a:t>    CUANTIFICABLE</a:t>
            </a:r>
            <a:r>
              <a:rPr lang="es-ES" dirty="0"/>
              <a:t>.</a:t>
            </a:r>
          </a:p>
          <a:p>
            <a:pPr marL="609600" indent="-609600">
              <a:defRPr/>
            </a:pPr>
            <a:r>
              <a:rPr lang="es-ES" dirty="0"/>
              <a:t>UNIFICADOR DE LA ORGANIZACIÓN.</a:t>
            </a:r>
          </a:p>
          <a:p>
            <a:pPr marL="609600" indent="-609600">
              <a:defRPr/>
            </a:pPr>
            <a:r>
              <a:rPr lang="es-ES" dirty="0"/>
              <a:t>DEMOCRÁTICO</a:t>
            </a:r>
            <a:r>
              <a:rPr lang="es-ES" dirty="0" smtClean="0"/>
              <a:t>.</a:t>
            </a:r>
          </a:p>
          <a:p>
            <a:pPr marL="609600" indent="-609600"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66387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320676"/>
            <a:ext cx="9847997" cy="767896"/>
          </a:xfrm>
        </p:spPr>
        <p:txBody>
          <a:bodyPr/>
          <a:lstStyle/>
          <a:p>
            <a:pPr algn="ctr"/>
            <a:r>
              <a:rPr lang="es-ES" sz="4000" b="1" dirty="0" smtClean="0"/>
              <a:t>PETICION CONCRETA Y PRECISA</a:t>
            </a:r>
            <a:endParaRPr lang="es-CO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088572"/>
            <a:ext cx="9847997" cy="5254171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 smtClean="0"/>
              <a:t>EJEMPLO.</a:t>
            </a:r>
          </a:p>
          <a:p>
            <a:pPr algn="just"/>
            <a:r>
              <a:rPr lang="es-ES" dirty="0" smtClean="0"/>
              <a:t>Garantía </a:t>
            </a:r>
            <a:r>
              <a:rPr lang="es-ES" dirty="0"/>
              <a:t>de Cumplimiento Convencional: A partir de la vigencia de la presente Convención Colectiva de Trabajo, DEXCO S.A., en el evento de que se escinda, se fusione, se trasforme, se enajene total o parcialmente, y sus activos e infraestructura física sea trasladada a personas naturales o jurídicas diferentes a las actuales, garantizará y mantendrá íntegra la Convención Colectiva de Trabajo en sus aspectos </a:t>
            </a:r>
            <a:r>
              <a:rPr lang="es-ES" dirty="0" smtClean="0"/>
              <a:t>individuales </a:t>
            </a:r>
            <a:r>
              <a:rPr lang="es-ES" dirty="0"/>
              <a:t>y colectivos. </a:t>
            </a:r>
            <a:endParaRPr lang="es-ES" dirty="0" smtClean="0"/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No permitir delimitar  el tiempo del beneficio.</a:t>
            </a:r>
          </a:p>
          <a:p>
            <a:pPr algn="just"/>
            <a:r>
              <a:rPr lang="es-ES" dirty="0" smtClean="0"/>
              <a:t>La argumentación es para la mesa, no en el Pliego.</a:t>
            </a:r>
          </a:p>
          <a:p>
            <a:pPr algn="just"/>
            <a:r>
              <a:rPr lang="es-ES" dirty="0" smtClean="0"/>
              <a:t>Todo punto debe tener sustentación profunda y certera.</a:t>
            </a:r>
          </a:p>
          <a:p>
            <a:pPr algn="just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516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89" y="320675"/>
            <a:ext cx="9847997" cy="1031607"/>
          </a:xfrm>
        </p:spPr>
        <p:txBody>
          <a:bodyPr/>
          <a:lstStyle/>
          <a:p>
            <a:pPr algn="ctr"/>
            <a:r>
              <a:rPr lang="es-ES" sz="4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MESA </a:t>
            </a:r>
            <a:r>
              <a:rPr lang="es-E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DE NEGOCIACION</a:t>
            </a:r>
            <a:r>
              <a:rPr lang="es-ES" b="1" dirty="0"/>
              <a:t/>
            </a:r>
            <a:br>
              <a:rPr lang="es-ES" b="1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146220"/>
            <a:ext cx="9847997" cy="5434884"/>
          </a:xfrm>
        </p:spPr>
        <p:txBody>
          <a:bodyPr/>
          <a:lstStyle/>
          <a:p>
            <a:pPr marL="609600" indent="-609600">
              <a:buClr>
                <a:schemeClr val="accent3"/>
              </a:buClr>
              <a:buNone/>
              <a:defRPr/>
            </a:pPr>
            <a:r>
              <a:rPr lang="es-ES" sz="3600" dirty="0" smtClean="0"/>
              <a:t>A. COMISIÓN </a:t>
            </a:r>
            <a:r>
              <a:rPr lang="es-ES" sz="3600" dirty="0"/>
              <a:t>DE LOS TRABAJADORES: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Colectiva (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roles definidos: vocero, sustentador, tomar nota, saboteador, refuerzos, etc.)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Unida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Organizada (planeación y balance día a día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oordinada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oherente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Conocedora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apel de los asesores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911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860425"/>
          </a:xfrm>
        </p:spPr>
        <p:txBody>
          <a:bodyPr/>
          <a:lstStyle/>
          <a:p>
            <a:pPr algn="ctr"/>
            <a:r>
              <a:rPr lang="es-ES" b="1" dirty="0" smtClean="0"/>
              <a:t> GARANTIAS DE NEGOCIACION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473200"/>
            <a:ext cx="9847997" cy="4703763"/>
          </a:xfrm>
        </p:spPr>
        <p:txBody>
          <a:bodyPr/>
          <a:lstStyle/>
          <a:p>
            <a:r>
              <a:rPr lang="es-ES" dirty="0"/>
              <a:t>TIEMPO NECESARIO.</a:t>
            </a:r>
          </a:p>
          <a:p>
            <a:r>
              <a:rPr lang="es-ES" dirty="0"/>
              <a:t>SITIO ADECUADO.</a:t>
            </a:r>
          </a:p>
          <a:p>
            <a:r>
              <a:rPr lang="es-ES" dirty="0"/>
              <a:t>HORARIO ACORDADO.</a:t>
            </a:r>
          </a:p>
          <a:p>
            <a:r>
              <a:rPr lang="es-ES" dirty="0"/>
              <a:t>ACTAS INICIO, FINAL Y PARCIALES.</a:t>
            </a:r>
          </a:p>
          <a:p>
            <a:r>
              <a:rPr lang="es-ES" dirty="0"/>
              <a:t>PERMISOS.</a:t>
            </a:r>
          </a:p>
          <a:p>
            <a:r>
              <a:rPr lang="es-ES" dirty="0"/>
              <a:t>VIATICO O AUXILIO.</a:t>
            </a:r>
          </a:p>
          <a:p>
            <a:r>
              <a:rPr lang="es-ES" dirty="0"/>
              <a:t>INFORMACION DIRECTA Y CARTELERAS.</a:t>
            </a:r>
          </a:p>
          <a:p>
            <a:r>
              <a:rPr lang="es-ES" dirty="0"/>
              <a:t>TRANSPORTES.</a:t>
            </a:r>
          </a:p>
          <a:p>
            <a:r>
              <a:rPr lang="es-ES" dirty="0"/>
              <a:t>SEGURIDAD.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38557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320675"/>
            <a:ext cx="9847997" cy="1025525"/>
          </a:xfrm>
        </p:spPr>
        <p:txBody>
          <a:bodyPr/>
          <a:lstStyle/>
          <a:p>
            <a:pPr algn="ctr"/>
            <a:r>
              <a:rPr lang="es-ES" b="1" dirty="0" smtClean="0"/>
              <a:t> METODOLOGIA DE LA NEGOCIACION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689100"/>
            <a:ext cx="9847997" cy="4487863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PUNTO POR PUNTO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POR CAPITULOS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POR EJES TEMATICOS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POR AGRUPACIONES DE COMUN ACUERDO – PAQUETES-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INTEGRAL 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35113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961292"/>
            <a:ext cx="9847997" cy="5215671"/>
          </a:xfrm>
        </p:spPr>
        <p:txBody>
          <a:bodyPr/>
          <a:lstStyle/>
          <a:p>
            <a:pPr algn="ctr">
              <a:buNone/>
            </a:pPr>
            <a:r>
              <a:rPr lang="es-ES" sz="5400" b="1" dirty="0">
                <a:latin typeface="Algerian" panose="04020705040A02060702" pitchFamily="82" charset="0"/>
              </a:rPr>
              <a:t>“la mejor forma de decir es hacer”</a:t>
            </a:r>
          </a:p>
          <a:p>
            <a:pPr algn="r">
              <a:buNone/>
            </a:pPr>
            <a:r>
              <a:rPr lang="es-ES" sz="5400" dirty="0"/>
              <a:t>José Martí</a:t>
            </a:r>
          </a:p>
          <a:p>
            <a:endParaRPr lang="es-ES" sz="5400" dirty="0"/>
          </a:p>
          <a:p>
            <a:pPr>
              <a:buNone/>
            </a:pPr>
            <a:r>
              <a:rPr lang="es-ES" sz="5400" dirty="0"/>
              <a:t>Muchas Gracias</a:t>
            </a:r>
          </a:p>
          <a:p>
            <a:endParaRPr lang="es-CO" sz="5400" dirty="0"/>
          </a:p>
        </p:txBody>
      </p:sp>
    </p:spTree>
    <p:extLst>
      <p:ext uri="{BB962C8B-B14F-4D97-AF65-F5344CB8AC3E}">
        <p14:creationId xmlns:p14="http://schemas.microsoft.com/office/powerpoint/2010/main" val="378030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592428"/>
            <a:ext cx="9847997" cy="5808372"/>
          </a:xfrm>
        </p:spPr>
        <p:txBody>
          <a:bodyPr/>
          <a:lstStyle/>
          <a:p>
            <a:pPr marL="0" indent="0">
              <a:buNone/>
            </a:pPr>
            <a:r>
              <a:rPr lang="es-ES" altLang="es-ES" b="1" dirty="0"/>
              <a:t> </a:t>
            </a:r>
            <a:r>
              <a:rPr lang="es-ES" altLang="es-ES" b="1" dirty="0" smtClean="0"/>
              <a:t>     Económico</a:t>
            </a:r>
            <a:endParaRPr lang="es-ES" altLang="es-ES" b="1" dirty="0"/>
          </a:p>
          <a:p>
            <a:pPr lvl="1"/>
            <a:r>
              <a:rPr lang="es-ES" altLang="es-ES" dirty="0"/>
              <a:t>Proceso dialéctico de intereses</a:t>
            </a:r>
          </a:p>
          <a:p>
            <a:pPr lvl="1"/>
            <a:r>
              <a:rPr lang="es-ES" altLang="es-ES" dirty="0"/>
              <a:t>Negocio </a:t>
            </a:r>
            <a:r>
              <a:rPr lang="es-ES" altLang="es-ES" dirty="0" smtClean="0"/>
              <a:t>colectivo </a:t>
            </a:r>
          </a:p>
          <a:p>
            <a:pPr lvl="1"/>
            <a:r>
              <a:rPr lang="es-ES" altLang="es-ES" dirty="0" smtClean="0"/>
              <a:t>Solución de necesidades</a:t>
            </a:r>
            <a:endParaRPr lang="es-ES" altLang="es-ES" dirty="0"/>
          </a:p>
          <a:p>
            <a:pPr lvl="1"/>
            <a:endParaRPr lang="es-ES" altLang="es-ES" dirty="0"/>
          </a:p>
          <a:p>
            <a:pPr marL="0" indent="0">
              <a:buNone/>
            </a:pPr>
            <a:r>
              <a:rPr lang="es-ES" altLang="es-ES" b="1" dirty="0" smtClean="0"/>
              <a:t>      Ideológico</a:t>
            </a:r>
            <a:endParaRPr lang="es-ES" altLang="es-ES" b="1" dirty="0"/>
          </a:p>
          <a:p>
            <a:pPr lvl="1"/>
            <a:r>
              <a:rPr lang="es-ES" altLang="es-ES" dirty="0"/>
              <a:t>Escenario de debate</a:t>
            </a:r>
          </a:p>
          <a:p>
            <a:pPr lvl="1"/>
            <a:r>
              <a:rPr lang="es-ES" altLang="es-ES" dirty="0"/>
              <a:t>Confrontación de </a:t>
            </a:r>
            <a:r>
              <a:rPr lang="es-ES" altLang="es-ES" dirty="0" smtClean="0"/>
              <a:t>clase </a:t>
            </a:r>
          </a:p>
          <a:p>
            <a:pPr lvl="1"/>
            <a:r>
              <a:rPr lang="es-ES" altLang="es-ES" dirty="0" smtClean="0"/>
              <a:t>Concepción filosófica de clase</a:t>
            </a:r>
            <a:endParaRPr lang="es-ES" altLang="es-ES" dirty="0"/>
          </a:p>
          <a:p>
            <a:pPr lvl="1"/>
            <a:endParaRPr lang="es-ES" altLang="es-ES" dirty="0"/>
          </a:p>
          <a:p>
            <a:pPr marL="0" indent="0">
              <a:buNone/>
            </a:pPr>
            <a:r>
              <a:rPr lang="es-ES" altLang="es-ES" b="1" dirty="0" smtClean="0"/>
              <a:t>      Jurídico</a:t>
            </a:r>
            <a:endParaRPr lang="es-ES" altLang="es-ES" b="1" dirty="0"/>
          </a:p>
          <a:p>
            <a:pPr lvl="1"/>
            <a:r>
              <a:rPr lang="es-ES" altLang="es-ES" dirty="0"/>
              <a:t>Conflicto</a:t>
            </a:r>
          </a:p>
          <a:p>
            <a:pPr lvl="1"/>
            <a:r>
              <a:rPr lang="es-ES" altLang="es-ES" dirty="0" smtClean="0"/>
              <a:t>Términos</a:t>
            </a:r>
          </a:p>
          <a:p>
            <a:pPr lvl="1"/>
            <a:r>
              <a:rPr lang="es-ES" altLang="es-ES" dirty="0" smtClean="0"/>
              <a:t>Procedimiento</a:t>
            </a:r>
            <a:endParaRPr lang="es-ES" altLang="es-E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50550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1090" y="888641"/>
            <a:ext cx="9847997" cy="991673"/>
          </a:xfrm>
        </p:spPr>
        <p:txBody>
          <a:bodyPr/>
          <a:lstStyle/>
          <a:p>
            <a:pPr algn="ctr"/>
            <a:r>
              <a:rPr lang="es-ES" sz="4000" b="1" dirty="0"/>
              <a:t>PLANEACION Y PREPARACION</a:t>
            </a:r>
            <a:r>
              <a:rPr lang="es-ES" b="1" dirty="0"/>
              <a:t/>
            </a:r>
            <a:br>
              <a:rPr lang="es-ES" b="1" dirty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2408349"/>
            <a:ext cx="9847997" cy="3768614"/>
          </a:xfrm>
        </p:spPr>
        <p:txBody>
          <a:bodyPr/>
          <a:lstStyle/>
          <a:p>
            <a:pPr algn="just">
              <a:buNone/>
            </a:pPr>
            <a:r>
              <a:rPr lang="es-ES" altLang="es-ES" dirty="0" smtClean="0"/>
              <a:t>   Proceso </a:t>
            </a:r>
            <a:r>
              <a:rPr lang="es-ES" altLang="es-ES" dirty="0"/>
              <a:t>constante de análisis, educación, </a:t>
            </a:r>
            <a:r>
              <a:rPr lang="es-ES" altLang="es-ES" dirty="0" smtClean="0"/>
              <a:t>recolección, investigación </a:t>
            </a:r>
            <a:r>
              <a:rPr lang="es-ES" altLang="es-ES" dirty="0"/>
              <a:t>y socialización de toda la información necesaria para elaborar, soportar,  argumentar y debatir  el pliego de peticiones </a:t>
            </a:r>
            <a:r>
              <a:rPr lang="es-ES" altLang="es-ES" dirty="0" smtClean="0"/>
              <a:t>o solicitudes, ante </a:t>
            </a:r>
            <a:r>
              <a:rPr lang="es-ES" altLang="es-ES" dirty="0"/>
              <a:t>la patronal y los trabajadores. </a:t>
            </a:r>
          </a:p>
          <a:p>
            <a:pPr algn="just">
              <a:buNone/>
            </a:pPr>
            <a:r>
              <a:rPr lang="es-ES" altLang="es-ES" dirty="0"/>
              <a:t>   Debe hacer parte de la planificación y organización de los Sindicatos, Federaciones y Centrales Sindicales, destinando tiempo,  recursos y logística </a:t>
            </a:r>
            <a:r>
              <a:rPr lang="es-ES" altLang="es-ES" dirty="0" smtClean="0"/>
              <a:t>necesarios.</a:t>
            </a:r>
            <a:endParaRPr lang="es-ES" altLang="es-ES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61401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811369"/>
            <a:ext cx="9847997" cy="5911402"/>
          </a:xfrm>
        </p:spPr>
        <p:txBody>
          <a:bodyPr/>
          <a:lstStyle/>
          <a:p>
            <a:pPr marL="0" indent="0" algn="ctr">
              <a:buNone/>
            </a:pPr>
            <a:r>
              <a:rPr lang="es-ES" sz="4000" b="1" dirty="0" smtClean="0"/>
              <a:t>PLANEACION Y PREPARACION</a:t>
            </a:r>
          </a:p>
          <a:p>
            <a:pPr marL="0" indent="0" algn="just">
              <a:buNone/>
            </a:pPr>
            <a:endParaRPr lang="es-ES" sz="3600" dirty="0"/>
          </a:p>
          <a:p>
            <a:pPr marL="0" indent="0" algn="just">
              <a:buNone/>
            </a:pPr>
            <a:r>
              <a:rPr lang="es-ES" sz="2400" dirty="0" smtClean="0"/>
              <a:t>1</a:t>
            </a:r>
            <a:r>
              <a:rPr lang="es-ES" sz="2400" dirty="0"/>
              <a:t>. GENERALES DEL MEDIO. Indicadores macro y micro económicos</a:t>
            </a:r>
            <a:r>
              <a:rPr lang="es-ES" sz="2400" dirty="0" smtClean="0"/>
              <a:t>. IPC, PIB</a:t>
            </a:r>
            <a:r>
              <a:rPr lang="es-ES" sz="2400" dirty="0"/>
              <a:t>, Resultados de la Industria, Dólar, Balanza Comercial, Déficit Fiscal, </a:t>
            </a:r>
            <a:r>
              <a:rPr lang="es-ES" sz="2400" dirty="0" smtClean="0"/>
              <a:t>Proyecciones </a:t>
            </a:r>
            <a:r>
              <a:rPr lang="es-ES" sz="2400" dirty="0"/>
              <a:t>Generales, </a:t>
            </a:r>
            <a:r>
              <a:rPr lang="es-ES" sz="2400" dirty="0" smtClean="0"/>
              <a:t>Inflación, </a:t>
            </a:r>
            <a:r>
              <a:rPr lang="es-ES" sz="2400" dirty="0"/>
              <a:t>agenda </a:t>
            </a:r>
            <a:r>
              <a:rPr lang="es-ES" sz="2400" dirty="0" smtClean="0"/>
              <a:t>legislativa</a:t>
            </a:r>
            <a:r>
              <a:rPr lang="es-ES" sz="2400" dirty="0"/>
              <a:t>.</a:t>
            </a:r>
            <a:r>
              <a:rPr lang="es-ES" sz="2400" dirty="0" smtClean="0"/>
              <a:t> Geopolítica y conflictos.</a:t>
            </a:r>
            <a:endParaRPr lang="es-ES" sz="2400" dirty="0"/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/>
              <a:t>2.CONCRETAS DE LA </a:t>
            </a:r>
            <a:r>
              <a:rPr lang="es-ES" sz="2400" dirty="0" smtClean="0"/>
              <a:t>ENTIDAD O EMPRESA</a:t>
            </a:r>
            <a:r>
              <a:rPr lang="es-ES" sz="2400" dirty="0"/>
              <a:t>. Estado de Resultados, Balance General, </a:t>
            </a:r>
            <a:r>
              <a:rPr lang="es-ES" sz="2400" dirty="0" smtClean="0"/>
              <a:t>Presupuesto, Perspectivas</a:t>
            </a:r>
            <a:r>
              <a:rPr lang="es-ES" sz="2400" dirty="0"/>
              <a:t>, </a:t>
            </a:r>
            <a:r>
              <a:rPr lang="es-ES" sz="2400" dirty="0" smtClean="0"/>
              <a:t>Políticas, Inversiones, políticas administrativas y laborales, </a:t>
            </a:r>
            <a:r>
              <a:rPr lang="es-ES" sz="2400" dirty="0"/>
              <a:t>cumplimiento Convención, etc.</a:t>
            </a:r>
          </a:p>
          <a:p>
            <a:pPr marL="0" indent="0" algn="just">
              <a:buNone/>
            </a:pPr>
            <a:endParaRPr lang="es-ES" sz="2400" dirty="0"/>
          </a:p>
          <a:p>
            <a:pPr marL="0" indent="0" algn="just">
              <a:buNone/>
            </a:pPr>
            <a:r>
              <a:rPr lang="es-ES" sz="2400" dirty="0"/>
              <a:t>3. INTERNAS Y MEDIO SINDICAL. Correlación de Fuerzas, Estado Cuanti-cualitativo, Pliegos Anteriores, </a:t>
            </a:r>
            <a:r>
              <a:rPr lang="es-ES" sz="2400" dirty="0" smtClean="0"/>
              <a:t>Convenciones o Acuerdos Colectivos </a:t>
            </a:r>
            <a:r>
              <a:rPr lang="es-ES" sz="2400" dirty="0"/>
              <a:t>tanto de cada empresa como del Medio, dinámicas de </a:t>
            </a:r>
            <a:r>
              <a:rPr lang="es-ES" sz="2400" dirty="0" smtClean="0"/>
              <a:t>negociación, estudio socio-</a:t>
            </a:r>
            <a:r>
              <a:rPr lang="es-ES" sz="2400" dirty="0" err="1" smtClean="0"/>
              <a:t>econòmico</a:t>
            </a:r>
            <a:r>
              <a:rPr lang="es-ES" sz="2400" dirty="0" smtClean="0"/>
              <a:t> de los trabajadores. </a:t>
            </a:r>
            <a:endParaRPr lang="es-CO" sz="2400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24135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"/>
            <a:ext cx="9847997" cy="6387920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es-ES" altLang="es-ES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  <a:defRPr/>
            </a:pPr>
            <a:r>
              <a:rPr lang="es-ES" altLang="es-ES" b="1" dirty="0">
                <a:latin typeface="Arial" pitchFamily="34" charset="0"/>
                <a:cs typeface="Arial" pitchFamily="34" charset="0"/>
              </a:rPr>
              <a:t>       </a:t>
            </a:r>
            <a:r>
              <a:rPr lang="es-ES" altLang="es-ES" sz="2400" b="1" dirty="0">
                <a:latin typeface="Arial" pitchFamily="34" charset="0"/>
                <a:cs typeface="Arial" pitchFamily="34" charset="0"/>
              </a:rPr>
              <a:t>PRINCIPALES INDICADORES</a:t>
            </a:r>
            <a:r>
              <a:rPr lang="es-ES" altLang="es-ES" sz="24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609600" indent="-609600" algn="just">
              <a:defRPr/>
            </a:pPr>
            <a:r>
              <a:rPr lang="es-ES" altLang="es-ES" sz="2400" dirty="0">
                <a:latin typeface="Arial" pitchFamily="34" charset="0"/>
                <a:cs typeface="Arial" pitchFamily="34" charset="0"/>
              </a:rPr>
              <a:t>Inflación. </a:t>
            </a: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2023,  9.28</a:t>
            </a:r>
            <a:r>
              <a:rPr lang="es-ES" altLang="es-ES" sz="2400" dirty="0">
                <a:latin typeface="Arial" pitchFamily="34" charset="0"/>
                <a:cs typeface="Arial" pitchFamily="34" charset="0"/>
              </a:rPr>
              <a:t>% . </a:t>
            </a: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Enero-enero 8.35%.</a:t>
            </a:r>
          </a:p>
          <a:p>
            <a:pPr marL="609600" indent="-609600" algn="just">
              <a:defRPr/>
            </a:pP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Producto </a:t>
            </a:r>
            <a:r>
              <a:rPr lang="es-ES" altLang="es-ES" sz="2400" dirty="0">
                <a:latin typeface="Arial" pitchFamily="34" charset="0"/>
                <a:cs typeface="Arial" pitchFamily="34" charset="0"/>
              </a:rPr>
              <a:t>Interno Bruto.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 En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2023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en términos corrientes el PIB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$1.572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billones y la economía colombiana creció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0.6 %.</a:t>
            </a:r>
            <a:endParaRPr lang="es-ES" altLang="es-ES" sz="2400" dirty="0">
              <a:latin typeface="Arial" pitchFamily="34" charset="0"/>
              <a:cs typeface="Arial" pitchFamily="34" charset="0"/>
            </a:endParaRPr>
          </a:p>
          <a:p>
            <a:pPr marL="609600" indent="-609600" algn="just">
              <a:defRPr/>
            </a:pP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Déficit Fiscal. 4.2% del PIB.</a:t>
            </a:r>
          </a:p>
          <a:p>
            <a:pPr marL="609600" lvl="0" indent="-609600" algn="just">
              <a:defRPr/>
            </a:pPr>
            <a:r>
              <a:rPr lang="es-ES" altLang="es-E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Dólar, 3920.22 pesos Colombianos</a:t>
            </a:r>
            <a:r>
              <a:rPr lang="es-ES" altLang="es-ES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altLang="es-ES" sz="2400" dirty="0">
              <a:latin typeface="Arial" pitchFamily="34" charset="0"/>
              <a:cs typeface="Arial" pitchFamily="34" charset="0"/>
            </a:endParaRPr>
          </a:p>
          <a:p>
            <a:pPr marL="609600" indent="-609600" algn="just">
              <a:defRPr/>
            </a:pPr>
            <a:r>
              <a:rPr lang="es-ES" altLang="es-ES" sz="2400" dirty="0">
                <a:latin typeface="Arial" pitchFamily="34" charset="0"/>
                <a:cs typeface="Arial" pitchFamily="34" charset="0"/>
              </a:rPr>
              <a:t>Deuda Externa. A </a:t>
            </a: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dic/23, </a:t>
            </a:r>
            <a:r>
              <a:rPr lang="es-ES" altLang="es-ES" sz="2400" dirty="0">
                <a:latin typeface="Arial" pitchFamily="34" charset="0"/>
                <a:cs typeface="Arial" pitchFamily="34" charset="0"/>
              </a:rPr>
              <a:t>U.S </a:t>
            </a: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190.537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millones, es decir que ya representa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55.1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% del PIB nacional.</a:t>
            </a:r>
            <a:r>
              <a:rPr lang="es-ES" altLang="es-ES" sz="2400" dirty="0">
                <a:latin typeface="Arial" pitchFamily="34" charset="0"/>
                <a:cs typeface="Arial" pitchFamily="34" charset="0"/>
              </a:rPr>
              <a:t> </a:t>
            </a:r>
          </a:p>
          <a:p>
            <a:pPr marL="609600" indent="-609600" algn="just">
              <a:defRPr/>
            </a:pPr>
            <a:r>
              <a:rPr lang="es-ES" altLang="es-ES" sz="2400" dirty="0">
                <a:latin typeface="Arial" pitchFamily="34" charset="0"/>
                <a:cs typeface="Arial" pitchFamily="34" charset="0"/>
              </a:rPr>
              <a:t>Resultados de sectores económicos.</a:t>
            </a:r>
          </a:p>
          <a:p>
            <a:pPr marL="609600" indent="-609600" algn="just">
              <a:defRPr/>
            </a:pPr>
            <a:r>
              <a:rPr lang="es-ES" altLang="es-ES" sz="2400" dirty="0">
                <a:latin typeface="Arial" pitchFamily="34" charset="0"/>
                <a:cs typeface="Arial" pitchFamily="34" charset="0"/>
              </a:rPr>
              <a:t>Balanza Comercial. Déficit  </a:t>
            </a:r>
            <a:r>
              <a:rPr lang="es-ES" altLang="es-ES" sz="2400" dirty="0" smtClean="0"/>
              <a:t>546</a:t>
            </a:r>
            <a:r>
              <a:rPr lang="es-ES" sz="2400" dirty="0" smtClean="0"/>
              <a:t> </a:t>
            </a:r>
            <a:r>
              <a:rPr lang="es-ES" sz="2400" dirty="0"/>
              <a:t>millones de dólares.</a:t>
            </a:r>
          </a:p>
          <a:p>
            <a:pPr marL="609600" indent="-609600" algn="just">
              <a:defRPr/>
            </a:pPr>
            <a:r>
              <a:rPr lang="es-ES" altLang="es-ES" sz="2400" dirty="0">
                <a:latin typeface="Arial" pitchFamily="34" charset="0"/>
                <a:cs typeface="Arial" pitchFamily="34" charset="0"/>
              </a:rPr>
              <a:t>Salario mínimo.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$ 1.300.000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pesos,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12.068%,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con un auxilio de transporte de $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162.000.</a:t>
            </a:r>
            <a:endParaRPr lang="es-ES" altLang="es-ES" sz="2400" dirty="0">
              <a:latin typeface="Arial" pitchFamily="34" charset="0"/>
              <a:cs typeface="Arial" pitchFamily="34" charset="0"/>
            </a:endParaRPr>
          </a:p>
          <a:p>
            <a:pPr marL="609600" indent="-609600">
              <a:defRPr/>
            </a:pPr>
            <a:r>
              <a:rPr lang="es-ES" altLang="es-ES" sz="2400" dirty="0">
                <a:latin typeface="Arial" pitchFamily="34" charset="0"/>
                <a:cs typeface="Arial" pitchFamily="34" charset="0"/>
              </a:rPr>
              <a:t>Desempleo </a:t>
            </a:r>
            <a:r>
              <a:rPr lang="es-ES" altLang="es-ES" sz="2400" dirty="0" err="1">
                <a:latin typeface="Arial" pitchFamily="34" charset="0"/>
                <a:cs typeface="Arial" pitchFamily="34" charset="0"/>
              </a:rPr>
              <a:t>Nal</a:t>
            </a:r>
            <a:r>
              <a:rPr lang="es-ES" altLang="es-ES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10.2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%. </a:t>
            </a:r>
          </a:p>
          <a:p>
            <a:pPr marL="609600" indent="-609600">
              <a:defRPr/>
            </a:pPr>
            <a:r>
              <a:rPr lang="es-ES" altLang="es-ES" sz="2400" dirty="0" smtClean="0">
                <a:latin typeface="Arial" pitchFamily="34" charset="0"/>
                <a:cs typeface="Arial" pitchFamily="34" charset="0"/>
              </a:rPr>
              <a:t>Tasa de informalidad 55.5 %</a:t>
            </a:r>
            <a:endParaRPr lang="es-ES" altLang="es-ES" sz="2400" dirty="0">
              <a:latin typeface="Arial" pitchFamily="34" charset="0"/>
              <a:cs typeface="Arial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966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540913"/>
            <a:ext cx="9847997" cy="5636050"/>
          </a:xfrm>
        </p:spPr>
        <p:txBody>
          <a:bodyPr/>
          <a:lstStyle/>
          <a:p>
            <a:pPr algn="ctr">
              <a:defRPr/>
            </a:pPr>
            <a:r>
              <a:rPr lang="es-ES" sz="3200" b="1" dirty="0">
                <a:latin typeface="Arial" pitchFamily="34" charset="0"/>
                <a:cs typeface="Arial" pitchFamily="34" charset="0"/>
              </a:rPr>
              <a:t>REFERENTE  ECONOMICO EL IPC</a:t>
            </a:r>
          </a:p>
          <a:p>
            <a:pPr>
              <a:defRPr/>
            </a:pPr>
            <a:endParaRPr lang="es-ES" sz="2400" dirty="0"/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es-ES" dirty="0"/>
              <a:t> </a:t>
            </a:r>
            <a:r>
              <a:rPr lang="es-ES" dirty="0">
                <a:latin typeface="Arial" pitchFamily="34" charset="0"/>
                <a:cs typeface="Arial" pitchFamily="34" charset="0"/>
              </a:rPr>
              <a:t>Los primeros avances para medir la evolución de los precios al consumidor comenzaron en 1923 con la creación del Banco de la República y de la Contraloría General de la República. </a:t>
            </a:r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Solo a partir de 1954 el Departamento Administrativo Nacional de Estadística (DANE) construyó el primer IPC a nivel nacional (incluyó siete ciudades: Bogotá, Medellín, Cali, Barranquilla, Bucaramanga, Manizales y Pasto) </a:t>
            </a:r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Desde 1978 el DANE ha venido actualizando la metodología del IPC cada diez años.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65379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1004552"/>
            <a:ext cx="9847997" cy="5172411"/>
          </a:xfrm>
        </p:spPr>
        <p:txBody>
          <a:bodyPr/>
          <a:lstStyle/>
          <a:p>
            <a:pPr marL="109537" indent="0" algn="just">
              <a:buFont typeface="Georgia" pitchFamily="18" charset="0"/>
              <a:buNone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Para el cálculo del IPC base diciembre 2018, el DANE definió una nueva cesta a partir de la más reciente Encuesta nacional de presupuesto de hogares, 2016-2017 (ENPH). La nueva canasta excluyó 71 artículos,  a la par, incluyó 84 nuevos ítems que hoy son parte de los patrones de consumo de los hogares. </a:t>
            </a:r>
          </a:p>
          <a:p>
            <a:pPr marL="109537" indent="0" algn="just">
              <a:buFont typeface="Georgia" pitchFamily="18" charset="0"/>
              <a:buNone/>
              <a:defRPr/>
            </a:pPr>
            <a:endParaRPr lang="es-ES" dirty="0">
              <a:latin typeface="Arial" pitchFamily="34" charset="0"/>
              <a:cs typeface="Arial" pitchFamily="34" charset="0"/>
            </a:endParaRPr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 La nueva metodología ampliará la cobertura geográfica de 24 ciudades a 32 capitales de departamento.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9261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21089" y="321972"/>
            <a:ext cx="10070911" cy="5854991"/>
          </a:xfrm>
        </p:spPr>
        <p:txBody>
          <a:bodyPr/>
          <a:lstStyle/>
          <a:p>
            <a:r>
              <a:rPr lang="es-ES" altLang="es-ES" sz="2000" b="1" dirty="0">
                <a:latin typeface="Arial" pitchFamily="34" charset="0"/>
                <a:cs typeface="Arial" pitchFamily="34" charset="0"/>
              </a:rPr>
              <a:t>CANASTA  2018                                             CANASTA 2008 </a:t>
            </a:r>
            <a:r>
              <a:rPr lang="es-ES" altLang="es-ES" sz="2000" dirty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</a:t>
            </a:r>
          </a:p>
          <a:p>
            <a:endParaRPr lang="es-ES" altLang="es-ES" sz="2000" dirty="0"/>
          </a:p>
          <a:p>
            <a:r>
              <a:rPr lang="es-ES" altLang="es-ES" sz="2000" dirty="0"/>
              <a:t>Alimentos y bebidas no alcohólicas 15,05                   Alimentos 28,21                           Restaurantes y hoteles 9,43</a:t>
            </a:r>
          </a:p>
          <a:p>
            <a:r>
              <a:rPr lang="es-ES" altLang="es-ES" sz="2000" dirty="0"/>
              <a:t> Prendas de vestir y calzado 3,98.                                 Vestuario 5,16.</a:t>
            </a:r>
          </a:p>
          <a:p>
            <a:r>
              <a:rPr lang="es-ES" altLang="es-ES" sz="2000" dirty="0"/>
              <a:t> Alojamiento, agua, electricidad, gas y</a:t>
            </a:r>
          </a:p>
          <a:p>
            <a:r>
              <a:rPr lang="es-ES" altLang="es-ES" sz="2000" dirty="0"/>
              <a:t>otros combustibles 33,12.                                               Vivienda 30,1.             </a:t>
            </a:r>
          </a:p>
          <a:p>
            <a:r>
              <a:rPr lang="es-ES" altLang="es-ES" sz="2000" dirty="0"/>
              <a:t>Muebles y artículos para el hogar 4,19.</a:t>
            </a:r>
          </a:p>
          <a:p>
            <a:r>
              <a:rPr lang="es-ES" altLang="es-ES" sz="2000" dirty="0"/>
              <a:t> Salud 1,71.                                                                         Salud 2,43.</a:t>
            </a:r>
          </a:p>
          <a:p>
            <a:r>
              <a:rPr lang="es-ES" altLang="es-ES" sz="2000" dirty="0"/>
              <a:t> Transporte 12,93.                                                            Transporte 15,19.</a:t>
            </a:r>
          </a:p>
          <a:p>
            <a:r>
              <a:rPr lang="es-ES" altLang="es-ES" sz="2000" dirty="0"/>
              <a:t> Información y comunicación 4,33.                               Comunicaciones 3,72.</a:t>
            </a:r>
          </a:p>
          <a:p>
            <a:r>
              <a:rPr lang="es-ES" altLang="es-ES" sz="2000" dirty="0"/>
              <a:t> Recreación y cultura 3,79.                                              Cultura y diversión 3,1.</a:t>
            </a:r>
          </a:p>
          <a:p>
            <a:r>
              <a:rPr lang="es-ES" altLang="es-ES" sz="2000" dirty="0"/>
              <a:t> Educación 4,41.                                                                Educación 5,73.</a:t>
            </a:r>
          </a:p>
          <a:p>
            <a:r>
              <a:rPr lang="es-ES" altLang="es-ES" sz="2000" dirty="0"/>
              <a:t> Bebidas alcohólicas, tabaco y estupefacientes 1,7.   Otros gastos 6,35.                           </a:t>
            </a:r>
          </a:p>
          <a:p>
            <a:r>
              <a:rPr lang="es-ES" altLang="es-ES" sz="2000" dirty="0"/>
              <a:t>  Bienes y servicios diversos 5,36.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897793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po.potx" id="{AA98D47F-66A4-4748-9D94-DC94D0CB89BA}" vid="{425635E6-DA6C-4054-8F72-302BC95008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Nepo (1)</Template>
  <TotalTime>1129</TotalTime>
  <Words>1552</Words>
  <Application>Microsoft Office PowerPoint</Application>
  <PresentationFormat>Panorámica</PresentationFormat>
  <Paragraphs>263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5" baseType="lpstr">
      <vt:lpstr>Aharoni</vt:lpstr>
      <vt:lpstr>Algerian</vt:lpstr>
      <vt:lpstr>Arial</vt:lpstr>
      <vt:lpstr>Calibri</vt:lpstr>
      <vt:lpstr>Calibri Light</vt:lpstr>
      <vt:lpstr>Georgia</vt:lpstr>
      <vt:lpstr>Wingdings</vt:lpstr>
      <vt:lpstr>Tema de Office</vt:lpstr>
      <vt:lpstr>Presentación de PowerPoint</vt:lpstr>
      <vt:lpstr>NEGOCIACION COLECTIVA</vt:lpstr>
      <vt:lpstr>Presentación de PowerPoint</vt:lpstr>
      <vt:lpstr>PLANEACION Y PREPARACION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EQUIPOS DE TRABAJO  PRO-PLIEGO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ORDEN DEL PLIEGO</vt:lpstr>
      <vt:lpstr>PETICION CONCRETA Y PRECISA</vt:lpstr>
      <vt:lpstr>MESA DE NEGOCIACION </vt:lpstr>
      <vt:lpstr> GARANTIAS DE NEGOCIACION</vt:lpstr>
      <vt:lpstr> METODOLOGIA DE LA NEGOCIACION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lgrescribano@outlook.es</cp:lastModifiedBy>
  <cp:revision>190</cp:revision>
  <dcterms:created xsi:type="dcterms:W3CDTF">2018-11-23T00:52:55Z</dcterms:created>
  <dcterms:modified xsi:type="dcterms:W3CDTF">2024-02-21T22:36:12Z</dcterms:modified>
</cp:coreProperties>
</file>