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5" r:id="rId3"/>
    <p:sldId id="266" r:id="rId4"/>
    <p:sldId id="257" r:id="rId5"/>
    <p:sldId id="264" r:id="rId6"/>
    <p:sldId id="268" r:id="rId7"/>
    <p:sldId id="275" r:id="rId8"/>
    <p:sldId id="289" r:id="rId9"/>
    <p:sldId id="277" r:id="rId10"/>
    <p:sldId id="284" r:id="rId11"/>
    <p:sldId id="276" r:id="rId12"/>
    <p:sldId id="283" r:id="rId13"/>
    <p:sldId id="278" r:id="rId14"/>
    <p:sldId id="281" r:id="rId15"/>
    <p:sldId id="279" r:id="rId16"/>
    <p:sldId id="282" r:id="rId17"/>
    <p:sldId id="280" r:id="rId18"/>
    <p:sldId id="288" r:id="rId19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249" autoAdjust="0"/>
  </p:normalViewPr>
  <p:slideViewPr>
    <p:cSldViewPr snapToGrid="0">
      <p:cViewPr varScale="1">
        <p:scale>
          <a:sx n="55" d="100"/>
          <a:sy n="55" d="100"/>
        </p:scale>
        <p:origin x="1028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FB1659-D454-437E-8D26-DC3F7E0C5703}" type="datetimeFigureOut">
              <a:rPr lang="es-CO" smtClean="0"/>
              <a:t>21/02/2024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68618F-B76E-46C2-B9C2-286912D01F9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86427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57DE05-5F57-4526-BC35-E85C9F0128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E08897B-151C-4D41-AFD9-43CFDAA0DD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567F26F-C198-4432-B655-93E7147AD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3CE63-85BC-40BB-88AB-DAAD0F6CAB23}" type="datetimeFigureOut">
              <a:rPr lang="es-CO" smtClean="0"/>
              <a:t>21/02/2024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22CEBB0-30D4-4219-8BE1-9911AAFC6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B6A71BA-1C14-49F5-9C63-D2C8A546A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93CEA-EA29-4E3D-A671-60E8916056C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14148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9572CD-7C51-4CFF-AC99-672A323C0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8EB75F5-CA44-41A4-91A9-2AB3B5BE5B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FC55040-7D95-4B03-BA8C-3B01A447B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3CE63-85BC-40BB-88AB-DAAD0F6CAB23}" type="datetimeFigureOut">
              <a:rPr lang="es-CO" smtClean="0"/>
              <a:t>21/02/2024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2C30402-C7B0-49D0-8846-E5CC101B6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47F6E0F-88CF-490A-9306-9887B952A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93CEA-EA29-4E3D-A671-60E8916056C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47492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0274596-04B4-4EB4-B84C-732C5607A7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85E367A-822F-4D0F-9FFA-AD52609E70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900D58-C408-4E78-9C10-5EA046791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3CE63-85BC-40BB-88AB-DAAD0F6CAB23}" type="datetimeFigureOut">
              <a:rPr lang="es-CO" smtClean="0"/>
              <a:t>21/02/2024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1EE7A3A-80AA-431F-8702-7B7DCBD45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0634DCD-00AC-4936-8137-765F5C52E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93CEA-EA29-4E3D-A671-60E8916056C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52737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546AB7-96AB-4277-829E-06CCD34C8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24BA756-583F-4A71-98DE-4565D87362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1204BD-7E41-4543-A246-F442219EA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3CE63-85BC-40BB-88AB-DAAD0F6CAB23}" type="datetimeFigureOut">
              <a:rPr lang="es-CO" smtClean="0"/>
              <a:t>21/02/2024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297914C-FCA2-4E71-B8C3-298022B0E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889BF7D-E643-4882-BB6C-F6AF9C021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93CEA-EA29-4E3D-A671-60E8916056C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5780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D2E901-5C88-4A0D-B520-4C6F1F1603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188BF09-83A9-4102-885C-81EF534DF5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4653D69-1B2D-4ED9-B2C2-A24B9B1E9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3CE63-85BC-40BB-88AB-DAAD0F6CAB23}" type="datetimeFigureOut">
              <a:rPr lang="es-CO" smtClean="0"/>
              <a:t>21/02/2024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D77D0E1-BE85-49F0-87EF-C374B4C2D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278A055-48E1-4B11-835C-0F15AA316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93CEA-EA29-4E3D-A671-60E8916056C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7127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2C71EA-816D-4FA8-92AA-DE477A367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98B53A-C5B5-4EDB-A054-0356596CED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203437A-61CF-43BD-B03F-50DEBA972A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DD4E85F-DF6A-4BD7-8EFF-D5E1C9FB0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3CE63-85BC-40BB-88AB-DAAD0F6CAB23}" type="datetimeFigureOut">
              <a:rPr lang="es-CO" smtClean="0"/>
              <a:t>21/02/2024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BCBC968-ED05-44F0-8BDC-32C703A60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C32BE16-8691-4B81-B580-D9770764E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93CEA-EA29-4E3D-A671-60E8916056C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98293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96B13B-E237-415A-B203-A56EFDA72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2CFE52F-1088-4E1E-AE14-4B52D49B42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AA7C78E-2306-48DD-A283-F2AB7FAD3C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1897FB4-CB50-493B-AF8A-F1B734A46B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69D27BC-759E-4A9D-AE7C-99F2FA6A00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0FB5BC4-74E9-42AB-B98F-904580FB3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3CE63-85BC-40BB-88AB-DAAD0F6CAB23}" type="datetimeFigureOut">
              <a:rPr lang="es-CO" smtClean="0"/>
              <a:t>21/02/2024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E2804AE-5E49-4E2B-A907-0E9588DB4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D5A6C5B-F48D-46FE-B275-B2EF10B86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93CEA-EA29-4E3D-A671-60E8916056C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29930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B68DDF-32CE-4CB1-816A-20577F107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22E10C0-15CA-4F1B-8655-4D14A4997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3CE63-85BC-40BB-88AB-DAAD0F6CAB23}" type="datetimeFigureOut">
              <a:rPr lang="es-CO" smtClean="0"/>
              <a:t>21/02/2024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4DBC174-273E-42A6-AEEF-BB9129BF6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E3AB21F-A4B6-4A35-97F1-C0AA0E31D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93CEA-EA29-4E3D-A671-60E8916056C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13638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DC71A91-210F-4C64-A5DC-151BD9A86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3CE63-85BC-40BB-88AB-DAAD0F6CAB23}" type="datetimeFigureOut">
              <a:rPr lang="es-CO" smtClean="0"/>
              <a:t>21/02/2024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434ED07-9100-452C-98C3-CA7D232F7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A1A379B-517B-4B24-AAA9-6D8842042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93CEA-EA29-4E3D-A671-60E8916056C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3927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CF4B0F-13A4-45FB-8F81-35010F1C4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205DBA4-C1FF-43E4-92E5-A8325080EC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4DD5C8E-060F-4E23-B60C-5533ED0588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E44C5CC-EA95-47B9-8092-09DA53BB5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3CE63-85BC-40BB-88AB-DAAD0F6CAB23}" type="datetimeFigureOut">
              <a:rPr lang="es-CO" smtClean="0"/>
              <a:t>21/02/2024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136D799-EC89-404A-AEAE-F78E67522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11FD24A-46EE-4058-82A7-C127B7A2C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93CEA-EA29-4E3D-A671-60E8916056C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98509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46B7DA-C410-4511-A7F5-3CC0519D4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C6DBA0F-35CD-4C26-BDE3-FB9AB3DCD5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076AE06-875D-4930-BC4C-E3A67EE257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B7EB3FD-E466-4F58-A011-83FC44D9D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3CE63-85BC-40BB-88AB-DAAD0F6CAB23}" type="datetimeFigureOut">
              <a:rPr lang="es-CO" smtClean="0"/>
              <a:t>21/02/2024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99CFEAC-513C-44EE-95AD-717778ECC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DDF4FCF-DF1D-4EE1-A028-E4C3F6401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93CEA-EA29-4E3D-A671-60E8916056C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10749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AAD67AB5-613B-4A38-8643-956EB80B5AC3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532664" y="5812971"/>
            <a:ext cx="1659336" cy="1045029"/>
          </a:xfrm>
          <a:prstGeom prst="rect">
            <a:avLst/>
          </a:prstGeom>
        </p:spPr>
      </p:pic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F873D75-4B27-4E51-B061-3BD07C5F51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1FFF055-E804-42C0-9C44-95B76E9BFC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5264D87-F778-460B-B435-272329EF6F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03CE63-85BC-40BB-88AB-DAAD0F6CAB23}" type="datetimeFigureOut">
              <a:rPr lang="es-CO" smtClean="0"/>
              <a:t>21/02/2024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3A4B46F-6707-402D-BEFA-6B09307BDE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8675C69-9DEE-4C56-B435-F1B3220448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93CEA-EA29-4E3D-A671-60E8916056C7}" type="slidenum">
              <a:rPr lang="es-CO" smtClean="0"/>
              <a:t>‹Nº›</a:t>
            </a:fld>
            <a:endParaRPr lang="es-CO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BCAE3082-5D06-48F4-A841-904365FE0538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71062" y="24606"/>
            <a:ext cx="1334276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645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E6A367-EC60-4738-9E0B-3C8603C934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>
                <a:solidFill>
                  <a:schemeClr val="accent6">
                    <a:lumMod val="75000"/>
                  </a:schemeClr>
                </a:solidFill>
              </a:rPr>
              <a:t>NOTAS ECONÓMICAS PARA LA NEGOCIACIÓN EN EL SECTOR PÚBLICO</a:t>
            </a:r>
            <a:endParaRPr lang="es-CO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8DA12E8-CC10-4B5C-944A-F83755DA8E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08226"/>
            <a:ext cx="9144000" cy="849573"/>
          </a:xfrm>
        </p:spPr>
        <p:txBody>
          <a:bodyPr>
            <a:normAutofit/>
          </a:bodyPr>
          <a:lstStyle/>
          <a:p>
            <a:r>
              <a:rPr lang="es-ES" sz="3200" dirty="0">
                <a:solidFill>
                  <a:srgbClr val="FF0000"/>
                </a:solidFill>
              </a:rPr>
              <a:t>CURSO ESCUELA NEPO FEBRERO DE 2024</a:t>
            </a:r>
            <a:endParaRPr lang="es-CO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7268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3B049A-6C5F-4C3F-2034-8DA260F0A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DEPARTAMENTOS CON CATEGORÍA ESPECIAL</a:t>
            </a:r>
            <a:endParaRPr lang="es-CO" dirty="0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9ECF8BF7-7990-C66A-CD1A-2E8D3771E3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10515600" cy="2497489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94CF5AA5-9834-6477-EE73-D351A057A4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475223"/>
            <a:ext cx="10515599" cy="2284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484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FD4044-E23B-D3BF-025D-AF38D5256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/>
              <a:t>CATEGORÍA MUNICIPIOS</a:t>
            </a:r>
            <a:endParaRPr lang="es-CO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9A27154-3EC4-26A9-072B-9B73EAF753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endParaRPr lang="es-ES" dirty="0"/>
          </a:p>
          <a:p>
            <a:pPr>
              <a:buFont typeface="Wingdings" panose="05000000000000000000" pitchFamily="2" charset="2"/>
              <a:buChar char="q"/>
            </a:pPr>
            <a:r>
              <a:rPr lang="es-ES" dirty="0"/>
              <a:t>Categoría Especial: &gt;500.001. De habitantes</a:t>
            </a:r>
          </a:p>
          <a:p>
            <a:pPr marL="2743200" lvl="6" indent="0">
              <a:buNone/>
            </a:pPr>
            <a:r>
              <a:rPr lang="es-ES" sz="2800" dirty="0"/>
              <a:t>  &gt;400.000 SMLM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dirty="0"/>
              <a:t>Primera Categoría: Entre 100.001 y 500.000 de Habitantes</a:t>
            </a:r>
            <a:endParaRPr lang="es-CO" dirty="0"/>
          </a:p>
          <a:p>
            <a:pPr marL="2743200" lvl="6" indent="0">
              <a:buNone/>
            </a:pPr>
            <a:r>
              <a:rPr lang="es-CO" sz="2800" dirty="0"/>
              <a:t>     &gt;100.001 y 400.000 SMLM</a:t>
            </a:r>
            <a:endParaRPr lang="es-ES" sz="3800" dirty="0"/>
          </a:p>
          <a:p>
            <a:pPr>
              <a:buFont typeface="Wingdings" panose="05000000000000000000" pitchFamily="2" charset="2"/>
              <a:buChar char="q"/>
            </a:pPr>
            <a:r>
              <a:rPr lang="es-ES" dirty="0"/>
              <a:t>Segunda Categoría: Entre 50.001 y 100.000 Habitantes.</a:t>
            </a:r>
          </a:p>
          <a:p>
            <a:pPr marL="3200400" lvl="7" indent="0">
              <a:buNone/>
            </a:pPr>
            <a:r>
              <a:rPr lang="es-ES" sz="2800" dirty="0"/>
              <a:t>50.001 y 100.000 SMLM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dirty="0"/>
              <a:t>Tercera Categoría: 30.001 y 50.000 Habitantes	</a:t>
            </a:r>
          </a:p>
          <a:p>
            <a:pPr marL="2743200" lvl="6" indent="0">
              <a:buNone/>
            </a:pPr>
            <a:r>
              <a:rPr lang="es-ES" sz="2800" dirty="0"/>
              <a:t>    30.001 y 50.000 SMLM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dirty="0"/>
              <a:t>Cuarta Categoría: &gt;= 20.000 Y 30.000 Habitantes</a:t>
            </a:r>
          </a:p>
          <a:p>
            <a:pPr marL="0" indent="0">
              <a:buNone/>
            </a:pPr>
            <a:r>
              <a:rPr lang="es-ES" dirty="0"/>
              <a:t>			  &gt;25.000 y 30.000 SMLM	</a:t>
            </a:r>
          </a:p>
          <a:p>
            <a:pPr marL="0" indent="0">
              <a:buNone/>
            </a:pPr>
            <a:endParaRPr lang="es-ES" sz="3800" dirty="0"/>
          </a:p>
          <a:p>
            <a:pPr marL="3200400" lvl="7" indent="0">
              <a:buNone/>
            </a:pPr>
            <a:endParaRPr lang="es-ES" sz="2800" dirty="0"/>
          </a:p>
          <a:p>
            <a:pPr>
              <a:buFont typeface="Wingdings" panose="05000000000000000000" pitchFamily="2" charset="2"/>
              <a:buChar char="q"/>
            </a:pPr>
            <a:endParaRPr lang="es-ES" sz="3800" dirty="0"/>
          </a:p>
        </p:txBody>
      </p:sp>
    </p:spTree>
    <p:extLst>
      <p:ext uri="{BB962C8B-B14F-4D97-AF65-F5344CB8AC3E}">
        <p14:creationId xmlns:p14="http://schemas.microsoft.com/office/powerpoint/2010/main" val="14537951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31D6DB-C140-8286-E6AA-8C7A19255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/>
              <a:t>MUNICIPIOS CON CATEGORÍA ESPECIAL</a:t>
            </a:r>
            <a:endParaRPr lang="es-CO" b="1" dirty="0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857A6BED-4E8E-C005-EF59-150E6027AF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9"/>
            <a:ext cx="10515600" cy="4802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2139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8F5FBC-A356-A3F6-1DD1-789018F9E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/>
              <a:t>GASTOS vs INGRESOS</a:t>
            </a:r>
            <a:endParaRPr lang="es-CO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239D57F-2395-4316-3EBD-204B6B7A32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/>
              <a:t>Departamentos				Municipios</a:t>
            </a:r>
          </a:p>
          <a:p>
            <a:r>
              <a:rPr lang="es-ES" dirty="0"/>
              <a:t>Especial 50%				Especial 50%</a:t>
            </a:r>
          </a:p>
          <a:p>
            <a:r>
              <a:rPr lang="es-ES" dirty="0"/>
              <a:t>Primera 55%				Primera 65%</a:t>
            </a:r>
          </a:p>
          <a:p>
            <a:r>
              <a:rPr lang="es-ES" dirty="0"/>
              <a:t>Segunda 60%				Segunda y Tercera 70%</a:t>
            </a:r>
          </a:p>
          <a:p>
            <a:r>
              <a:rPr lang="es-ES" dirty="0"/>
              <a:t>Tercera y Cuarta 70%			Cuarta y Quinta 80%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762604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A21257-BE9E-C5DB-4B4C-0C8F905E8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ANÁLISIS VERTICAL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A549252-C298-D726-DEDC-E80A531493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3600" dirty="0"/>
              <a:t>El análisis vertical es una técnica del análisis financiero que permite conocer el peso porcentual de cada partida de los estados financieros de un ente económico  en un tiempo determinado.</a:t>
            </a:r>
            <a:endParaRPr lang="es-CO" sz="36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E0A5FA9-E001-740E-FA9A-E0EF3831E1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3053" y="4292821"/>
            <a:ext cx="8229600" cy="2565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2147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2FC896-7F96-D974-8321-E927C30A3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/>
              <a:t>ANÁLISIS VERTICAL</a:t>
            </a:r>
            <a:endParaRPr lang="es-CO" b="1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A5F7DB42-2794-20A5-9E3E-3BEFD8E5A2A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6767114"/>
              </p:ext>
            </p:extLst>
          </p:nvPr>
        </p:nvGraphicFramePr>
        <p:xfrm>
          <a:off x="1006998" y="2360454"/>
          <a:ext cx="10515600" cy="4662520"/>
        </p:xfrm>
        <a:graphic>
          <a:graphicData uri="http://schemas.openxmlformats.org/drawingml/2006/table">
            <a:tbl>
              <a:tblPr/>
              <a:tblGrid>
                <a:gridCol w="3505200">
                  <a:extLst>
                    <a:ext uri="{9D8B030D-6E8A-4147-A177-3AD203B41FA5}">
                      <a16:colId xmlns:a16="http://schemas.microsoft.com/office/drawing/2014/main" val="11980338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3924723736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116634842"/>
                    </a:ext>
                  </a:extLst>
                </a:gridCol>
              </a:tblGrid>
              <a:tr h="529640">
                <a:tc>
                  <a:txBody>
                    <a:bodyPr/>
                    <a:lstStyle/>
                    <a:p>
                      <a:pPr algn="l"/>
                      <a:r>
                        <a:rPr lang="es-CO" sz="2800" b="1" dirty="0">
                          <a:solidFill>
                            <a:srgbClr val="000000"/>
                          </a:solidFill>
                          <a:effectLst/>
                        </a:rPr>
                        <a:t>Cuenta</a:t>
                      </a:r>
                      <a:endParaRPr lang="es-CO" sz="2800" dirty="0">
                        <a:effectLst/>
                      </a:endParaRP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800" b="1">
                          <a:solidFill>
                            <a:srgbClr val="000000"/>
                          </a:solidFill>
                          <a:effectLst/>
                        </a:rPr>
                        <a:t>Valor</a:t>
                      </a:r>
                      <a:endParaRPr lang="es-CO" sz="2800">
                        <a:effectLst/>
                      </a:endParaRP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800" b="1">
                          <a:solidFill>
                            <a:srgbClr val="000000"/>
                          </a:solidFill>
                          <a:effectLst/>
                        </a:rPr>
                        <a:t>Análisis vertical</a:t>
                      </a:r>
                      <a:endParaRPr lang="es-CO" sz="2800">
                        <a:effectLst/>
                      </a:endParaRP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0236903"/>
                  </a:ext>
                </a:extLst>
              </a:tr>
              <a:tr h="529640">
                <a:tc>
                  <a:txBody>
                    <a:bodyPr/>
                    <a:lstStyle/>
                    <a:p>
                      <a:pPr algn="l"/>
                      <a:r>
                        <a:rPr lang="es-CO" sz="2800" dirty="0">
                          <a:effectLst/>
                        </a:rPr>
                        <a:t>Caja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800" dirty="0">
                          <a:effectLst/>
                        </a:rPr>
                        <a:t> $6.500.000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800" dirty="0">
                          <a:effectLst/>
                        </a:rPr>
                        <a:t>1,83%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7748486"/>
                  </a:ext>
                </a:extLst>
              </a:tr>
              <a:tr h="529640">
                <a:tc>
                  <a:txBody>
                    <a:bodyPr/>
                    <a:lstStyle/>
                    <a:p>
                      <a:pPr algn="l"/>
                      <a:r>
                        <a:rPr lang="es-CO" sz="2800">
                          <a:effectLst/>
                        </a:rPr>
                        <a:t>Bancos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800" dirty="0">
                          <a:effectLst/>
                        </a:rPr>
                        <a:t> $17.800.000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800">
                          <a:effectLst/>
                        </a:rPr>
                        <a:t>5,02%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118426"/>
                  </a:ext>
                </a:extLst>
              </a:tr>
              <a:tr h="529640">
                <a:tc>
                  <a:txBody>
                    <a:bodyPr/>
                    <a:lstStyle/>
                    <a:p>
                      <a:pPr algn="l"/>
                      <a:r>
                        <a:rPr lang="es-CO" sz="2800">
                          <a:effectLst/>
                        </a:rPr>
                        <a:t>Inversiones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800" dirty="0">
                          <a:effectLst/>
                        </a:rPr>
                        <a:t> $35.000.000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800" dirty="0">
                          <a:effectLst/>
                        </a:rPr>
                        <a:t>9,88%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4732279"/>
                  </a:ext>
                </a:extLst>
              </a:tr>
              <a:tr h="529640">
                <a:tc>
                  <a:txBody>
                    <a:bodyPr/>
                    <a:lstStyle/>
                    <a:p>
                      <a:pPr algn="l"/>
                      <a:r>
                        <a:rPr lang="es-CO" sz="2800">
                          <a:effectLst/>
                        </a:rPr>
                        <a:t>Cartera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800">
                          <a:effectLst/>
                        </a:rPr>
                        <a:t> $50.000.000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800" dirty="0">
                          <a:effectLst/>
                        </a:rPr>
                        <a:t>14,11%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534475"/>
                  </a:ext>
                </a:extLst>
              </a:tr>
              <a:tr h="529640">
                <a:tc>
                  <a:txBody>
                    <a:bodyPr/>
                    <a:lstStyle/>
                    <a:p>
                      <a:pPr algn="l"/>
                      <a:r>
                        <a:rPr lang="es-CO" sz="2800">
                          <a:effectLst/>
                        </a:rPr>
                        <a:t>Inventarios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800">
                          <a:effectLst/>
                        </a:rPr>
                        <a:t> $65.000.000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800" dirty="0">
                          <a:effectLst/>
                        </a:rPr>
                        <a:t>18,35%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8428936"/>
                  </a:ext>
                </a:extLst>
              </a:tr>
              <a:tr h="529640">
                <a:tc>
                  <a:txBody>
                    <a:bodyPr/>
                    <a:lstStyle/>
                    <a:p>
                      <a:pPr algn="l"/>
                      <a:r>
                        <a:rPr lang="es-CO" sz="2800">
                          <a:effectLst/>
                        </a:rPr>
                        <a:t>Propiedad, planta y equipo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800">
                          <a:effectLst/>
                        </a:rPr>
                        <a:t> $ 180.000.000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800" dirty="0">
                          <a:effectLst/>
                        </a:rPr>
                        <a:t>50,80%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618440"/>
                  </a:ext>
                </a:extLst>
              </a:tr>
              <a:tr h="529640">
                <a:tc>
                  <a:txBody>
                    <a:bodyPr/>
                    <a:lstStyle/>
                    <a:p>
                      <a:pPr algn="l"/>
                      <a:r>
                        <a:rPr lang="es-CO" sz="2800" b="1">
                          <a:solidFill>
                            <a:srgbClr val="000000"/>
                          </a:solidFill>
                          <a:effectLst/>
                        </a:rPr>
                        <a:t>Total activo</a:t>
                      </a:r>
                      <a:endParaRPr lang="es-CO" sz="2800">
                        <a:effectLst/>
                      </a:endParaRP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800" b="1">
                          <a:solidFill>
                            <a:srgbClr val="000000"/>
                          </a:solidFill>
                          <a:effectLst/>
                        </a:rPr>
                        <a:t> $354.300.000</a:t>
                      </a:r>
                      <a:endParaRPr lang="es-CO" sz="2800">
                        <a:effectLst/>
                      </a:endParaRP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800" b="1" dirty="0">
                          <a:solidFill>
                            <a:srgbClr val="000000"/>
                          </a:solidFill>
                          <a:effectLst/>
                        </a:rPr>
                        <a:t>100%</a:t>
                      </a:r>
                      <a:endParaRPr lang="es-CO" sz="2800" dirty="0">
                        <a:effectLst/>
                      </a:endParaRP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1628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63276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97A21A-D9EC-7AB2-EF69-DE1040F8A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/>
              <a:t>ANÁLISIS HORIZONTAL</a:t>
            </a:r>
            <a:endParaRPr lang="es-CO" b="1" dirty="0"/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E2398D75-F2EA-3936-D2C3-E00A36ED8D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0093" y="1825625"/>
            <a:ext cx="1007181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6622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84B0FC-A414-64E4-5F1A-F1B1DEDCB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/>
              <a:t>ANÁLISIS HORIZONTAL</a:t>
            </a:r>
            <a:endParaRPr lang="es-CO" b="1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5696B08C-5B6D-F009-DD07-8981C5A4F7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0467858"/>
              </p:ext>
            </p:extLst>
          </p:nvPr>
        </p:nvGraphicFramePr>
        <p:xfrm>
          <a:off x="838200" y="1812038"/>
          <a:ext cx="10515600" cy="5000746"/>
        </p:xfrm>
        <a:graphic>
          <a:graphicData uri="http://schemas.openxmlformats.org/drawingml/2006/table">
            <a:tbl>
              <a:tblPr/>
              <a:tblGrid>
                <a:gridCol w="2103120">
                  <a:extLst>
                    <a:ext uri="{9D8B030D-6E8A-4147-A177-3AD203B41FA5}">
                      <a16:colId xmlns:a16="http://schemas.microsoft.com/office/drawing/2014/main" val="2304742507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799042785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93458239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96785308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114620450"/>
                    </a:ext>
                  </a:extLst>
                </a:gridCol>
              </a:tblGrid>
              <a:tr h="687733">
                <a:tc>
                  <a:txBody>
                    <a:bodyPr/>
                    <a:lstStyle/>
                    <a:p>
                      <a:pPr algn="l"/>
                      <a:r>
                        <a:rPr lang="es-CO" sz="2400" b="1" dirty="0">
                          <a:solidFill>
                            <a:srgbClr val="000000"/>
                          </a:solidFill>
                          <a:effectLst/>
                        </a:rPr>
                        <a:t>Cuenta</a:t>
                      </a:r>
                      <a:endParaRPr lang="es-CO" sz="2400" dirty="0">
                        <a:effectLst/>
                      </a:endParaRP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400" b="1" dirty="0">
                          <a:solidFill>
                            <a:srgbClr val="000000"/>
                          </a:solidFill>
                          <a:effectLst/>
                        </a:rPr>
                        <a:t>Anterior año 2</a:t>
                      </a:r>
                      <a:endParaRPr lang="es-CO" sz="2400" dirty="0">
                        <a:effectLst/>
                      </a:endParaRP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400" b="1" dirty="0">
                          <a:solidFill>
                            <a:srgbClr val="000000"/>
                          </a:solidFill>
                          <a:effectLst/>
                        </a:rPr>
                        <a:t>Actual año 1</a:t>
                      </a:r>
                      <a:endParaRPr lang="es-CO" sz="2400" dirty="0">
                        <a:effectLst/>
                      </a:endParaRP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400" b="1">
                          <a:solidFill>
                            <a:srgbClr val="000000"/>
                          </a:solidFill>
                          <a:effectLst/>
                        </a:rPr>
                        <a:t>Variación absoluta</a:t>
                      </a:r>
                      <a:endParaRPr lang="es-CO" sz="2400">
                        <a:effectLst/>
                      </a:endParaRP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400" b="1">
                          <a:solidFill>
                            <a:srgbClr val="000000"/>
                          </a:solidFill>
                          <a:effectLst/>
                        </a:rPr>
                        <a:t>Variación relativa</a:t>
                      </a:r>
                      <a:endParaRPr lang="es-CO" sz="2400">
                        <a:effectLst/>
                      </a:endParaRP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9387997"/>
                  </a:ext>
                </a:extLst>
              </a:tr>
              <a:tr h="687733">
                <a:tc>
                  <a:txBody>
                    <a:bodyPr/>
                    <a:lstStyle/>
                    <a:p>
                      <a:pPr algn="l"/>
                      <a:r>
                        <a:rPr lang="es-CO" sz="2400" dirty="0">
                          <a:effectLst/>
                        </a:rPr>
                        <a:t>Caja</a:t>
                      </a: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400" dirty="0">
                          <a:effectLst/>
                        </a:rPr>
                        <a:t>$6.500.000</a:t>
                      </a: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400" dirty="0">
                          <a:effectLst/>
                        </a:rPr>
                        <a:t>$4.000.000</a:t>
                      </a: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400" dirty="0">
                          <a:effectLst/>
                        </a:rPr>
                        <a:t>-$2.500.000</a:t>
                      </a: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400" dirty="0">
                          <a:effectLst/>
                        </a:rPr>
                        <a:t>-38,46%</a:t>
                      </a: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9645381"/>
                  </a:ext>
                </a:extLst>
              </a:tr>
              <a:tr h="687733">
                <a:tc>
                  <a:txBody>
                    <a:bodyPr/>
                    <a:lstStyle/>
                    <a:p>
                      <a:pPr algn="l"/>
                      <a:r>
                        <a:rPr lang="es-CO" sz="2400">
                          <a:effectLst/>
                        </a:rPr>
                        <a:t>Bancos</a:t>
                      </a: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400">
                          <a:effectLst/>
                        </a:rPr>
                        <a:t>$17.800.000</a:t>
                      </a: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400" dirty="0">
                          <a:effectLst/>
                        </a:rPr>
                        <a:t>$15.000.000</a:t>
                      </a: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400" dirty="0">
                          <a:effectLst/>
                        </a:rPr>
                        <a:t>-$2.800.000</a:t>
                      </a: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400">
                          <a:effectLst/>
                        </a:rPr>
                        <a:t>-15,73%</a:t>
                      </a: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5626488"/>
                  </a:ext>
                </a:extLst>
              </a:tr>
              <a:tr h="687733">
                <a:tc>
                  <a:txBody>
                    <a:bodyPr/>
                    <a:lstStyle/>
                    <a:p>
                      <a:pPr algn="l"/>
                      <a:r>
                        <a:rPr lang="es-CO" sz="2400">
                          <a:effectLst/>
                        </a:rPr>
                        <a:t>Inversiones</a:t>
                      </a: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400">
                          <a:effectLst/>
                        </a:rPr>
                        <a:t>$35.000.000</a:t>
                      </a: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400" dirty="0">
                          <a:effectLst/>
                        </a:rPr>
                        <a:t>$12.000.000</a:t>
                      </a: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400" dirty="0">
                          <a:effectLst/>
                        </a:rPr>
                        <a:t>-$23.000.000</a:t>
                      </a: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400">
                          <a:effectLst/>
                        </a:rPr>
                        <a:t>-65,71%</a:t>
                      </a: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1438315"/>
                  </a:ext>
                </a:extLst>
              </a:tr>
              <a:tr h="483680">
                <a:tc>
                  <a:txBody>
                    <a:bodyPr/>
                    <a:lstStyle/>
                    <a:p>
                      <a:pPr algn="l"/>
                      <a:r>
                        <a:rPr lang="es-CO" sz="2400">
                          <a:effectLst/>
                        </a:rPr>
                        <a:t>Cartera</a:t>
                      </a: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400">
                          <a:effectLst/>
                        </a:rPr>
                        <a:t>$50.000.000</a:t>
                      </a: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400">
                          <a:effectLst/>
                        </a:rPr>
                        <a:t>$75.000.000</a:t>
                      </a: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400" dirty="0">
                          <a:effectLst/>
                        </a:rPr>
                        <a:t>$25.000.000</a:t>
                      </a: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400" dirty="0">
                          <a:effectLst/>
                        </a:rPr>
                        <a:t>50,00%</a:t>
                      </a: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2390477"/>
                  </a:ext>
                </a:extLst>
              </a:tr>
              <a:tr h="483680">
                <a:tc>
                  <a:txBody>
                    <a:bodyPr/>
                    <a:lstStyle/>
                    <a:p>
                      <a:pPr algn="l"/>
                      <a:r>
                        <a:rPr lang="es-CO" sz="2400">
                          <a:effectLst/>
                        </a:rPr>
                        <a:t>Inventarios</a:t>
                      </a: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400">
                          <a:effectLst/>
                        </a:rPr>
                        <a:t>$65.000.000</a:t>
                      </a: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400">
                          <a:effectLst/>
                        </a:rPr>
                        <a:t>$82.000.000</a:t>
                      </a: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400">
                          <a:effectLst/>
                        </a:rPr>
                        <a:t>$17.000.000</a:t>
                      </a: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400" dirty="0">
                          <a:effectLst/>
                        </a:rPr>
                        <a:t>26,15%</a:t>
                      </a: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3745610"/>
                  </a:ext>
                </a:extLst>
              </a:tr>
              <a:tr h="687733">
                <a:tc>
                  <a:txBody>
                    <a:bodyPr/>
                    <a:lstStyle/>
                    <a:p>
                      <a:pPr algn="l"/>
                      <a:r>
                        <a:rPr lang="es-CO" sz="2400">
                          <a:effectLst/>
                        </a:rPr>
                        <a:t>PPYE</a:t>
                      </a: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400">
                          <a:effectLst/>
                        </a:rPr>
                        <a:t>$180.000.000</a:t>
                      </a: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400">
                          <a:effectLst/>
                        </a:rPr>
                        <a:t>$175.000.000</a:t>
                      </a: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400">
                          <a:effectLst/>
                        </a:rPr>
                        <a:t>-$5.000.000</a:t>
                      </a: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400" dirty="0">
                          <a:effectLst/>
                        </a:rPr>
                        <a:t>-2,78%</a:t>
                      </a: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1943093"/>
                  </a:ext>
                </a:extLst>
              </a:tr>
              <a:tr h="483680">
                <a:tc>
                  <a:txBody>
                    <a:bodyPr/>
                    <a:lstStyle/>
                    <a:p>
                      <a:pPr algn="l"/>
                      <a:r>
                        <a:rPr lang="es-CO" sz="2400" b="1">
                          <a:solidFill>
                            <a:srgbClr val="000000"/>
                          </a:solidFill>
                          <a:effectLst/>
                        </a:rPr>
                        <a:t>Total activo</a:t>
                      </a:r>
                      <a:endParaRPr lang="es-CO" sz="2400">
                        <a:effectLst/>
                      </a:endParaRP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400" b="1">
                          <a:solidFill>
                            <a:srgbClr val="000000"/>
                          </a:solidFill>
                          <a:effectLst/>
                        </a:rPr>
                        <a:t>$354.300.000</a:t>
                      </a:r>
                      <a:endParaRPr lang="es-CO" sz="2400">
                        <a:effectLst/>
                      </a:endParaRP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400" b="1">
                          <a:solidFill>
                            <a:srgbClr val="000000"/>
                          </a:solidFill>
                          <a:effectLst/>
                        </a:rPr>
                        <a:t>$363.000.000</a:t>
                      </a:r>
                      <a:endParaRPr lang="es-CO" sz="2400">
                        <a:effectLst/>
                      </a:endParaRP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400" b="1">
                          <a:solidFill>
                            <a:srgbClr val="000000"/>
                          </a:solidFill>
                          <a:effectLst/>
                        </a:rPr>
                        <a:t>$8.700.000</a:t>
                      </a:r>
                      <a:endParaRPr lang="es-CO" sz="2400">
                        <a:effectLst/>
                      </a:endParaRP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CO" sz="2400" b="1" dirty="0">
                          <a:solidFill>
                            <a:srgbClr val="000000"/>
                          </a:solidFill>
                          <a:effectLst/>
                        </a:rPr>
                        <a:t>2,46%</a:t>
                      </a:r>
                      <a:endParaRPr lang="es-CO" sz="2400" dirty="0">
                        <a:effectLst/>
                      </a:endParaRPr>
                    </a:p>
                  </a:txBody>
                  <a:tcPr marL="33627" marR="33627" marT="33627" marB="33627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60158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25896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FA442C-9C67-56DD-16D9-2FA021D5A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/>
              <a:t>CONCLUSIONES</a:t>
            </a:r>
            <a:endParaRPr lang="es-CO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799DB5D-CEB7-26E6-8D3B-5450FCA12E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s-ES" sz="3200" dirty="0"/>
              <a:t>La negociación colectiva es multidisciplinaria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sz="3200" dirty="0"/>
              <a:t>Descargar los presupuestos de las entidades y la ejecución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sz="3200" dirty="0"/>
              <a:t>Evaluar las fuentes de financiación y su uso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sz="3200" dirty="0"/>
              <a:t>Aplicar análisis vertical y horizontal a las ejecuciones públicas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sz="3200" dirty="0"/>
              <a:t>Acompañar sus negociaciones de un análisis financiero</a:t>
            </a:r>
          </a:p>
          <a:p>
            <a:pPr>
              <a:buFont typeface="Wingdings" panose="05000000000000000000" pitchFamily="2" charset="2"/>
              <a:buChar char="Ø"/>
            </a:pPr>
            <a:endParaRPr lang="es-ES" sz="3200" dirty="0"/>
          </a:p>
          <a:p>
            <a:pPr>
              <a:buFont typeface="Wingdings" panose="05000000000000000000" pitchFamily="2" charset="2"/>
              <a:buChar char="Ø"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52281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2063750" y="437200"/>
            <a:ext cx="7704460" cy="52539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s-CO" sz="3200" b="1" dirty="0"/>
              <a:t>INGRESOS DEL MUNICIPIO Y DEPTO</a:t>
            </a:r>
          </a:p>
        </p:txBody>
      </p:sp>
      <p:sp>
        <p:nvSpPr>
          <p:cNvPr id="5" name="4 Rectángulo redondeado"/>
          <p:cNvSpPr/>
          <p:nvPr/>
        </p:nvSpPr>
        <p:spPr>
          <a:xfrm>
            <a:off x="2495798" y="1446052"/>
            <a:ext cx="7003044" cy="864096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800" b="1" dirty="0"/>
              <a:t>FISCALES</a:t>
            </a:r>
          </a:p>
        </p:txBody>
      </p:sp>
      <p:sp>
        <p:nvSpPr>
          <p:cNvPr id="6" name="5 Rectángulo redondeado"/>
          <p:cNvSpPr/>
          <p:nvPr/>
        </p:nvSpPr>
        <p:spPr>
          <a:xfrm>
            <a:off x="2495798" y="2816135"/>
            <a:ext cx="7003044" cy="864000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800" b="1" dirty="0"/>
              <a:t>DEUDA</a:t>
            </a:r>
          </a:p>
        </p:txBody>
      </p:sp>
      <p:sp>
        <p:nvSpPr>
          <p:cNvPr id="7" name="6 Rectángulo redondeado"/>
          <p:cNvSpPr/>
          <p:nvPr/>
        </p:nvSpPr>
        <p:spPr>
          <a:xfrm>
            <a:off x="2495798" y="4253625"/>
            <a:ext cx="7003044" cy="864000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800" b="1" dirty="0"/>
              <a:t>RENDIMIENTOS EMPRESAS COMERCIALES, RENTAS, TRANSFERENCIAS OTROS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6872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7138"/>
    </mc:Choice>
    <mc:Fallback xmlns="">
      <p:transition spd="slow" advTm="1571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1400047" y="704708"/>
            <a:ext cx="8856984" cy="57606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s-CO" sz="2400" b="1" dirty="0"/>
              <a:t>INGRESOS FISCALES</a:t>
            </a:r>
          </a:p>
        </p:txBody>
      </p:sp>
      <p:sp>
        <p:nvSpPr>
          <p:cNvPr id="5" name="4 Rectángulo redondeado"/>
          <p:cNvSpPr/>
          <p:nvPr/>
        </p:nvSpPr>
        <p:spPr>
          <a:xfrm>
            <a:off x="4478268" y="1692870"/>
            <a:ext cx="2448272" cy="936104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EXISTE </a:t>
            </a:r>
          </a:p>
          <a:p>
            <a:pPr algn="ctr"/>
            <a:r>
              <a:rPr lang="es-CO" sz="1600" dirty="0"/>
              <a:t>CONTRAPRESTACIÓN</a:t>
            </a:r>
          </a:p>
        </p:txBody>
      </p:sp>
      <p:sp>
        <p:nvSpPr>
          <p:cNvPr id="6" name="5 Flecha izquierda"/>
          <p:cNvSpPr/>
          <p:nvPr/>
        </p:nvSpPr>
        <p:spPr>
          <a:xfrm>
            <a:off x="3686180" y="1872890"/>
            <a:ext cx="720080" cy="576064"/>
          </a:xfrm>
          <a:prstGeom prst="leftArrow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/>
              <a:t>SI</a:t>
            </a:r>
          </a:p>
        </p:txBody>
      </p:sp>
      <p:sp>
        <p:nvSpPr>
          <p:cNvPr id="7" name="6 Flecha derecha"/>
          <p:cNvSpPr/>
          <p:nvPr/>
        </p:nvSpPr>
        <p:spPr>
          <a:xfrm>
            <a:off x="6998548" y="1872890"/>
            <a:ext cx="864096" cy="576064"/>
          </a:xfrm>
          <a:prstGeom prst="rightArrow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b="1" dirty="0"/>
              <a:t>NO</a:t>
            </a:r>
          </a:p>
        </p:txBody>
      </p:sp>
      <p:sp>
        <p:nvSpPr>
          <p:cNvPr id="8" name="7 Rectángulo redondeado"/>
          <p:cNvSpPr/>
          <p:nvPr/>
        </p:nvSpPr>
        <p:spPr>
          <a:xfrm>
            <a:off x="4982324" y="3344135"/>
            <a:ext cx="1584176" cy="936104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SERVICIOS</a:t>
            </a:r>
          </a:p>
          <a:p>
            <a:pPr algn="ctr"/>
            <a:r>
              <a:rPr lang="es-CO" sz="1600" dirty="0"/>
              <a:t>A FINANCIAR</a:t>
            </a:r>
          </a:p>
        </p:txBody>
      </p:sp>
      <p:sp>
        <p:nvSpPr>
          <p:cNvPr id="9" name="8 Flecha izquierda"/>
          <p:cNvSpPr/>
          <p:nvPr/>
        </p:nvSpPr>
        <p:spPr>
          <a:xfrm>
            <a:off x="3686180" y="3524155"/>
            <a:ext cx="1224136" cy="576064"/>
          </a:xfrm>
          <a:prstGeom prst="leftArrow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50" b="1" dirty="0"/>
              <a:t>PARTICULAR</a:t>
            </a:r>
          </a:p>
        </p:txBody>
      </p:sp>
      <p:sp>
        <p:nvSpPr>
          <p:cNvPr id="10" name="9 Flecha derecha"/>
          <p:cNvSpPr/>
          <p:nvPr/>
        </p:nvSpPr>
        <p:spPr>
          <a:xfrm>
            <a:off x="6616270" y="3524155"/>
            <a:ext cx="1246374" cy="576064"/>
          </a:xfrm>
          <a:prstGeom prst="rightArrow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/>
              <a:t>COLECTIVO</a:t>
            </a:r>
          </a:p>
        </p:txBody>
      </p:sp>
      <p:sp>
        <p:nvSpPr>
          <p:cNvPr id="11" name="10 Rectángulo redondeado"/>
          <p:cNvSpPr/>
          <p:nvPr/>
        </p:nvSpPr>
        <p:spPr>
          <a:xfrm>
            <a:off x="4766300" y="5221262"/>
            <a:ext cx="2016224" cy="936104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/>
              <a:t>AFECTAN AL CONTRIBUYENTE</a:t>
            </a:r>
          </a:p>
        </p:txBody>
      </p:sp>
      <p:sp>
        <p:nvSpPr>
          <p:cNvPr id="12" name="11 Flecha abajo"/>
          <p:cNvSpPr/>
          <p:nvPr/>
        </p:nvSpPr>
        <p:spPr>
          <a:xfrm>
            <a:off x="5702404" y="2700982"/>
            <a:ext cx="216024" cy="504056"/>
          </a:xfrm>
          <a:prstGeom prst="downArrow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" name="12 Flecha abajo"/>
          <p:cNvSpPr/>
          <p:nvPr/>
        </p:nvSpPr>
        <p:spPr>
          <a:xfrm>
            <a:off x="5712362" y="4501182"/>
            <a:ext cx="216024" cy="504056"/>
          </a:xfrm>
          <a:prstGeom prst="downArrow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" name="14 Flecha izquierda"/>
          <p:cNvSpPr/>
          <p:nvPr/>
        </p:nvSpPr>
        <p:spPr>
          <a:xfrm>
            <a:off x="3686180" y="5365278"/>
            <a:ext cx="1008112" cy="576064"/>
          </a:xfrm>
          <a:prstGeom prst="leftArrow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b="1" dirty="0"/>
              <a:t>X USO</a:t>
            </a:r>
          </a:p>
        </p:txBody>
      </p:sp>
      <p:sp>
        <p:nvSpPr>
          <p:cNvPr id="16" name="15 Flecha derecha"/>
          <p:cNvSpPr/>
          <p:nvPr/>
        </p:nvSpPr>
        <p:spPr>
          <a:xfrm>
            <a:off x="6854532" y="5437286"/>
            <a:ext cx="1008112" cy="576064"/>
          </a:xfrm>
          <a:prstGeom prst="rightArrow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 dirty="0"/>
              <a:t>GLOBAL</a:t>
            </a:r>
          </a:p>
        </p:txBody>
      </p:sp>
      <p:sp>
        <p:nvSpPr>
          <p:cNvPr id="17" name="16 Rectángulo redondeado"/>
          <p:cNvSpPr/>
          <p:nvPr/>
        </p:nvSpPr>
        <p:spPr>
          <a:xfrm>
            <a:off x="2966100" y="1548854"/>
            <a:ext cx="648072" cy="4608512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CO" sz="2400" dirty="0"/>
              <a:t>TASAS Y CONTRIBUCIONES</a:t>
            </a:r>
          </a:p>
        </p:txBody>
      </p:sp>
      <p:sp>
        <p:nvSpPr>
          <p:cNvPr id="18" name="17 Rectángulo redondeado"/>
          <p:cNvSpPr/>
          <p:nvPr/>
        </p:nvSpPr>
        <p:spPr>
          <a:xfrm>
            <a:off x="7934652" y="1548854"/>
            <a:ext cx="720080" cy="4608512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CO" sz="4400" dirty="0"/>
              <a:t>IMPUESTOS</a:t>
            </a:r>
          </a:p>
        </p:txBody>
      </p:sp>
      <p:sp>
        <p:nvSpPr>
          <p:cNvPr id="19" name="18 Rectángulo redondeado"/>
          <p:cNvSpPr/>
          <p:nvPr/>
        </p:nvSpPr>
        <p:spPr>
          <a:xfrm>
            <a:off x="2390036" y="1548855"/>
            <a:ext cx="504056" cy="1975301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CO" dirty="0"/>
              <a:t>TASAS</a:t>
            </a:r>
          </a:p>
        </p:txBody>
      </p:sp>
      <p:sp>
        <p:nvSpPr>
          <p:cNvPr id="20" name="19 Rectángulo redondeado"/>
          <p:cNvSpPr/>
          <p:nvPr/>
        </p:nvSpPr>
        <p:spPr>
          <a:xfrm>
            <a:off x="2390036" y="3585029"/>
            <a:ext cx="504056" cy="2572338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CO" dirty="0"/>
              <a:t>CONTRIBUCIONES</a:t>
            </a:r>
          </a:p>
        </p:txBody>
      </p:sp>
      <p:sp>
        <p:nvSpPr>
          <p:cNvPr id="21" name="20 Rectángulo redondeado"/>
          <p:cNvSpPr/>
          <p:nvPr/>
        </p:nvSpPr>
        <p:spPr>
          <a:xfrm>
            <a:off x="8726740" y="1548856"/>
            <a:ext cx="504056" cy="1512167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CO" dirty="0"/>
              <a:t>CONSUMO</a:t>
            </a:r>
          </a:p>
        </p:txBody>
      </p:sp>
      <p:sp>
        <p:nvSpPr>
          <p:cNvPr id="22" name="21 Rectángulo redondeado"/>
          <p:cNvSpPr/>
          <p:nvPr/>
        </p:nvSpPr>
        <p:spPr>
          <a:xfrm>
            <a:off x="8726740" y="3133206"/>
            <a:ext cx="504056" cy="1584000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CO" dirty="0"/>
              <a:t>PATRIMONIO</a:t>
            </a:r>
          </a:p>
        </p:txBody>
      </p:sp>
      <p:sp>
        <p:nvSpPr>
          <p:cNvPr id="23" name="22 Rectángulo redondeado"/>
          <p:cNvSpPr/>
          <p:nvPr/>
        </p:nvSpPr>
        <p:spPr>
          <a:xfrm>
            <a:off x="8726740" y="4789214"/>
            <a:ext cx="504056" cy="1368000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CO" dirty="0"/>
              <a:t>RENTAS</a:t>
            </a:r>
          </a:p>
        </p:txBody>
      </p:sp>
      <p:sp>
        <p:nvSpPr>
          <p:cNvPr id="24" name="23 Rectángulo redondeado"/>
          <p:cNvSpPr/>
          <p:nvPr/>
        </p:nvSpPr>
        <p:spPr>
          <a:xfrm>
            <a:off x="9590836" y="1548854"/>
            <a:ext cx="432048" cy="1512168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CO" dirty="0"/>
              <a:t>CONSUMO</a:t>
            </a:r>
          </a:p>
        </p:txBody>
      </p:sp>
      <p:sp>
        <p:nvSpPr>
          <p:cNvPr id="25" name="24 Rectángulo redondeado"/>
          <p:cNvSpPr/>
          <p:nvPr/>
        </p:nvSpPr>
        <p:spPr>
          <a:xfrm>
            <a:off x="9590836" y="3133030"/>
            <a:ext cx="432048" cy="1584176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CO" dirty="0"/>
              <a:t>RIQUEZA</a:t>
            </a:r>
          </a:p>
        </p:txBody>
      </p:sp>
      <p:sp>
        <p:nvSpPr>
          <p:cNvPr id="26" name="25 Rectángulo redondeado"/>
          <p:cNvSpPr/>
          <p:nvPr/>
        </p:nvSpPr>
        <p:spPr>
          <a:xfrm>
            <a:off x="9590836" y="4789215"/>
            <a:ext cx="432048" cy="1368151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CO" dirty="0"/>
              <a:t>INGRESOS</a:t>
            </a:r>
          </a:p>
        </p:txBody>
      </p:sp>
      <p:sp>
        <p:nvSpPr>
          <p:cNvPr id="27" name="26 Flecha derecha"/>
          <p:cNvSpPr/>
          <p:nvPr/>
        </p:nvSpPr>
        <p:spPr>
          <a:xfrm>
            <a:off x="9302804" y="2160922"/>
            <a:ext cx="216024" cy="144016"/>
          </a:xfrm>
          <a:prstGeom prst="rightArrow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8" name="27 Flecha derecha"/>
          <p:cNvSpPr/>
          <p:nvPr/>
        </p:nvSpPr>
        <p:spPr>
          <a:xfrm>
            <a:off x="9302804" y="3853110"/>
            <a:ext cx="216024" cy="144016"/>
          </a:xfrm>
          <a:prstGeom prst="rightArrow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9" name="28 Flecha derecha"/>
          <p:cNvSpPr/>
          <p:nvPr/>
        </p:nvSpPr>
        <p:spPr>
          <a:xfrm>
            <a:off x="9302804" y="5365278"/>
            <a:ext cx="216024" cy="144016"/>
          </a:xfrm>
          <a:prstGeom prst="rightArrow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0" name="29 Rectángulo redondeado"/>
          <p:cNvSpPr/>
          <p:nvPr/>
        </p:nvSpPr>
        <p:spPr>
          <a:xfrm>
            <a:off x="1741964" y="1548855"/>
            <a:ext cx="360040" cy="1975301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CO" sz="1200" b="1" dirty="0"/>
              <a:t>PAGO X SERVICIO</a:t>
            </a:r>
          </a:p>
        </p:txBody>
      </p:sp>
      <p:sp>
        <p:nvSpPr>
          <p:cNvPr id="31" name="30 Rectángulo redondeado"/>
          <p:cNvSpPr/>
          <p:nvPr/>
        </p:nvSpPr>
        <p:spPr>
          <a:xfrm>
            <a:off x="1741964" y="3637086"/>
            <a:ext cx="360040" cy="2448272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CO" sz="1200" b="1" dirty="0"/>
              <a:t>APORTES X B. PÚBLICOS</a:t>
            </a:r>
          </a:p>
        </p:txBody>
      </p:sp>
      <p:sp>
        <p:nvSpPr>
          <p:cNvPr id="32" name="31 Flecha izquierda"/>
          <p:cNvSpPr/>
          <p:nvPr/>
        </p:nvSpPr>
        <p:spPr>
          <a:xfrm>
            <a:off x="2174012" y="2448954"/>
            <a:ext cx="144016" cy="180020"/>
          </a:xfrm>
          <a:prstGeom prst="leftArrow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3" name="32 Flecha izquierda"/>
          <p:cNvSpPr/>
          <p:nvPr/>
        </p:nvSpPr>
        <p:spPr>
          <a:xfrm>
            <a:off x="2174012" y="4789214"/>
            <a:ext cx="144016" cy="180020"/>
          </a:xfrm>
          <a:prstGeom prst="leftArrow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1 CuadroTexto"/>
          <p:cNvSpPr txBox="1"/>
          <p:nvPr/>
        </p:nvSpPr>
        <p:spPr>
          <a:xfrm>
            <a:off x="2188409" y="98537"/>
            <a:ext cx="69197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b="1" dirty="0">
                <a:solidFill>
                  <a:srgbClr val="FF0000"/>
                </a:solidFill>
              </a:rPr>
              <a:t>CLASIFICACIÓN Y CARACTERÍSTICAS DE LOS INGRESOS FISCALES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5166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8166"/>
    </mc:Choice>
    <mc:Fallback xmlns="">
      <p:transition spd="slow" advTm="37816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5ABF1C14-6FD0-4DA3-BCA8-3649FA0615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0917" y="1211738"/>
            <a:ext cx="6906299" cy="5104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401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56199EA-5245-4998-942D-4AA4B82E58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2862" y="752868"/>
            <a:ext cx="6499273" cy="5654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910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6A50E1-068B-4EE8-BEEE-D93E826BE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/>
              <a:t>Destinación Obligatoria Del Sistema General de Participaciones (SGP-Transferencias)</a:t>
            </a:r>
            <a:endParaRPr lang="es-CO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80AA234-64F1-450D-B8CC-D8BEAAF333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8016"/>
            <a:ext cx="10515600" cy="4351338"/>
          </a:xfrm>
        </p:spPr>
        <p:txBody>
          <a:bodyPr/>
          <a:lstStyle/>
          <a:p>
            <a:r>
              <a:rPr lang="es-ES" dirty="0"/>
              <a:t>Educación primaria, básica, media  58,5%</a:t>
            </a:r>
          </a:p>
          <a:p>
            <a:r>
              <a:rPr lang="es-ES" dirty="0"/>
              <a:t>Salud 24,5%</a:t>
            </a:r>
          </a:p>
          <a:p>
            <a:r>
              <a:rPr lang="es-ES" dirty="0"/>
              <a:t>Agua y Saneamiento 5,4% (*)</a:t>
            </a:r>
          </a:p>
          <a:p>
            <a:r>
              <a:rPr lang="es-ES" dirty="0"/>
              <a:t>Propósito General 11,6 (*)</a:t>
            </a:r>
          </a:p>
          <a:p>
            <a:endParaRPr lang="es-ES" dirty="0"/>
          </a:p>
          <a:p>
            <a:endParaRPr lang="es-ES" dirty="0"/>
          </a:p>
          <a:p>
            <a:pPr marL="0" indent="0">
              <a:buNone/>
            </a:pPr>
            <a:r>
              <a:rPr lang="es-ES" dirty="0"/>
              <a:t>*Se sacan el 4% para especiales (indígenas, cuencas del Magdalena, </a:t>
            </a:r>
            <a:r>
              <a:rPr lang="es-ES" dirty="0" err="1"/>
              <a:t>Pensiónados</a:t>
            </a:r>
            <a:r>
              <a:rPr lang="es-ES" dirty="0"/>
              <a:t> entidades territoriales, alimentos especiales) </a:t>
            </a:r>
          </a:p>
        </p:txBody>
      </p:sp>
    </p:spTree>
    <p:extLst>
      <p:ext uri="{BB962C8B-B14F-4D97-AF65-F5344CB8AC3E}">
        <p14:creationId xmlns:p14="http://schemas.microsoft.com/office/powerpoint/2010/main" val="40026967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3DD557-6280-71CC-DA78-9F2B928AF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CLASIFICACIÓN DE LOS DEPARTAMENTOS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0AC30E-259B-45B7-13FA-ADE2E6B990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Ley 94/19. Art 6</a:t>
            </a:r>
          </a:p>
          <a:p>
            <a:r>
              <a:rPr lang="es-ES" dirty="0"/>
              <a:t>Decreto 2106/19 Art 153</a:t>
            </a:r>
          </a:p>
          <a:p>
            <a:r>
              <a:rPr lang="es-ES" dirty="0"/>
              <a:t>Ley 617/00. Art 1</a:t>
            </a:r>
          </a:p>
          <a:p>
            <a:endParaRPr lang="es-ES" dirty="0"/>
          </a:p>
          <a:p>
            <a:r>
              <a:rPr lang="es-ES" dirty="0"/>
              <a:t>a) Límites de población e ingresos</a:t>
            </a:r>
          </a:p>
          <a:p>
            <a:r>
              <a:rPr lang="es-ES" dirty="0"/>
              <a:t>b) Valor máximo de los gastos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14496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2CF1E2-9256-DF14-7A89-6AD4342FA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/>
              <a:t>FACULTADES PARA CAMBIAR PRESUPUESTOS</a:t>
            </a:r>
            <a:endParaRPr lang="es-CO" b="1" dirty="0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88D1C2D4-A01A-739E-E669-F066D3A1FE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10515600" cy="4999479"/>
          </a:xfrm>
        </p:spPr>
      </p:pic>
    </p:spTree>
    <p:extLst>
      <p:ext uri="{BB962C8B-B14F-4D97-AF65-F5344CB8AC3E}">
        <p14:creationId xmlns:p14="http://schemas.microsoft.com/office/powerpoint/2010/main" val="829051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5B3639-BC96-BC93-614E-50E45E08CA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954A2C-A346-01D1-FDB7-11EF61E31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/>
              <a:t>CATEGORÍA DEPARTAMENTOS</a:t>
            </a:r>
            <a:endParaRPr lang="es-CO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6849862-9EBF-DBFA-8C8B-B36FC1CF61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endParaRPr lang="es-ES" dirty="0"/>
          </a:p>
          <a:p>
            <a:pPr>
              <a:buFont typeface="Wingdings" panose="05000000000000000000" pitchFamily="2" charset="2"/>
              <a:buChar char="q"/>
            </a:pPr>
            <a:r>
              <a:rPr lang="es-ES" dirty="0"/>
              <a:t>Categoría Especial: &gt;2.000.000. De habitantes y &gt; 600 SMLM</a:t>
            </a:r>
          </a:p>
          <a:p>
            <a:pPr marL="0" indent="0">
              <a:buNone/>
            </a:pPr>
            <a:endParaRPr lang="es-ES" dirty="0"/>
          </a:p>
          <a:p>
            <a:pPr>
              <a:buFont typeface="Wingdings" panose="05000000000000000000" pitchFamily="2" charset="2"/>
              <a:buChar char="q"/>
            </a:pPr>
            <a:r>
              <a:rPr lang="es-ES" dirty="0"/>
              <a:t>Primera Categoría: Entre 700.001 y 2.000.000 de Habitantes</a:t>
            </a:r>
            <a:endParaRPr lang="es-CO" dirty="0"/>
          </a:p>
          <a:p>
            <a:pPr marL="2743200" lvl="6" indent="0">
              <a:buNone/>
            </a:pPr>
            <a:r>
              <a:rPr lang="es-CO" sz="2800" dirty="0"/>
              <a:t>     &gt;170.001 y 600 SMLM</a:t>
            </a:r>
            <a:endParaRPr lang="es-ES" sz="3800" dirty="0"/>
          </a:p>
          <a:p>
            <a:pPr>
              <a:buFont typeface="Wingdings" panose="05000000000000000000" pitchFamily="2" charset="2"/>
              <a:buChar char="q"/>
            </a:pPr>
            <a:r>
              <a:rPr lang="es-ES" dirty="0"/>
              <a:t>Segunda Categoría: Entre 390.001 y 700.000 Habitantes.</a:t>
            </a:r>
          </a:p>
          <a:p>
            <a:pPr marL="3200400" lvl="7" indent="0">
              <a:buNone/>
            </a:pPr>
            <a:r>
              <a:rPr lang="es-ES" sz="2800" dirty="0"/>
              <a:t>122.001 y 170.000 SMLM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dirty="0"/>
              <a:t>Tercera Categoría: 100.001 y 390.000 Habitantes	</a:t>
            </a:r>
          </a:p>
          <a:p>
            <a:pPr marL="2743200" lvl="6" indent="0">
              <a:buNone/>
            </a:pPr>
            <a:r>
              <a:rPr lang="es-ES" sz="2800" dirty="0"/>
              <a:t>    60.001 y 122.000 SMLM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dirty="0"/>
              <a:t>Cuarta Categoría: &gt;= 100.000 Habitantes</a:t>
            </a:r>
          </a:p>
          <a:p>
            <a:pPr marL="0" indent="0">
              <a:buNone/>
            </a:pPr>
            <a:r>
              <a:rPr lang="es-ES" dirty="0"/>
              <a:t>			  &gt;=60.000 SMLM	</a:t>
            </a:r>
          </a:p>
          <a:p>
            <a:pPr marL="0" indent="0">
              <a:buNone/>
            </a:pPr>
            <a:endParaRPr lang="es-ES" sz="3800" dirty="0"/>
          </a:p>
          <a:p>
            <a:pPr marL="3200400" lvl="7" indent="0">
              <a:buNone/>
            </a:pPr>
            <a:endParaRPr lang="es-ES" sz="2800" dirty="0"/>
          </a:p>
          <a:p>
            <a:pPr>
              <a:buFont typeface="Wingdings" panose="05000000000000000000" pitchFamily="2" charset="2"/>
              <a:buChar char="q"/>
            </a:pPr>
            <a:endParaRPr lang="es-ES" sz="3800" dirty="0"/>
          </a:p>
        </p:txBody>
      </p:sp>
    </p:spTree>
    <p:extLst>
      <p:ext uri="{BB962C8B-B14F-4D97-AF65-F5344CB8AC3E}">
        <p14:creationId xmlns:p14="http://schemas.microsoft.com/office/powerpoint/2010/main" val="28324242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4|9.5|35.5|53|9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0|3.2|33.1|11.6|41.5|21.2|2.1|8.9|4.1|6.4|2.2|10.4|17.1|16.7|2.6|3.1|6|3.8|1.5|55|4|6.2|11.7|4.5|5|9|7.9|3.7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NepoV2.potx" id="{F0E159B7-708A-4D2A-855C-CF50FBBBB44A}" vid="{47639865-4646-465C-950F-4B664E736CB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PlantillaNepoV2</Template>
  <TotalTime>710</TotalTime>
  <Words>575</Words>
  <Application>Microsoft Office PowerPoint</Application>
  <PresentationFormat>Panorámica</PresentationFormat>
  <Paragraphs>157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Tema de Office</vt:lpstr>
      <vt:lpstr>NOTAS ECONÓMICAS PARA LA NEGOCIACIÓN EN EL SECTOR PÚBLICO</vt:lpstr>
      <vt:lpstr>Presentación de PowerPoint</vt:lpstr>
      <vt:lpstr>Presentación de PowerPoint</vt:lpstr>
      <vt:lpstr>Presentación de PowerPoint</vt:lpstr>
      <vt:lpstr>Presentación de PowerPoint</vt:lpstr>
      <vt:lpstr>Destinación Obligatoria Del Sistema General de Participaciones (SGP-Transferencias)</vt:lpstr>
      <vt:lpstr>CLASIFICACIÓN DE LOS DEPARTAMENTOS</vt:lpstr>
      <vt:lpstr>FACULTADES PARA CAMBIAR PRESUPUESTOS</vt:lpstr>
      <vt:lpstr>CATEGORÍA DEPARTAMENTOS</vt:lpstr>
      <vt:lpstr>DEPARTAMENTOS CON CATEGORÍA ESPECIAL</vt:lpstr>
      <vt:lpstr>CATEGORÍA MUNICIPIOS</vt:lpstr>
      <vt:lpstr>MUNICIPIOS CON CATEGORÍA ESPECIAL</vt:lpstr>
      <vt:lpstr>GASTOS vs INGRESOS</vt:lpstr>
      <vt:lpstr>ANÁLISIS VERTICAL</vt:lpstr>
      <vt:lpstr>ANÁLISIS VERTICAL</vt:lpstr>
      <vt:lpstr>ANÁLISIS HORIZONTAL</vt:lpstr>
      <vt:lpstr>ANÁLISIS HORIZONTAL</vt:lpstr>
      <vt:lpstr>CONCLUSIONES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NOTAS ECONÓMICAS PARA LA NEGOCIACIÓN EN EL SECTOR PÚBLICO</dc:title>
  <dc:creator>Luis G Rodriguez Escribano</dc:creator>
  <cp:lastModifiedBy>Administrador Nepo</cp:lastModifiedBy>
  <cp:revision>15</cp:revision>
  <dcterms:created xsi:type="dcterms:W3CDTF">2022-02-15T02:05:54Z</dcterms:created>
  <dcterms:modified xsi:type="dcterms:W3CDTF">2024-02-21T15:03:39Z</dcterms:modified>
</cp:coreProperties>
</file>