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88" r:id="rId3"/>
    <p:sldId id="267" r:id="rId4"/>
    <p:sldId id="281" r:id="rId5"/>
    <p:sldId id="269" r:id="rId6"/>
    <p:sldId id="284" r:id="rId7"/>
    <p:sldId id="283" r:id="rId8"/>
    <p:sldId id="285" r:id="rId9"/>
    <p:sldId id="286" r:id="rId10"/>
    <p:sldId id="287" r:id="rId11"/>
    <p:sldId id="289" r:id="rId12"/>
    <p:sldId id="280" r:id="rId13"/>
    <p:sldId id="266" r:id="rId14"/>
    <p:sldId id="282" r:id="rId15"/>
    <p:sldId id="272" r:id="rId16"/>
    <p:sldId id="273" r:id="rId17"/>
    <p:sldId id="275" r:id="rId18"/>
    <p:sldId id="260" r:id="rId19"/>
    <p:sldId id="259" r:id="rId20"/>
    <p:sldId id="279" r:id="rId2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438214-B380-4CC9-A995-6E55BA14E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6F3D11-276B-4292-A0D9-08FB6F8EC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F8806F-44FF-4547-8341-DDD1660D7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17F62A-2D3A-4DCB-A01C-91EF5B88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3F243B-B648-4F21-BB55-0A1ECEFE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1209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35655C-B5B5-45BE-833A-59CAF1555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F22A9E-BAB0-42EA-9BA5-4E0806024A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6B94C9-48E9-406C-88C3-981D8548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CCB027-9E13-4E64-B13A-B2EA0CAD8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1DF4D-2C0E-4CFB-BC18-D221A9A9E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180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564DCE0-0E69-49BF-B362-2E7A9A87F0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52F61CF-7895-4AB2-A263-F6BEDA853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9C37D7-E277-4769-9CEF-09B1511A2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8CD62E-A3B8-43C5-A043-C19082E5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3A9AE2-E45A-4A76-8116-951F15355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668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E159BE-8955-4655-A3B8-40D7A0B0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5BEC10-88F5-4327-BC31-D8BBF639E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11ECD0-76EA-430D-B937-5FAD57C7D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7908DF-E134-47A5-A5E0-4044B6B8E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2F34A0-B18C-4831-B445-BD34DE76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042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73033F-7BCE-4D5E-8E9F-CBBFDEC42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BB457A-7AEC-4E72-9DBA-59E99788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03C0A-9095-48EE-8E82-A456CE346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86E921-46B2-4F6B-9091-3556A00D0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B02CCB-4CE8-4A82-8F1E-766F80640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670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8637BD-3C3D-47A1-9B93-5509C3CE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078E57-EE56-4857-80A1-F95F57D09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5C3A61B-69EA-4B1F-BA21-2DE1B353C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CC4969-C9EE-4D03-896F-37B7F49CD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D8C16F-E2E9-4352-8F4A-656F5F11D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9075A3-A05D-44C9-BF85-75ABAD78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140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3D3555-387D-4522-844E-091CE8D7F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AB5DAB-1552-4DA5-9160-25828EA36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B8CE66-AF24-4D93-9456-21B440377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E0348D-0AE4-4359-BD6E-D322243C3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67AEAB6-386D-4CF8-A55C-A59CCEAA1E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DA8D63-6EB8-4A0B-BFAD-A1904D5A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0F8B805-EFAB-4CBC-ACB1-9BB9A2A6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DC435E9-1C38-4203-83B7-D5CBEA33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057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3BD94F-8B85-4635-AA64-5C22C89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4CF86B8-2E53-4DED-BB50-84F8E11C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8D6F5D-4647-48A7-B6A2-DEA77C65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9A2DF42-54AF-41D6-8E8E-0DC36E73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9519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93EC47-C2FD-4970-9C56-FB7768438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D7D7A51-EBC6-4AF7-A8F8-B1F64AA3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4F88E2-60F1-482C-B528-E1AF66A7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3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56EF2-C3AA-4C1C-B880-531AB7893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102B30-306A-4E01-8A1D-6CDEF2C34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B43C04-7C05-43FD-BE43-B2022B3C4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F28A41-3F46-47AA-AC48-96E098FA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ABBF53-56E0-40E3-A157-0DBB9A962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802579-4F2C-4923-B563-558A0C719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090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58E291-603A-450A-9FE2-51DEE0019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2EF5B3-7031-4ECA-81DE-86834AEE78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977C0F-B2A3-43B9-8C29-E821A78B7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F9E7A6A-ED84-4E88-8566-EE66654B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51E1006-B84F-4078-B227-138D381B7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7F8782-173F-4F34-852D-11B4CC94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050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B2EC09-5DAF-4C64-9FA4-290113A7F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86BE0B-C3BB-4529-8138-10511BAD3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359A9B-43F0-4197-A3B8-889FDC3C0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  <a:t>21/02/2024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ABA859-7055-440A-BD6C-0150C4129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3A4585-3009-4D5D-A9E0-6496DCA5D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442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4993FEE-78A4-4038-84D7-F0012EC87B4B}"/>
              </a:ext>
            </a:extLst>
          </p:cNvPr>
          <p:cNvSpPr txBox="1"/>
          <p:nvPr/>
        </p:nvSpPr>
        <p:spPr>
          <a:xfrm>
            <a:off x="3062287" y="2228850"/>
            <a:ext cx="6067425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NEGOCIACION COLECTIVA</a:t>
            </a:r>
          </a:p>
          <a:p>
            <a:pPr algn="ctr"/>
            <a:r>
              <a:rPr lang="es-ES" sz="2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Neuro</a:t>
            </a:r>
            <a:r>
              <a:rPr lang="es-ES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oratoria</a:t>
            </a:r>
          </a:p>
          <a:p>
            <a:pPr algn="ctr"/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“NEPO”.</a:t>
            </a:r>
          </a:p>
          <a:p>
            <a:pPr algn="ctr"/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GLORIA MARIA RESTREPO RAMIREZ</a:t>
            </a:r>
          </a:p>
          <a:p>
            <a:pPr algn="ctr"/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97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51B4170-4F8D-49BB-8146-95A2C37846B9}"/>
              </a:ext>
            </a:extLst>
          </p:cNvPr>
          <p:cNvSpPr txBox="1"/>
          <p:nvPr/>
        </p:nvSpPr>
        <p:spPr>
          <a:xfrm>
            <a:off x="1295399" y="1154490"/>
            <a:ext cx="852487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autentico, estudia, investiga, pon cosas originales, porque el resultado de no hacerlo, es un camino de crecimiento lento y de desprestigio.</a:t>
            </a: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9230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-3956"/>
            <a:ext cx="12192000" cy="6861956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1748120" y="4128342"/>
            <a:ext cx="681037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3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Gracias.</a:t>
            </a:r>
            <a:endParaRPr lang="es-CO" sz="13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844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471B20-9AC8-4673-A287-D4128D919320}"/>
              </a:ext>
            </a:extLst>
          </p:cNvPr>
          <p:cNvSpPr txBox="1"/>
          <p:nvPr/>
        </p:nvSpPr>
        <p:spPr>
          <a:xfrm>
            <a:off x="761999" y="3735765"/>
            <a:ext cx="900112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/>
                </a:solidFill>
              </a:rPr>
              <a:t>En el ámbito del Derecho del Trabajo es básico el reconocimiento dado por la Constitución del 91 al trípode sobre el cual se fundan las relaciones colectivas:</a:t>
            </a:r>
          </a:p>
          <a:p>
            <a:r>
              <a:rPr lang="es-CO" dirty="0">
                <a:solidFill>
                  <a:schemeClr val="bg1"/>
                </a:solidFill>
              </a:rPr>
              <a:t> la sindicalización (Art. 39),</a:t>
            </a:r>
          </a:p>
          <a:p>
            <a:r>
              <a:rPr lang="es-CO" dirty="0">
                <a:solidFill>
                  <a:schemeClr val="bg1"/>
                </a:solidFill>
              </a:rPr>
              <a:t> la negociación colectiva (Art. 55)</a:t>
            </a:r>
          </a:p>
          <a:p>
            <a:r>
              <a:rPr lang="es-CO" dirty="0">
                <a:solidFill>
                  <a:schemeClr val="bg1"/>
                </a:solidFill>
              </a:rPr>
              <a:t> y la huelga (Art. 56).</a:t>
            </a:r>
          </a:p>
          <a:p>
            <a:pPr algn="just"/>
            <a:r>
              <a:rPr lang="es-CO" dirty="0">
                <a:solidFill>
                  <a:schemeClr val="bg1"/>
                </a:solidFill>
              </a:rPr>
              <a:t> Esto por cuanto que se reafirma la consustancialidad de estos derechos. En otras palabras, no se podría negociar colectivamente si no existiese un sindicato con el cual hacerlo, y no se podría llevar a cabo una huelga si no hubiese estado precedida por una negociación colectiva.</a:t>
            </a:r>
          </a:p>
        </p:txBody>
      </p:sp>
    </p:spTree>
    <p:extLst>
      <p:ext uri="{BB962C8B-B14F-4D97-AF65-F5344CB8AC3E}">
        <p14:creationId xmlns:p14="http://schemas.microsoft.com/office/powerpoint/2010/main" val="3216295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1214369-6A0F-4E5E-9BC6-92781C186839}"/>
              </a:ext>
            </a:extLst>
          </p:cNvPr>
          <p:cNvSpPr txBox="1"/>
          <p:nvPr/>
        </p:nvSpPr>
        <p:spPr>
          <a:xfrm>
            <a:off x="4067175" y="982176"/>
            <a:ext cx="681037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</a:rPr>
              <a:t>En el ámbito del Derecho del Trabajo es básico el reconocimiento dado por la Constitución del 91 al trípode sobre el cual se fundan las relaciones colectivas:</a:t>
            </a:r>
          </a:p>
          <a:p>
            <a:r>
              <a:rPr lang="es-CO" sz="2400" dirty="0">
                <a:solidFill>
                  <a:schemeClr val="bg1"/>
                </a:solidFill>
              </a:rPr>
              <a:t> la sindicalización (Art. 39),</a:t>
            </a:r>
          </a:p>
          <a:p>
            <a:r>
              <a:rPr lang="es-CO" sz="2400" dirty="0">
                <a:solidFill>
                  <a:schemeClr val="bg1"/>
                </a:solidFill>
              </a:rPr>
              <a:t> la negociación colectiva (Art. 55)</a:t>
            </a:r>
          </a:p>
          <a:p>
            <a:r>
              <a:rPr lang="es-CO" sz="2400" dirty="0">
                <a:solidFill>
                  <a:schemeClr val="bg1"/>
                </a:solidFill>
              </a:rPr>
              <a:t> y la huelga (Art. 56).</a:t>
            </a:r>
          </a:p>
          <a:p>
            <a:pPr algn="just"/>
            <a:r>
              <a:rPr lang="es-CO" sz="2400" dirty="0">
                <a:solidFill>
                  <a:schemeClr val="bg1"/>
                </a:solidFill>
              </a:rPr>
              <a:t> Esto por cuanto que se reafirma la consustancialidad de estos derechos. En otras palabras, no se podría negociar colectivamente si no existiese un sindicato con el cual hacerlo, y no se podría llevar a cabo una huelga si no hubiese estado precedida por una negociación colectiva.</a:t>
            </a:r>
          </a:p>
        </p:txBody>
      </p:sp>
    </p:spTree>
    <p:extLst>
      <p:ext uri="{BB962C8B-B14F-4D97-AF65-F5344CB8AC3E}">
        <p14:creationId xmlns:p14="http://schemas.microsoft.com/office/powerpoint/2010/main" val="3643209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628775" y="1351508"/>
            <a:ext cx="794385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</a:rPr>
              <a:t>En el ámbito del Derecho del Trabajo es básico el reconocimiento dado por la Constitución del 91 al trípode sobre el cual se fundan las relaciones colectivas:</a:t>
            </a:r>
          </a:p>
          <a:p>
            <a:r>
              <a:rPr lang="es-CO" sz="2400" dirty="0">
                <a:solidFill>
                  <a:schemeClr val="bg1"/>
                </a:solidFill>
              </a:rPr>
              <a:t> la sindicalización (Art. 39),</a:t>
            </a:r>
          </a:p>
          <a:p>
            <a:r>
              <a:rPr lang="es-CO" sz="2400" dirty="0">
                <a:solidFill>
                  <a:schemeClr val="bg1"/>
                </a:solidFill>
              </a:rPr>
              <a:t> la negociación colectiva (Art. 55)</a:t>
            </a:r>
          </a:p>
          <a:p>
            <a:r>
              <a:rPr lang="es-CO" sz="2400" dirty="0">
                <a:solidFill>
                  <a:schemeClr val="bg1"/>
                </a:solidFill>
              </a:rPr>
              <a:t> y la huelga (Art. 56).</a:t>
            </a:r>
          </a:p>
          <a:p>
            <a:pPr algn="just"/>
            <a:r>
              <a:rPr lang="es-CO" sz="2400" dirty="0">
                <a:solidFill>
                  <a:schemeClr val="bg1"/>
                </a:solidFill>
              </a:rPr>
              <a:t> Esto por cuanto que se reafirma la consustancialidad de estos derechos. En otras palabras, no se podría negociar colectivamente si no existiese un sindicato con el cual hacerlo, y no se podría llevar a cabo una huelga si no hubiese estado precedida por una negociación colectiva.</a:t>
            </a:r>
          </a:p>
        </p:txBody>
      </p:sp>
    </p:spTree>
    <p:extLst>
      <p:ext uri="{BB962C8B-B14F-4D97-AF65-F5344CB8AC3E}">
        <p14:creationId xmlns:p14="http://schemas.microsoft.com/office/powerpoint/2010/main" val="2493454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B0E218C-165D-4F11-A860-F28B1C9B4FF9}"/>
              </a:ext>
            </a:extLst>
          </p:cNvPr>
          <p:cNvSpPr txBox="1"/>
          <p:nvPr/>
        </p:nvSpPr>
        <p:spPr>
          <a:xfrm>
            <a:off x="238124" y="497265"/>
            <a:ext cx="8248651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800" dirty="0">
                <a:solidFill>
                  <a:schemeClr val="bg1"/>
                </a:solidFill>
              </a:rPr>
              <a:t>En el ámbito del Derecho del Trabajo es básico el reconocimiento dado por la Constitución del 91 al trípode sobre el cual se fundan las relaciones colectivas:</a:t>
            </a:r>
          </a:p>
          <a:p>
            <a:r>
              <a:rPr lang="es-CO" sz="2800" dirty="0">
                <a:solidFill>
                  <a:schemeClr val="bg1"/>
                </a:solidFill>
              </a:rPr>
              <a:t> la sindicalización (Art. 39),</a:t>
            </a:r>
          </a:p>
          <a:p>
            <a:r>
              <a:rPr lang="es-CO" sz="2800" dirty="0">
                <a:solidFill>
                  <a:schemeClr val="bg1"/>
                </a:solidFill>
              </a:rPr>
              <a:t> la negociación colectiva (Art. 55)</a:t>
            </a:r>
          </a:p>
          <a:p>
            <a:r>
              <a:rPr lang="es-CO" sz="2800" dirty="0">
                <a:solidFill>
                  <a:schemeClr val="bg1"/>
                </a:solidFill>
              </a:rPr>
              <a:t> y la huelga (Art. 56).</a:t>
            </a:r>
          </a:p>
          <a:p>
            <a:pPr algn="just"/>
            <a:r>
              <a:rPr lang="es-CO" sz="2800" dirty="0">
                <a:solidFill>
                  <a:schemeClr val="bg1"/>
                </a:solidFill>
              </a:rPr>
              <a:t> Esto por cuanto que se reafirma la consustancialidad de estos derechos. En otras palabras, no se podría negociar colectivamente si no existiese un sindicato con el cual hacerlo, y no se podría llevar a cabo una huelga si no hubiese estado precedida por una negociación colectiva.</a:t>
            </a:r>
          </a:p>
        </p:txBody>
      </p:sp>
    </p:spTree>
    <p:extLst>
      <p:ext uri="{BB962C8B-B14F-4D97-AF65-F5344CB8AC3E}">
        <p14:creationId xmlns:p14="http://schemas.microsoft.com/office/powerpoint/2010/main" val="3356601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3152775" y="478215"/>
            <a:ext cx="786765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800" dirty="0">
                <a:solidFill>
                  <a:schemeClr val="bg1"/>
                </a:solidFill>
              </a:rPr>
              <a:t>En el ámbito del Derecho del Trabajo es básico el reconocimiento dado por la Constitución del 91 al trípode sobre el cual se fundan las relaciones colectivas:</a:t>
            </a:r>
          </a:p>
          <a:p>
            <a:r>
              <a:rPr lang="es-CO" sz="2800" dirty="0">
                <a:solidFill>
                  <a:schemeClr val="bg1"/>
                </a:solidFill>
              </a:rPr>
              <a:t> la sindicalización (Art. 39),</a:t>
            </a:r>
          </a:p>
          <a:p>
            <a:r>
              <a:rPr lang="es-CO" sz="2800" dirty="0">
                <a:solidFill>
                  <a:schemeClr val="bg1"/>
                </a:solidFill>
              </a:rPr>
              <a:t> la negociación colectiva (Art. 55)</a:t>
            </a:r>
          </a:p>
          <a:p>
            <a:r>
              <a:rPr lang="es-CO" sz="2800" dirty="0">
                <a:solidFill>
                  <a:schemeClr val="bg1"/>
                </a:solidFill>
              </a:rPr>
              <a:t> y la huelga (Art. 56).</a:t>
            </a:r>
          </a:p>
          <a:p>
            <a:pPr algn="just"/>
            <a:r>
              <a:rPr lang="es-CO" sz="2800" dirty="0">
                <a:solidFill>
                  <a:schemeClr val="bg1"/>
                </a:solidFill>
              </a:rPr>
              <a:t> Esto por cuanto que se reafirma la consustancialidad de estos derechos. En otras palabras, no se podría negociar colectivamente si no existiese un sindicato con el cual hacerlo, y no se podría llevar a cabo una huelga si no hubiese estado precedida por una negociación colectiva.</a:t>
            </a:r>
          </a:p>
        </p:txBody>
      </p:sp>
    </p:spTree>
    <p:extLst>
      <p:ext uri="{BB962C8B-B14F-4D97-AF65-F5344CB8AC3E}">
        <p14:creationId xmlns:p14="http://schemas.microsoft.com/office/powerpoint/2010/main" val="669677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6E84733-B252-4368-82A7-C4AA6ACB5781}"/>
              </a:ext>
            </a:extLst>
          </p:cNvPr>
          <p:cNvSpPr txBox="1"/>
          <p:nvPr/>
        </p:nvSpPr>
        <p:spPr>
          <a:xfrm>
            <a:off x="446432" y="2532302"/>
            <a:ext cx="961072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</a:rPr>
              <a:t>En el ámbito del Derecho del Trabajo es básico el reconocimiento dado por la Constitución del 91 al trípode sobre el cual se fundan las relaciones colectivas:</a:t>
            </a:r>
          </a:p>
          <a:p>
            <a:r>
              <a:rPr lang="es-CO" sz="2400" dirty="0">
                <a:solidFill>
                  <a:schemeClr val="bg1"/>
                </a:solidFill>
              </a:rPr>
              <a:t> la sindicalización (Art. 39),</a:t>
            </a:r>
          </a:p>
          <a:p>
            <a:r>
              <a:rPr lang="es-CO" sz="2400" dirty="0">
                <a:solidFill>
                  <a:schemeClr val="bg1"/>
                </a:solidFill>
              </a:rPr>
              <a:t> la negociación colectiva (Art. 55)</a:t>
            </a:r>
          </a:p>
          <a:p>
            <a:r>
              <a:rPr lang="es-CO" sz="2400" dirty="0">
                <a:solidFill>
                  <a:schemeClr val="bg1"/>
                </a:solidFill>
              </a:rPr>
              <a:t> y la huelga (Art. 56).</a:t>
            </a:r>
          </a:p>
          <a:p>
            <a:pPr algn="just"/>
            <a:r>
              <a:rPr lang="es-CO" sz="2400" dirty="0">
                <a:solidFill>
                  <a:schemeClr val="bg1"/>
                </a:solidFill>
              </a:rPr>
              <a:t> Esto por cuanto que se reafirma la consustancialidad de estos derechos. En otras palabras, no se podría negociar colectivamente si no existiese un sindicato con el cual hacerlo, y no se podría llevar a cabo una huelga si no hubiese estado precedida por una negociación colectiva.</a:t>
            </a:r>
          </a:p>
        </p:txBody>
      </p:sp>
    </p:spTree>
    <p:extLst>
      <p:ext uri="{BB962C8B-B14F-4D97-AF65-F5344CB8AC3E}">
        <p14:creationId xmlns:p14="http://schemas.microsoft.com/office/powerpoint/2010/main" val="3060434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495299" y="773490"/>
            <a:ext cx="854392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800" dirty="0">
                <a:solidFill>
                  <a:schemeClr val="bg1"/>
                </a:solidFill>
              </a:rPr>
              <a:t>En el ámbito del Derecho del Trabajo es básico el reconocimiento dado por la Constitución del 91 al trípode sobre el cual se fundan las relaciones colectivas:</a:t>
            </a:r>
          </a:p>
          <a:p>
            <a:r>
              <a:rPr lang="es-CO" sz="2800" dirty="0">
                <a:solidFill>
                  <a:schemeClr val="bg1"/>
                </a:solidFill>
              </a:rPr>
              <a:t> la sindicalización (Art. 39),</a:t>
            </a:r>
          </a:p>
          <a:p>
            <a:r>
              <a:rPr lang="es-CO" sz="2800" dirty="0">
                <a:solidFill>
                  <a:schemeClr val="bg1"/>
                </a:solidFill>
              </a:rPr>
              <a:t> la negociación colectiva (Art. 55)</a:t>
            </a:r>
          </a:p>
          <a:p>
            <a:r>
              <a:rPr lang="es-CO" sz="2800" dirty="0">
                <a:solidFill>
                  <a:schemeClr val="bg1"/>
                </a:solidFill>
              </a:rPr>
              <a:t> y la huelga (Art. 56).</a:t>
            </a:r>
          </a:p>
          <a:p>
            <a:pPr algn="just"/>
            <a:r>
              <a:rPr lang="es-CO" sz="2800" dirty="0">
                <a:solidFill>
                  <a:schemeClr val="bg1"/>
                </a:solidFill>
              </a:rPr>
              <a:t> Esto por cuanto que se reafirma la consustancialidad de estos derechos. En otras palabras, no se podría negociar colectivamente si no existiese un sindicato con el cual hacerlo, y no se podría llevar a cabo una huelga si no hubiese estado precedida por una negociación colectiva.</a:t>
            </a:r>
          </a:p>
        </p:txBody>
      </p:sp>
    </p:spTree>
    <p:extLst>
      <p:ext uri="{BB962C8B-B14F-4D97-AF65-F5344CB8AC3E}">
        <p14:creationId xmlns:p14="http://schemas.microsoft.com/office/powerpoint/2010/main" val="2959175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51B4170-4F8D-49BB-8146-95A2C37846B9}"/>
              </a:ext>
            </a:extLst>
          </p:cNvPr>
          <p:cNvSpPr txBox="1"/>
          <p:nvPr/>
        </p:nvSpPr>
        <p:spPr>
          <a:xfrm>
            <a:off x="1295399" y="1154490"/>
            <a:ext cx="852487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800" dirty="0">
                <a:solidFill>
                  <a:schemeClr val="bg1"/>
                </a:solidFill>
              </a:rPr>
              <a:t>En el ámbito del Derecho del Trabajo es básico el reconocimiento dado por la Constitución del 91 al trípode sobre el cual se fundan las relaciones colectivas:</a:t>
            </a:r>
          </a:p>
          <a:p>
            <a:r>
              <a:rPr lang="es-CO" sz="2800" dirty="0">
                <a:solidFill>
                  <a:schemeClr val="bg1"/>
                </a:solidFill>
              </a:rPr>
              <a:t> la sindicalización (Art. 39),</a:t>
            </a:r>
          </a:p>
          <a:p>
            <a:r>
              <a:rPr lang="es-CO" sz="2800" dirty="0">
                <a:solidFill>
                  <a:schemeClr val="bg1"/>
                </a:solidFill>
              </a:rPr>
              <a:t> la negociación colectiva (Art. 55)</a:t>
            </a:r>
          </a:p>
          <a:p>
            <a:r>
              <a:rPr lang="es-CO" sz="2800" dirty="0">
                <a:solidFill>
                  <a:schemeClr val="bg1"/>
                </a:solidFill>
              </a:rPr>
              <a:t> y la huelga (Art. 56).</a:t>
            </a:r>
          </a:p>
          <a:p>
            <a:pPr algn="just"/>
            <a:r>
              <a:rPr lang="es-CO" sz="2800" dirty="0">
                <a:solidFill>
                  <a:schemeClr val="bg1"/>
                </a:solidFill>
              </a:rPr>
              <a:t> Esto por cuanto que se reafirma la consustancialidad de estos derechos. En otras palabras, no se podría negociar colectivamente si no existiese un sindicato con el cual hacerlo, y no se podría llevar a cabo una huelga si no hubiese estado precedida por una negociación colectiva.</a:t>
            </a:r>
          </a:p>
        </p:txBody>
      </p:sp>
    </p:spTree>
    <p:extLst>
      <p:ext uri="{BB962C8B-B14F-4D97-AF65-F5344CB8AC3E}">
        <p14:creationId xmlns:p14="http://schemas.microsoft.com/office/powerpoint/2010/main" val="917565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4311015" y="535136"/>
            <a:ext cx="681037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 </a:t>
            </a:r>
            <a:r>
              <a:rPr lang="es-MX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</a:t>
            </a:r>
            <a:r>
              <a:rPr lang="es-MX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Oratoria</a:t>
            </a:r>
            <a:r>
              <a:rPr lang="es-MX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es la confluencia de la oratoria y las neurociencias para lograr que el cerebro tenga una mayor atención en una exposición.</a:t>
            </a:r>
          </a:p>
          <a:p>
            <a:pPr algn="just"/>
            <a:r>
              <a:rPr lang="es-MX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ello es importante manejar la </a:t>
            </a:r>
            <a:r>
              <a:rPr lang="es-MX" sz="4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</a:t>
            </a:r>
            <a:r>
              <a:rPr lang="es-MX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oratoria en la negociación</a:t>
            </a:r>
            <a:endParaRPr lang="es-CO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3506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1BDD7A5-B32C-4EB6-A993-10AA51A65299}"/>
              </a:ext>
            </a:extLst>
          </p:cNvPr>
          <p:cNvSpPr txBox="1"/>
          <p:nvPr/>
        </p:nvSpPr>
        <p:spPr>
          <a:xfrm>
            <a:off x="209549" y="3914775"/>
            <a:ext cx="681990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haroni" panose="02010803020104030203" pitchFamily="2" charset="-79"/>
              </a:rPr>
              <a:t>Agradecemos su atención</a:t>
            </a: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</a:p>
        </p:txBody>
      </p:sp>
    </p:spTree>
    <p:extLst>
      <p:ext uri="{BB962C8B-B14F-4D97-AF65-F5344CB8AC3E}">
        <p14:creationId xmlns:p14="http://schemas.microsoft.com/office/powerpoint/2010/main" val="3735060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471B20-9AC8-4673-A287-D4128D919320}"/>
              </a:ext>
            </a:extLst>
          </p:cNvPr>
          <p:cNvSpPr txBox="1"/>
          <p:nvPr/>
        </p:nvSpPr>
        <p:spPr>
          <a:xfrm>
            <a:off x="761999" y="3735765"/>
            <a:ext cx="900112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Entonación </a:t>
            </a:r>
            <a:r>
              <a:rPr lang="es-MX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Acción y efecto de entonar.</a:t>
            </a:r>
          </a:p>
          <a:p>
            <a:endParaRPr lang="es-ES" sz="32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Tono + velocidad</a:t>
            </a:r>
          </a:p>
          <a:p>
            <a:endParaRPr lang="es-ES" sz="32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El cerebro se conecta con la entonación</a:t>
            </a:r>
            <a:endParaRPr lang="es-CO" sz="32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Marcador de contenido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31746"/>
            <a:ext cx="12192000" cy="170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40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1214369-6A0F-4E5E-9BC6-92781C186839}"/>
              </a:ext>
            </a:extLst>
          </p:cNvPr>
          <p:cNvSpPr txBox="1"/>
          <p:nvPr/>
        </p:nvSpPr>
        <p:spPr>
          <a:xfrm>
            <a:off x="4170206" y="1368543"/>
            <a:ext cx="68103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 puedes construir una historia, con solo introducir variaciones en tu voz</a:t>
            </a: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1193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197" y="565897"/>
            <a:ext cx="794385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Tu cuerpo</a:t>
            </a:r>
          </a:p>
          <a:p>
            <a:endParaRPr lang="es-ES" sz="40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El cuerpo tiene tres veces mas poder que las mismas palabras.</a:t>
            </a:r>
          </a:p>
          <a:p>
            <a:endParaRPr lang="es-ES" sz="40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Tu mirada.</a:t>
            </a:r>
          </a:p>
          <a:p>
            <a:endParaRPr lang="es-ES" sz="40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Tus manos .</a:t>
            </a:r>
          </a:p>
        </p:txBody>
      </p:sp>
    </p:spTree>
    <p:extLst>
      <p:ext uri="{BB962C8B-B14F-4D97-AF65-F5344CB8AC3E}">
        <p14:creationId xmlns:p14="http://schemas.microsoft.com/office/powerpoint/2010/main" val="689909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3052293" y="1043189"/>
            <a:ext cx="796813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eso es fundamental que seas consciente de que desde el momento en que te sientes en una mesas ha negociar , todo tu cuerpo estará comunicando.</a:t>
            </a:r>
          </a:p>
        </p:txBody>
      </p:sp>
    </p:spTree>
    <p:extLst>
      <p:ext uri="{BB962C8B-B14F-4D97-AF65-F5344CB8AC3E}">
        <p14:creationId xmlns:p14="http://schemas.microsoft.com/office/powerpoint/2010/main" val="1770221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B0E218C-165D-4F11-A860-F28B1C9B4FF9}"/>
              </a:ext>
            </a:extLst>
          </p:cNvPr>
          <p:cNvSpPr txBox="1"/>
          <p:nvPr/>
        </p:nvSpPr>
        <p:spPr>
          <a:xfrm>
            <a:off x="361727" y="1086765"/>
            <a:ext cx="7340958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s-ES" sz="44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Tu ropa.</a:t>
            </a:r>
          </a:p>
          <a:p>
            <a:endParaRPr lang="es-ES" sz="44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 sugieren llevar las camisetas con los logos de la organización</a:t>
            </a:r>
            <a:endParaRPr lang="es-CO" sz="44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2" descr="206,351 imágenes, fotos de stock, objetos en 3D y vectores ..."/>
          <p:cNvSpPr>
            <a:spLocks noChangeAspect="1" noChangeArrowheads="1"/>
          </p:cNvSpPr>
          <p:nvPr/>
        </p:nvSpPr>
        <p:spPr bwMode="auto">
          <a:xfrm>
            <a:off x="7702685" y="829188"/>
            <a:ext cx="2741054" cy="274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7547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6E84733-B252-4368-82A7-C4AA6ACB5781}"/>
              </a:ext>
            </a:extLst>
          </p:cNvPr>
          <p:cNvSpPr txBox="1"/>
          <p:nvPr/>
        </p:nvSpPr>
        <p:spPr>
          <a:xfrm>
            <a:off x="1352282" y="2240924"/>
            <a:ext cx="865336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Tu estilo</a:t>
            </a:r>
          </a:p>
          <a:p>
            <a:endParaRPr lang="es-ES" sz="28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Ser auténticos. Tener estilo propio.</a:t>
            </a:r>
          </a:p>
          <a:p>
            <a:endParaRPr lang="es-ES" sz="28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No copia de otros.</a:t>
            </a:r>
          </a:p>
          <a:p>
            <a:endParaRPr lang="es-ES" sz="28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Tener buen humor.</a:t>
            </a:r>
          </a:p>
          <a:p>
            <a:endParaRPr lang="es-ES" sz="280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Cuando la gente se ríe, se oxigena el cerebro</a:t>
            </a:r>
          </a:p>
        </p:txBody>
      </p:sp>
    </p:spTree>
    <p:extLst>
      <p:ext uri="{BB962C8B-B14F-4D97-AF65-F5344CB8AC3E}">
        <p14:creationId xmlns:p14="http://schemas.microsoft.com/office/powerpoint/2010/main" val="741889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495299" y="773490"/>
            <a:ext cx="8543926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Tu credibilidad.</a:t>
            </a:r>
          </a:p>
          <a:p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Es fundamental la estructura de la información.</a:t>
            </a:r>
          </a:p>
          <a:p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Por ello tu presentación, debe tener al menos estos tres elementos, introducción, desarrollo y desenlace.</a:t>
            </a:r>
          </a:p>
          <a:p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Iniciar enganchando al público de manera positiva.</a:t>
            </a:r>
          </a:p>
          <a:p>
            <a:pPr algn="just"/>
            <a:r>
              <a:rPr lang="es-CO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79622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1094</Words>
  <Application>Microsoft Office PowerPoint</Application>
  <PresentationFormat>Panorámica</PresentationFormat>
  <Paragraphs>88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Helvetica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123</cp:lastModifiedBy>
  <cp:revision>18</cp:revision>
  <dcterms:created xsi:type="dcterms:W3CDTF">2022-02-17T20:10:11Z</dcterms:created>
  <dcterms:modified xsi:type="dcterms:W3CDTF">2024-02-21T17:55:05Z</dcterms:modified>
</cp:coreProperties>
</file>