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uario" initials="U" lastIdx="1" clrIdx="0">
    <p:extLst>
      <p:ext uri="{19B8F6BF-5375-455C-9EA6-DF929625EA0E}">
        <p15:presenceInfo xmlns:p15="http://schemas.microsoft.com/office/powerpoint/2012/main" userId="Usuari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3" d="100"/>
          <a:sy n="113" d="100"/>
        </p:scale>
        <p:origin x="510"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4-04-25T22:56:34.327" idx="1">
    <p:pos x="10" y="10"/>
    <p:text/>
    <p:extLst>
      <p:ext uri="{C676402C-5697-4E1C-873F-D02D1690AC5C}">
        <p15:threadingInfo xmlns:p15="http://schemas.microsoft.com/office/powerpoint/2012/main" timeZoneBias="30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4/25/2024</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‹Nº›</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4/25/2024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4/25/2024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4/25/2024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dirty="0"/>
              <a:t>4/25/2024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4/25/2024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1447191" y="2824269"/>
            <a:ext cx="4645152" cy="2644457"/>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412362" y="2821491"/>
            <a:ext cx="4645152" cy="263737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4/25/2024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‹Nº›</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4/25/2024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4/25/2024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4/25/2024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4/25/2024</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4/25/2024</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‹Nº›</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0042117-DAD4-470C-8BE7-E864294EF698}"/>
              </a:ext>
            </a:extLst>
          </p:cNvPr>
          <p:cNvSpPr>
            <a:spLocks noGrp="1"/>
          </p:cNvSpPr>
          <p:nvPr>
            <p:ph type="ctrTitle"/>
          </p:nvPr>
        </p:nvSpPr>
        <p:spPr>
          <a:xfrm>
            <a:off x="2417779" y="802298"/>
            <a:ext cx="8637073" cy="4294635"/>
          </a:xfrm>
        </p:spPr>
        <p:txBody>
          <a:bodyPr>
            <a:normAutofit fontScale="90000"/>
          </a:bodyPr>
          <a:lstStyle/>
          <a:p>
            <a:pPr algn="ctr"/>
            <a:r>
              <a:rPr lang="es-ES" dirty="0"/>
              <a:t>PROCEDIMIENTOS Y TRÁMITES DE LOS SINDICATOS ANTE EL MINISTERIO DE TRABAJO</a:t>
            </a:r>
            <a:endParaRPr lang="es-CO" dirty="0"/>
          </a:p>
        </p:txBody>
      </p:sp>
    </p:spTree>
    <p:extLst>
      <p:ext uri="{BB962C8B-B14F-4D97-AF65-F5344CB8AC3E}">
        <p14:creationId xmlns:p14="http://schemas.microsoft.com/office/powerpoint/2010/main" val="14950631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992F0EB-BC4E-42FD-9134-0E30706A33D7}"/>
              </a:ext>
            </a:extLst>
          </p:cNvPr>
          <p:cNvSpPr>
            <a:spLocks noGrp="1"/>
          </p:cNvSpPr>
          <p:nvPr>
            <p:ph type="title"/>
          </p:nvPr>
        </p:nvSpPr>
        <p:spPr/>
        <p:txBody>
          <a:bodyPr/>
          <a:lstStyle/>
          <a:p>
            <a:pPr algn="ctr"/>
            <a:r>
              <a:rPr kumimoji="0" lang="es-ES" sz="2600" b="0" i="0" u="none" strike="noStrike" kern="1200" cap="all" spc="0" normalizeH="0" baseline="0" noProof="0" dirty="0">
                <a:ln>
                  <a:noFill/>
                </a:ln>
                <a:solidFill>
                  <a:prstClr val="black"/>
                </a:solidFill>
                <a:effectLst/>
                <a:uLnTx/>
                <a:uFillTx/>
                <a:latin typeface="Gill Sans MT" panose="020B0502020104020203"/>
                <a:ea typeface="+mj-ea"/>
                <a:cs typeface="+mj-cs"/>
              </a:rPr>
              <a:t>TRAMITES QUE PUEDEN REALIZAR LAS ORGANIZACIONES SINDICALES ANTE EL MINISTERIO DE TRABAJO</a:t>
            </a:r>
            <a:endParaRPr lang="es-CO" dirty="0"/>
          </a:p>
        </p:txBody>
      </p:sp>
      <p:sp>
        <p:nvSpPr>
          <p:cNvPr id="3" name="Marcador de contenido 2">
            <a:extLst>
              <a:ext uri="{FF2B5EF4-FFF2-40B4-BE49-F238E27FC236}">
                <a16:creationId xmlns:a16="http://schemas.microsoft.com/office/drawing/2014/main" id="{1A3239F0-0E82-420F-A57B-6E8771508681}"/>
              </a:ext>
            </a:extLst>
          </p:cNvPr>
          <p:cNvSpPr>
            <a:spLocks noGrp="1"/>
          </p:cNvSpPr>
          <p:nvPr>
            <p:ph idx="1"/>
          </p:nvPr>
        </p:nvSpPr>
        <p:spPr/>
        <p:txBody>
          <a:bodyPr>
            <a:normAutofit/>
          </a:bodyPr>
          <a:lstStyle/>
          <a:p>
            <a:r>
              <a:rPr lang="es-ES" dirty="0"/>
              <a:t>Ante el Ministerio de Trabajo las organizaciones sindicales pueden realizar diez trámites:</a:t>
            </a:r>
          </a:p>
          <a:p>
            <a:pPr marL="457200" indent="-457200" algn="just">
              <a:buFont typeface="+mj-lt"/>
              <a:buAutoNum type="arabicParenR"/>
            </a:pPr>
            <a:r>
              <a:rPr lang="es-ES" dirty="0">
                <a:latin typeface="Arial Rounded MT Bold" panose="020F0704030504030204" pitchFamily="34" charset="0"/>
              </a:rPr>
              <a:t>Inscripción de las organizaciones sindicales en el registro sindical</a:t>
            </a:r>
          </a:p>
          <a:p>
            <a:pPr marL="457200" indent="-457200" algn="just">
              <a:buFont typeface="+mj-lt"/>
              <a:buAutoNum type="arabicParenR"/>
            </a:pPr>
            <a:r>
              <a:rPr lang="es-ES" dirty="0">
                <a:latin typeface="Arial Rounded MT Bold" panose="020F0704030504030204" pitchFamily="34" charset="0"/>
              </a:rPr>
              <a:t>Inscripción en el registro sindical de la creación de una Subdirectiva o Comité Seccional.</a:t>
            </a:r>
          </a:p>
          <a:p>
            <a:pPr marL="457200" indent="-457200" algn="just">
              <a:buFont typeface="+mj-lt"/>
              <a:buAutoNum type="arabicParenR"/>
            </a:pPr>
            <a:r>
              <a:rPr lang="es-ES" dirty="0">
                <a:latin typeface="Arial Rounded MT Bold" panose="020F0704030504030204" pitchFamily="34" charset="0"/>
              </a:rPr>
              <a:t>Cambios en las Juntas Directivas, Subdirectivas o Comités Seccionales de las organizaciones sindicales </a:t>
            </a:r>
          </a:p>
          <a:p>
            <a:pPr marL="457200" indent="-457200" algn="just">
              <a:buFont typeface="+mj-lt"/>
              <a:buAutoNum type="arabicParenR"/>
            </a:pPr>
            <a:r>
              <a:rPr lang="es-ES" dirty="0">
                <a:latin typeface="Arial Rounded MT Bold" panose="020F0704030504030204" pitchFamily="34" charset="0"/>
              </a:rPr>
              <a:t>Modificación de estatutos de una organización sindical.</a:t>
            </a:r>
            <a:endParaRPr lang="es-CO" dirty="0">
              <a:latin typeface="Arial Rounded MT Bold" panose="020F0704030504030204" pitchFamily="34" charset="0"/>
            </a:endParaRPr>
          </a:p>
        </p:txBody>
      </p:sp>
    </p:spTree>
    <p:extLst>
      <p:ext uri="{BB962C8B-B14F-4D97-AF65-F5344CB8AC3E}">
        <p14:creationId xmlns:p14="http://schemas.microsoft.com/office/powerpoint/2010/main" val="3473346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14D587-9B4A-4796-B265-429F98AD3394}"/>
              </a:ext>
            </a:extLst>
          </p:cNvPr>
          <p:cNvSpPr>
            <a:spLocks noGrp="1"/>
          </p:cNvSpPr>
          <p:nvPr>
            <p:ph type="title"/>
          </p:nvPr>
        </p:nvSpPr>
        <p:spPr/>
        <p:txBody>
          <a:bodyPr/>
          <a:lstStyle/>
          <a:p>
            <a:pPr algn="ctr"/>
            <a:r>
              <a:rPr kumimoji="0" lang="es-ES" sz="2600" b="0" i="0" u="none" strike="noStrike" kern="1200" cap="all" spc="0" normalizeH="0" baseline="0" noProof="0" dirty="0">
                <a:ln>
                  <a:noFill/>
                </a:ln>
                <a:solidFill>
                  <a:prstClr val="black"/>
                </a:solidFill>
                <a:effectLst/>
                <a:uLnTx/>
                <a:uFillTx/>
                <a:latin typeface="Gill Sans MT" panose="020B0502020104020203"/>
                <a:ea typeface="+mj-ea"/>
                <a:cs typeface="+mj-cs"/>
              </a:rPr>
              <a:t>TRAMITES QUE PUEDEN REALIZAR LAS ORGANIZACIONES SINDICALES ANTE EL MINISTERIO DE TRABAJO</a:t>
            </a:r>
            <a:endParaRPr lang="es-CO" dirty="0"/>
          </a:p>
        </p:txBody>
      </p:sp>
      <p:sp>
        <p:nvSpPr>
          <p:cNvPr id="3" name="Marcador de contenido 2">
            <a:extLst>
              <a:ext uri="{FF2B5EF4-FFF2-40B4-BE49-F238E27FC236}">
                <a16:creationId xmlns:a16="http://schemas.microsoft.com/office/drawing/2014/main" id="{61F4DE44-B01A-43A8-886D-EF536E980044}"/>
              </a:ext>
            </a:extLst>
          </p:cNvPr>
          <p:cNvSpPr>
            <a:spLocks noGrp="1"/>
          </p:cNvSpPr>
          <p:nvPr>
            <p:ph idx="1"/>
          </p:nvPr>
        </p:nvSpPr>
        <p:spPr/>
        <p:txBody>
          <a:bodyPr>
            <a:normAutofit fontScale="85000" lnSpcReduction="10000"/>
          </a:bodyPr>
          <a:lstStyle/>
          <a:p>
            <a:pPr marL="0" indent="0">
              <a:buNone/>
            </a:pPr>
            <a:r>
              <a:rPr lang="es-ES" dirty="0"/>
              <a:t>5. </a:t>
            </a:r>
            <a:r>
              <a:rPr lang="es-ES" sz="2200" dirty="0">
                <a:latin typeface="Arial Rounded MT Bold" panose="020F0704030504030204" pitchFamily="34" charset="0"/>
              </a:rPr>
              <a:t>Depósito de acuerdos de negociación en el Sector Público.</a:t>
            </a:r>
          </a:p>
          <a:p>
            <a:pPr marL="0" indent="0">
              <a:buNone/>
            </a:pPr>
            <a:r>
              <a:rPr lang="es-ES" sz="2200" dirty="0">
                <a:latin typeface="Arial Rounded MT Bold" panose="020F0704030504030204" pitchFamily="34" charset="0"/>
              </a:rPr>
              <a:t>6. </a:t>
            </a:r>
            <a:r>
              <a:rPr lang="es-CO" sz="2200" dirty="0">
                <a:latin typeface="Arial Rounded MT Bold" panose="020F0704030504030204" pitchFamily="34" charset="0"/>
              </a:rPr>
              <a:t>Depósito de contratos sindicales.</a:t>
            </a:r>
          </a:p>
          <a:p>
            <a:pPr marL="0" indent="0">
              <a:buNone/>
            </a:pPr>
            <a:r>
              <a:rPr lang="es-CO" sz="2200" dirty="0">
                <a:latin typeface="Arial Rounded MT Bold" panose="020F0704030504030204" pitchFamily="34" charset="0"/>
              </a:rPr>
              <a:t>7. </a:t>
            </a:r>
            <a:r>
              <a:rPr lang="es-ES" sz="2200" dirty="0">
                <a:latin typeface="Arial Rounded MT Bold" panose="020F0704030504030204" pitchFamily="34" charset="0"/>
              </a:rPr>
              <a:t>Depósito de convenciones colectivas y pactos colectivos.</a:t>
            </a:r>
          </a:p>
          <a:p>
            <a:pPr marL="0" indent="0">
              <a:buNone/>
            </a:pPr>
            <a:r>
              <a:rPr lang="es-ES" sz="2200" dirty="0">
                <a:latin typeface="Arial Rounded MT Bold" panose="020F0704030504030204" pitchFamily="34" charset="0"/>
              </a:rPr>
              <a:t>8. Denuncia de convenciones colectivas, pactos colectivos y laudos arbitrales.</a:t>
            </a:r>
          </a:p>
          <a:p>
            <a:pPr marL="0" indent="0">
              <a:buNone/>
            </a:pPr>
            <a:r>
              <a:rPr lang="es-ES" sz="2200" dirty="0">
                <a:latin typeface="Arial Rounded MT Bold" panose="020F0704030504030204" pitchFamily="34" charset="0"/>
              </a:rPr>
              <a:t>9. Cancelación en el registro sindical de una organización sindical por fusión.</a:t>
            </a:r>
          </a:p>
          <a:p>
            <a:pPr marL="0" indent="0">
              <a:buNone/>
            </a:pPr>
            <a:r>
              <a:rPr lang="es-ES" sz="2200" dirty="0">
                <a:latin typeface="Arial Rounded MT Bold" panose="020F0704030504030204" pitchFamily="34" charset="0"/>
              </a:rPr>
              <a:t>10. Cancelación en el registro sindical de una organización sindical por sentencia judicial.</a:t>
            </a:r>
            <a:endParaRPr lang="es-CO" sz="2200" dirty="0">
              <a:latin typeface="Arial Rounded MT Bold" panose="020F0704030504030204" pitchFamily="34" charset="0"/>
            </a:endParaRPr>
          </a:p>
          <a:p>
            <a:pPr marL="0" indent="0">
              <a:buNone/>
            </a:pPr>
            <a:endParaRPr lang="es-CO" dirty="0"/>
          </a:p>
        </p:txBody>
      </p:sp>
    </p:spTree>
    <p:extLst>
      <p:ext uri="{BB962C8B-B14F-4D97-AF65-F5344CB8AC3E}">
        <p14:creationId xmlns:p14="http://schemas.microsoft.com/office/powerpoint/2010/main" val="40606122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BB1ACE7-0CC8-41D2-91DA-0DBDA167942F}"/>
              </a:ext>
            </a:extLst>
          </p:cNvPr>
          <p:cNvSpPr>
            <a:spLocks noGrp="1"/>
          </p:cNvSpPr>
          <p:nvPr>
            <p:ph type="title"/>
          </p:nvPr>
        </p:nvSpPr>
        <p:spPr>
          <a:xfrm>
            <a:off x="1451579" y="804519"/>
            <a:ext cx="9603275" cy="4072281"/>
          </a:xfrm>
        </p:spPr>
        <p:txBody>
          <a:bodyPr>
            <a:normAutofit/>
          </a:bodyPr>
          <a:lstStyle/>
          <a:p>
            <a:pPr algn="ctr"/>
            <a:r>
              <a:rPr lang="es-ES" sz="6600" dirty="0">
                <a:latin typeface="Arial Rounded MT Bold" panose="020F0704030504030204" pitchFamily="34" charset="0"/>
              </a:rPr>
              <a:t>GRACIAS</a:t>
            </a:r>
            <a:endParaRPr lang="es-CO" sz="6600" dirty="0">
              <a:latin typeface="Arial Rounded MT Bold" panose="020F0704030504030204" pitchFamily="34" charset="0"/>
            </a:endParaRPr>
          </a:p>
        </p:txBody>
      </p:sp>
    </p:spTree>
    <p:extLst>
      <p:ext uri="{BB962C8B-B14F-4D97-AF65-F5344CB8AC3E}">
        <p14:creationId xmlns:p14="http://schemas.microsoft.com/office/powerpoint/2010/main" val="1094005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45C456-A119-46EC-B6E2-41F8F36731D5}"/>
              </a:ext>
            </a:extLst>
          </p:cNvPr>
          <p:cNvSpPr>
            <a:spLocks noGrp="1"/>
          </p:cNvSpPr>
          <p:nvPr>
            <p:ph type="title"/>
          </p:nvPr>
        </p:nvSpPr>
        <p:spPr/>
        <p:txBody>
          <a:bodyPr>
            <a:normAutofit/>
          </a:bodyPr>
          <a:lstStyle/>
          <a:p>
            <a:pPr algn="ctr"/>
            <a:r>
              <a:rPr lang="es-ES" sz="2400" b="1" cap="none" dirty="0">
                <a:latin typeface="Arial Rounded MT Bold" panose="020F0704030504030204" pitchFamily="34" charset="0"/>
                <a:ea typeface="+mn-ea"/>
                <a:cs typeface="+mn-cs"/>
              </a:rPr>
              <a:t>Numeral 5° del A</a:t>
            </a:r>
            <a:r>
              <a:rPr kumimoji="0" lang="es-ES" sz="2400" b="1" i="0" u="none" strike="noStrike" kern="1200" cap="none" spc="0" normalizeH="0" baseline="0" noProof="0" dirty="0" err="1">
                <a:ln>
                  <a:noFill/>
                </a:ln>
                <a:effectLst/>
                <a:uLnTx/>
                <a:uFillTx/>
                <a:latin typeface="Arial Rounded MT Bold" panose="020F0704030504030204" pitchFamily="34" charset="0"/>
                <a:ea typeface="+mn-ea"/>
                <a:cs typeface="+mn-cs"/>
              </a:rPr>
              <a:t>rtículo</a:t>
            </a:r>
            <a:r>
              <a:rPr kumimoji="0" lang="es-ES" sz="2400" b="1" i="0" u="none" strike="noStrike" kern="1200" cap="none" spc="0" normalizeH="0" baseline="0" noProof="0" dirty="0">
                <a:ln>
                  <a:noFill/>
                </a:ln>
                <a:effectLst/>
                <a:uLnTx/>
                <a:uFillTx/>
                <a:latin typeface="Arial Rounded MT Bold" panose="020F0704030504030204" pitchFamily="34" charset="0"/>
                <a:ea typeface="+mn-ea"/>
                <a:cs typeface="+mn-cs"/>
              </a:rPr>
              <a:t> 373 del Código Sustantivo de Trabajo</a:t>
            </a:r>
            <a:endParaRPr lang="es-CO" sz="2400" dirty="0">
              <a:latin typeface="Arial Rounded MT Bold" panose="020F0704030504030204" pitchFamily="34" charset="0"/>
            </a:endParaRPr>
          </a:p>
        </p:txBody>
      </p:sp>
      <p:sp>
        <p:nvSpPr>
          <p:cNvPr id="3" name="Marcador de contenido 2">
            <a:extLst>
              <a:ext uri="{FF2B5EF4-FFF2-40B4-BE49-F238E27FC236}">
                <a16:creationId xmlns:a16="http://schemas.microsoft.com/office/drawing/2014/main" id="{DDB2B8E9-3F3D-4602-A45F-7DA520D3E6E5}"/>
              </a:ext>
            </a:extLst>
          </p:cNvPr>
          <p:cNvSpPr>
            <a:spLocks noGrp="1"/>
          </p:cNvSpPr>
          <p:nvPr>
            <p:ph idx="1"/>
          </p:nvPr>
        </p:nvSpPr>
        <p:spPr/>
        <p:txBody>
          <a:bodyPr>
            <a:normAutofit/>
          </a:bodyPr>
          <a:lstStyle/>
          <a:p>
            <a:pPr algn="just"/>
            <a:r>
              <a:rPr kumimoji="0" lang="es-ES" sz="2800" b="1" i="0" u="none" strike="noStrike" kern="1200" cap="none" spc="0" normalizeH="0" baseline="0" noProof="0" dirty="0">
                <a:ln>
                  <a:noFill/>
                </a:ln>
                <a:solidFill>
                  <a:srgbClr val="040C28"/>
                </a:solidFill>
                <a:effectLst/>
                <a:highlight>
                  <a:srgbClr val="C0C0C0"/>
                </a:highlight>
                <a:uLnTx/>
                <a:uFillTx/>
                <a:latin typeface="Arial Narrow" panose="020B0606020202030204" pitchFamily="34" charset="0"/>
                <a:ea typeface="+mn-ea"/>
                <a:cs typeface="+mn-cs"/>
              </a:rPr>
              <a:t>Representar en juicio o ante cualesquiera autoridades u organismos los intereses económicos comunes o generales de los agremiados o de la profesión respectiva, y representar esos mismos intereses ante los {empleadores} y terceros en caso de conflictos colectivos que no hayan podido resolverse por arreglo directo, procurando la conciliación</a:t>
            </a:r>
            <a:endParaRPr lang="es-CO" sz="2800" dirty="0"/>
          </a:p>
        </p:txBody>
      </p:sp>
    </p:spTree>
    <p:extLst>
      <p:ext uri="{BB962C8B-B14F-4D97-AF65-F5344CB8AC3E}">
        <p14:creationId xmlns:p14="http://schemas.microsoft.com/office/powerpoint/2010/main" val="6826167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F394F8-3422-4D3D-873A-657541BD3F92}"/>
              </a:ext>
            </a:extLst>
          </p:cNvPr>
          <p:cNvSpPr>
            <a:spLocks noGrp="1"/>
          </p:cNvSpPr>
          <p:nvPr>
            <p:ph type="title"/>
          </p:nvPr>
        </p:nvSpPr>
        <p:spPr/>
        <p:txBody>
          <a:bodyPr/>
          <a:lstStyle/>
          <a:p>
            <a:pPr algn="ctr"/>
            <a:r>
              <a:rPr lang="es-ES" dirty="0"/>
              <a:t>PROCEDIMIENTOS ADMINISTRATIVOS SANCIONATORIO</a:t>
            </a:r>
            <a:endParaRPr lang="es-CO" dirty="0"/>
          </a:p>
        </p:txBody>
      </p:sp>
      <p:sp>
        <p:nvSpPr>
          <p:cNvPr id="3" name="Marcador de contenido 2">
            <a:extLst>
              <a:ext uri="{FF2B5EF4-FFF2-40B4-BE49-F238E27FC236}">
                <a16:creationId xmlns:a16="http://schemas.microsoft.com/office/drawing/2014/main" id="{063EA825-BDD6-4F57-8396-740920BBCC4E}"/>
              </a:ext>
            </a:extLst>
          </p:cNvPr>
          <p:cNvSpPr>
            <a:spLocks noGrp="1"/>
          </p:cNvSpPr>
          <p:nvPr>
            <p:ph idx="1"/>
          </p:nvPr>
        </p:nvSpPr>
        <p:spPr/>
        <p:txBody>
          <a:bodyPr>
            <a:normAutofit lnSpcReduction="10000"/>
          </a:bodyPr>
          <a:lstStyle/>
          <a:p>
            <a:pPr algn="just"/>
            <a:r>
              <a:rPr lang="es-ES" dirty="0"/>
              <a:t>Es aquel que utiliza la administración pública para ejercer su potestad sancionadora, para tal efecto, el procedimiento reglado que para estos efectos adelanta la autoridad administrativa del Ministerio del Trabajo se fundamenta en su norma especial que es la Ley 1610 de 2013 y se complementa en lo no previsto con el Código de Procedimiento Administrativo y de lo Contencioso Administrativo. La finalidad del procedimiento es la verificación de la comisión o no de infracciones a las </a:t>
            </a:r>
            <a:r>
              <a:rPr lang="es-ES" sz="2800" b="1" dirty="0"/>
              <a:t>normas laborales individuales o colectivas o de riesgos laborales</a:t>
            </a:r>
            <a:r>
              <a:rPr lang="es-ES" dirty="0"/>
              <a:t> y que se adopte una decisión con fundamento en la Ley y en la preservación de los fines del Estado.</a:t>
            </a:r>
            <a:endParaRPr lang="es-CO" dirty="0"/>
          </a:p>
        </p:txBody>
      </p:sp>
    </p:spTree>
    <p:extLst>
      <p:ext uri="{BB962C8B-B14F-4D97-AF65-F5344CB8AC3E}">
        <p14:creationId xmlns:p14="http://schemas.microsoft.com/office/powerpoint/2010/main" val="13892836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7D30F31-466A-475D-AF58-12671F0D076E}"/>
              </a:ext>
            </a:extLst>
          </p:cNvPr>
          <p:cNvSpPr>
            <a:spLocks noGrp="1"/>
          </p:cNvSpPr>
          <p:nvPr>
            <p:ph type="title"/>
          </p:nvPr>
        </p:nvSpPr>
        <p:spPr/>
        <p:txBody>
          <a:bodyPr>
            <a:normAutofit fontScale="90000"/>
          </a:bodyPr>
          <a:lstStyle/>
          <a:p>
            <a:pPr algn="ctr"/>
            <a:r>
              <a:rPr lang="es-ES" dirty="0"/>
              <a:t>EJEMPLOS POR VIOLACIÓN A LAS NORMAS LABORALES INDIVIDUALES</a:t>
            </a:r>
            <a:br>
              <a:rPr lang="es-ES" dirty="0"/>
            </a:br>
            <a:endParaRPr lang="es-CO" dirty="0"/>
          </a:p>
        </p:txBody>
      </p:sp>
      <p:sp>
        <p:nvSpPr>
          <p:cNvPr id="8" name="CuadroTexto 7">
            <a:extLst>
              <a:ext uri="{FF2B5EF4-FFF2-40B4-BE49-F238E27FC236}">
                <a16:creationId xmlns:a16="http://schemas.microsoft.com/office/drawing/2014/main" id="{E09F043A-8114-4446-B3AE-BF4B072BCE23}"/>
              </a:ext>
            </a:extLst>
          </p:cNvPr>
          <p:cNvSpPr txBox="1"/>
          <p:nvPr/>
        </p:nvSpPr>
        <p:spPr>
          <a:xfrm>
            <a:off x="1451579" y="1632740"/>
            <a:ext cx="9603274" cy="4062651"/>
          </a:xfrm>
          <a:prstGeom prst="rect">
            <a:avLst/>
          </a:prstGeom>
          <a:noFill/>
        </p:spPr>
        <p:txBody>
          <a:bodyPr wrap="square">
            <a:spAutoFit/>
          </a:bodyPr>
          <a:lstStyle/>
          <a:p>
            <a:pPr algn="just"/>
            <a:endParaRPr lang="es-CO" sz="1200" dirty="0">
              <a:effectLst/>
              <a:latin typeface="Arial Narrow" panose="020B0606020202030204" pitchFamily="34" charset="0"/>
              <a:ea typeface="Calibri" panose="020F0502020204030204" pitchFamily="34" charset="0"/>
              <a:cs typeface="Arial" panose="020B0604020202020204" pitchFamily="34" charset="0"/>
            </a:endParaRPr>
          </a:p>
          <a:p>
            <a:pPr algn="just"/>
            <a:endParaRPr lang="es-CO" sz="1200" dirty="0">
              <a:latin typeface="Arial Narrow" panose="020B0606020202030204" pitchFamily="34" charset="0"/>
              <a:ea typeface="Calibri" panose="020F0502020204030204" pitchFamily="34" charset="0"/>
              <a:cs typeface="Arial" panose="020B0604020202020204" pitchFamily="34" charset="0"/>
            </a:endParaRPr>
          </a:p>
          <a:p>
            <a:pPr algn="just"/>
            <a:r>
              <a:rPr lang="es-CO" dirty="0">
                <a:latin typeface="Arial Rounded MT Bold" panose="020F0704030504030204" pitchFamily="34" charset="0"/>
                <a:ea typeface="Calibri" panose="020F0502020204030204" pitchFamily="34" charset="0"/>
                <a:cs typeface="Arial" panose="020B0604020202020204" pitchFamily="34" charset="0"/>
              </a:rPr>
              <a:t>Horas extras </a:t>
            </a:r>
            <a:r>
              <a:rPr lang="es-CO" dirty="0">
                <a:effectLst/>
                <a:latin typeface="Arial Rounded MT Bold" panose="020F0704030504030204" pitchFamily="34" charset="0"/>
                <a:ea typeface="Calibri" panose="020F0502020204030204" pitchFamily="34" charset="0"/>
                <a:cs typeface="Arial" panose="020B0604020202020204" pitchFamily="34" charset="0"/>
              </a:rPr>
              <a:t>(</a:t>
            </a:r>
            <a:r>
              <a:rPr lang="es-ES" dirty="0">
                <a:solidFill>
                  <a:srgbClr val="000000"/>
                </a:solidFill>
                <a:effectLst/>
                <a:latin typeface="Arial Rounded MT Bold" panose="020F0704030504030204" pitchFamily="34" charset="0"/>
                <a:ea typeface="Times New Roman" panose="02020603050405020304" pitchFamily="18" charset="0"/>
                <a:cs typeface="Open Sans" panose="020B0606030504020204" pitchFamily="34" charset="0"/>
              </a:rPr>
              <a:t>Artículo 161 del C.S.T modificado por la ley 2101 de 2021)</a:t>
            </a:r>
            <a:endParaRPr lang="es-CO" dirty="0">
              <a:effectLst/>
              <a:latin typeface="Arial Rounded MT Bold" panose="020F0704030504030204" pitchFamily="34" charset="0"/>
              <a:ea typeface="Times New Roman" panose="02020603050405020304" pitchFamily="18" charset="0"/>
            </a:endParaRPr>
          </a:p>
          <a:p>
            <a:pPr algn="just"/>
            <a:r>
              <a:rPr lang="es-CO" dirty="0">
                <a:effectLst/>
                <a:latin typeface="Arial Rounded MT Bold" panose="020F0704030504030204" pitchFamily="34" charset="0"/>
                <a:ea typeface="Calibri" panose="020F0502020204030204" pitchFamily="34" charset="0"/>
                <a:cs typeface="Arial" panose="020B0604020202020204" pitchFamily="34" charset="0"/>
              </a:rPr>
              <a:t> </a:t>
            </a:r>
            <a:endParaRPr lang="es-CO" dirty="0">
              <a:effectLst/>
              <a:latin typeface="Arial Rounded MT Bold" panose="020F0704030504030204" pitchFamily="34" charset="0"/>
              <a:ea typeface="Times New Roman" panose="02020603050405020304" pitchFamily="18" charset="0"/>
            </a:endParaRPr>
          </a:p>
          <a:p>
            <a:pPr algn="just"/>
            <a:r>
              <a:rPr lang="es-ES" dirty="0">
                <a:effectLst/>
                <a:latin typeface="Arial Rounded MT Bold" panose="020F0704030504030204" pitchFamily="34" charset="0"/>
                <a:ea typeface="Times New Roman" panose="02020603050405020304" pitchFamily="18" charset="0"/>
                <a:cs typeface="Arial" panose="020B0604020202020204" pitchFamily="34" charset="0"/>
              </a:rPr>
              <a:t>Exceder las horas extras. (A</a:t>
            </a:r>
            <a:r>
              <a:rPr lang="es-ES" dirty="0">
                <a:solidFill>
                  <a:srgbClr val="000000"/>
                </a:solidFill>
                <a:effectLst/>
                <a:latin typeface="Arial Rounded MT Bold" panose="020F0704030504030204" pitchFamily="34" charset="0"/>
                <a:ea typeface="Times New Roman" panose="02020603050405020304" pitchFamily="18" charset="0"/>
                <a:cs typeface="Open Sans" panose="020B0606030504020204" pitchFamily="34" charset="0"/>
              </a:rPr>
              <a:t>rtículo 167A del C.S.T)</a:t>
            </a:r>
            <a:endParaRPr lang="es-CO" dirty="0">
              <a:effectLst/>
              <a:latin typeface="Arial Rounded MT Bold" panose="020F0704030504030204" pitchFamily="34" charset="0"/>
              <a:ea typeface="Times New Roman" panose="02020603050405020304" pitchFamily="18" charset="0"/>
            </a:endParaRPr>
          </a:p>
          <a:p>
            <a:pPr algn="just"/>
            <a:r>
              <a:rPr lang="es-ES" dirty="0">
                <a:effectLst/>
                <a:latin typeface="Arial Rounded MT Bold" panose="020F0704030504030204" pitchFamily="34" charset="0"/>
                <a:ea typeface="Times New Roman" panose="02020603050405020304" pitchFamily="18" charset="0"/>
                <a:cs typeface="Arial" panose="020B0604020202020204" pitchFamily="34" charset="0"/>
              </a:rPr>
              <a:t> </a:t>
            </a:r>
            <a:endParaRPr lang="es-CO" dirty="0">
              <a:effectLst/>
              <a:latin typeface="Arial Rounded MT Bold" panose="020F0704030504030204" pitchFamily="34" charset="0"/>
              <a:ea typeface="Times New Roman" panose="02020603050405020304" pitchFamily="18" charset="0"/>
            </a:endParaRPr>
          </a:p>
          <a:p>
            <a:pPr algn="just"/>
            <a:r>
              <a:rPr lang="es-ES" dirty="0">
                <a:effectLst/>
                <a:latin typeface="Arial Rounded MT Bold" panose="020F0704030504030204" pitchFamily="34" charset="0"/>
                <a:ea typeface="Times New Roman" panose="02020603050405020304" pitchFamily="18" charset="0"/>
                <a:cs typeface="Arial" panose="020B0604020202020204" pitchFamily="34" charset="0"/>
              </a:rPr>
              <a:t>Autorización para laborar horas extras (Decreto 1072 de 2015, Artículo 2.2.1.2.1.1.)</a:t>
            </a:r>
            <a:endParaRPr lang="es-CO" dirty="0">
              <a:effectLst/>
              <a:latin typeface="Arial Rounded MT Bold" panose="020F0704030504030204" pitchFamily="34" charset="0"/>
              <a:ea typeface="Times New Roman" panose="02020603050405020304" pitchFamily="18" charset="0"/>
            </a:endParaRPr>
          </a:p>
          <a:p>
            <a:pPr algn="just"/>
            <a:r>
              <a:rPr lang="es-ES" dirty="0">
                <a:effectLst/>
                <a:latin typeface="Arial Rounded MT Bold" panose="020F0704030504030204" pitchFamily="34" charset="0"/>
                <a:ea typeface="Times New Roman" panose="02020603050405020304" pitchFamily="18" charset="0"/>
                <a:cs typeface="Arial" panose="020B0604020202020204" pitchFamily="34" charset="0"/>
              </a:rPr>
              <a:t> </a:t>
            </a:r>
            <a:endParaRPr lang="es-CO" dirty="0">
              <a:effectLst/>
              <a:latin typeface="Arial Rounded MT Bold" panose="020F0704030504030204" pitchFamily="34" charset="0"/>
              <a:ea typeface="Times New Roman" panose="02020603050405020304" pitchFamily="18" charset="0"/>
            </a:endParaRPr>
          </a:p>
          <a:p>
            <a:pPr algn="just"/>
            <a:r>
              <a:rPr lang="es-ES" dirty="0">
                <a:solidFill>
                  <a:srgbClr val="000000"/>
                </a:solidFill>
                <a:effectLst/>
                <a:latin typeface="Arial Rounded MT Bold" panose="020F0704030504030204" pitchFamily="34" charset="0"/>
                <a:ea typeface="Times New Roman" panose="02020603050405020304" pitchFamily="18" charset="0"/>
                <a:cs typeface="Open Sans" panose="020B0606030504020204" pitchFamily="34" charset="0"/>
              </a:rPr>
              <a:t>Jornadas de 10 horas para no trabajar los sábados (artículo 164 del C.S.T) no se podrá laborar horas extras o suplementarias.</a:t>
            </a:r>
            <a:endParaRPr lang="es-CO" dirty="0">
              <a:effectLst/>
              <a:latin typeface="Arial Rounded MT Bold" panose="020F0704030504030204" pitchFamily="34" charset="0"/>
              <a:ea typeface="Times New Roman" panose="02020603050405020304" pitchFamily="18" charset="0"/>
            </a:endParaRPr>
          </a:p>
          <a:p>
            <a:pPr algn="just"/>
            <a:r>
              <a:rPr lang="es-ES" dirty="0">
                <a:effectLst/>
                <a:latin typeface="Arial Rounded MT Bold" panose="020F0704030504030204" pitchFamily="34" charset="0"/>
                <a:ea typeface="Times New Roman" panose="02020603050405020304" pitchFamily="18" charset="0"/>
                <a:cs typeface="Open Sans" panose="020B0606030504020204" pitchFamily="34" charset="0"/>
              </a:rPr>
              <a:t> </a:t>
            </a:r>
            <a:endParaRPr lang="es-CO" dirty="0">
              <a:effectLst/>
              <a:latin typeface="Arial Rounded MT Bold" panose="020F0704030504030204" pitchFamily="34" charset="0"/>
              <a:ea typeface="Times New Roman" panose="02020603050405020304" pitchFamily="18" charset="0"/>
            </a:endParaRPr>
          </a:p>
          <a:p>
            <a:pPr algn="just"/>
            <a:r>
              <a:rPr lang="es-ES" dirty="0">
                <a:solidFill>
                  <a:srgbClr val="000000"/>
                </a:solidFill>
                <a:effectLst/>
                <a:latin typeface="Arial Rounded MT Bold" panose="020F0704030504030204" pitchFamily="34" charset="0"/>
                <a:ea typeface="Times New Roman" panose="02020603050405020304" pitchFamily="18" charset="0"/>
                <a:cs typeface="Open Sans" panose="020B0606030504020204" pitchFamily="34" charset="0"/>
              </a:rPr>
              <a:t>Cuando la empresa </a:t>
            </a:r>
            <a:r>
              <a:rPr lang="es-ES" dirty="0">
                <a:effectLst/>
                <a:latin typeface="Arial Rounded MT Bold" panose="020F0704030504030204" pitchFamily="34" charset="0"/>
                <a:ea typeface="Times New Roman" panose="02020603050405020304" pitchFamily="18" charset="0"/>
              </a:rPr>
              <a:t>contempla una jornada laboral de seis (6) horas diarias de trabajo y treinta y seis (36) horas semanales de conformidad con el Articulo 161 Literal c) CST. no se pueden generar horas extras.</a:t>
            </a:r>
            <a:endParaRPr lang="es-CO" dirty="0">
              <a:effectLst/>
              <a:latin typeface="Arial Rounded MT Bold" panose="020F0704030504030204" pitchFamily="34" charset="0"/>
              <a:ea typeface="Times New Roman" panose="02020603050405020304" pitchFamily="18" charset="0"/>
            </a:endParaRPr>
          </a:p>
          <a:p>
            <a:pPr algn="just"/>
            <a:r>
              <a:rPr lang="es-ES" dirty="0">
                <a:effectLst/>
                <a:latin typeface="Arial Rounded MT Bold" panose="020F0704030504030204" pitchFamily="34" charset="0"/>
                <a:ea typeface="Times New Roman" panose="02020603050405020304" pitchFamily="18" charset="0"/>
              </a:rPr>
              <a:t> </a:t>
            </a:r>
            <a:endParaRPr lang="es-CO" dirty="0">
              <a:effectLst/>
              <a:latin typeface="Arial Rounded MT Bold" panose="020F0704030504030204" pitchFamily="34" charset="0"/>
              <a:ea typeface="Times New Roman" panose="02020603050405020304" pitchFamily="18" charset="0"/>
            </a:endParaRPr>
          </a:p>
        </p:txBody>
      </p:sp>
    </p:spTree>
    <p:extLst>
      <p:ext uri="{BB962C8B-B14F-4D97-AF65-F5344CB8AC3E}">
        <p14:creationId xmlns:p14="http://schemas.microsoft.com/office/powerpoint/2010/main" val="26341094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22D79A-0B36-4BAD-9542-52B9280D7291}"/>
              </a:ext>
            </a:extLst>
          </p:cNvPr>
          <p:cNvSpPr>
            <a:spLocks noGrp="1"/>
          </p:cNvSpPr>
          <p:nvPr>
            <p:ph type="title"/>
          </p:nvPr>
        </p:nvSpPr>
        <p:spPr/>
        <p:txBody>
          <a:bodyPr/>
          <a:lstStyle/>
          <a:p>
            <a:pPr algn="ctr"/>
            <a:r>
              <a:rPr kumimoji="0" lang="es-ES" sz="2900" b="0" i="0" u="none" strike="noStrike" kern="1200" cap="all" spc="0" normalizeH="0" baseline="0" noProof="0" dirty="0">
                <a:ln>
                  <a:noFill/>
                </a:ln>
                <a:solidFill>
                  <a:prstClr val="black"/>
                </a:solidFill>
                <a:effectLst/>
                <a:uLnTx/>
                <a:uFillTx/>
                <a:latin typeface="Gill Sans MT" panose="020B0502020104020203"/>
                <a:ea typeface="+mj-ea"/>
                <a:cs typeface="+mj-cs"/>
              </a:rPr>
              <a:t>EJEMPLOS POR VIOLACIÓN A LAS NORMAS LABORALES INDIVIDUALES</a:t>
            </a:r>
            <a:endParaRPr lang="es-CO" dirty="0"/>
          </a:p>
        </p:txBody>
      </p:sp>
      <p:sp>
        <p:nvSpPr>
          <p:cNvPr id="6" name="CuadroTexto 5">
            <a:extLst>
              <a:ext uri="{FF2B5EF4-FFF2-40B4-BE49-F238E27FC236}">
                <a16:creationId xmlns:a16="http://schemas.microsoft.com/office/drawing/2014/main" id="{570FDE4D-5382-408D-9B43-DF6D50BCD1F6}"/>
              </a:ext>
            </a:extLst>
          </p:cNvPr>
          <p:cNvSpPr txBox="1"/>
          <p:nvPr/>
        </p:nvSpPr>
        <p:spPr>
          <a:xfrm>
            <a:off x="1354666" y="1263408"/>
            <a:ext cx="9700187" cy="4585871"/>
          </a:xfrm>
          <a:prstGeom prst="rect">
            <a:avLst/>
          </a:prstGeom>
          <a:noFill/>
        </p:spPr>
        <p:txBody>
          <a:bodyPr wrap="square">
            <a:spAutoFit/>
          </a:bodyPr>
          <a:lstStyle/>
          <a:p>
            <a:pPr algn="just"/>
            <a:endParaRPr lang="es-ES" sz="1200" dirty="0">
              <a:solidFill>
                <a:srgbClr val="000000"/>
              </a:solidFill>
              <a:effectLst/>
              <a:latin typeface="Arial Narrow" panose="020B0606020202030204" pitchFamily="34" charset="0"/>
              <a:ea typeface="Times New Roman" panose="02020603050405020304" pitchFamily="18" charset="0"/>
              <a:cs typeface="Open Sans" panose="020B0606030504020204" pitchFamily="34" charset="0"/>
            </a:endParaRPr>
          </a:p>
          <a:p>
            <a:pPr algn="just"/>
            <a:endParaRPr lang="es-ES" sz="1200" dirty="0">
              <a:solidFill>
                <a:srgbClr val="000000"/>
              </a:solidFill>
              <a:latin typeface="Arial Narrow" panose="020B0606020202030204" pitchFamily="34" charset="0"/>
              <a:ea typeface="Times New Roman" panose="02020603050405020304" pitchFamily="18" charset="0"/>
              <a:cs typeface="Open Sans" panose="020B0606030504020204" pitchFamily="34" charset="0"/>
            </a:endParaRPr>
          </a:p>
          <a:p>
            <a:pPr algn="just"/>
            <a:endParaRPr lang="es-ES" sz="1200" dirty="0">
              <a:solidFill>
                <a:srgbClr val="000000"/>
              </a:solidFill>
              <a:effectLst/>
              <a:latin typeface="Arial Narrow" panose="020B0606020202030204" pitchFamily="34" charset="0"/>
              <a:ea typeface="Times New Roman" panose="02020603050405020304" pitchFamily="18" charset="0"/>
              <a:cs typeface="Open Sans" panose="020B0606030504020204" pitchFamily="34" charset="0"/>
            </a:endParaRPr>
          </a:p>
          <a:p>
            <a:pPr algn="just"/>
            <a:r>
              <a:rPr kumimoji="0" lang="es-ES" sz="1600" b="0" i="0" u="none" strike="noStrike" kern="1200" cap="none" spc="0" normalizeH="0" baseline="0" noProof="0" dirty="0">
                <a:ln>
                  <a:noFill/>
                </a:ln>
                <a:solidFill>
                  <a:prstClr val="black"/>
                </a:solidFill>
                <a:effectLst/>
                <a:uLnTx/>
                <a:uFillTx/>
                <a:latin typeface="Arial Rounded MT Bold" panose="020F0704030504030204" pitchFamily="34" charset="0"/>
                <a:ea typeface="Times New Roman" panose="02020603050405020304" pitchFamily="18" charset="0"/>
                <a:cs typeface="Arial" panose="020B0604020202020204" pitchFamily="34" charset="0"/>
              </a:rPr>
              <a:t>Las horas extras lo pagara la empresa con el salario ordinario del periodo en que se ocasionó o a más tardar junto con el salario del siguiente pago </a:t>
            </a:r>
            <a:r>
              <a:rPr lang="es-ES" sz="1600" dirty="0">
                <a:solidFill>
                  <a:srgbClr val="000000"/>
                </a:solidFill>
                <a:effectLst/>
                <a:latin typeface="Arial Rounded MT Bold" panose="020F0704030504030204" pitchFamily="34" charset="0"/>
                <a:ea typeface="Times New Roman" panose="02020603050405020304" pitchFamily="18" charset="0"/>
                <a:cs typeface="Open Sans" panose="020B0606030504020204" pitchFamily="34" charset="0"/>
              </a:rPr>
              <a:t>(numeral 2 del artículo 134 del C.S T)</a:t>
            </a:r>
            <a:r>
              <a:rPr lang="es-ES" sz="1600" dirty="0">
                <a:effectLst/>
                <a:latin typeface="Arial Rounded MT Bold" panose="020F0704030504030204" pitchFamily="34" charset="0"/>
                <a:ea typeface="Times New Roman" panose="02020603050405020304" pitchFamily="18" charset="0"/>
                <a:cs typeface="Arial" panose="020B0604020202020204" pitchFamily="34" charset="0"/>
              </a:rPr>
              <a:t>.</a:t>
            </a:r>
            <a:endParaRPr lang="es-CO" sz="1600" dirty="0">
              <a:effectLst/>
              <a:latin typeface="Arial Rounded MT Bold" panose="020F0704030504030204" pitchFamily="34" charset="0"/>
              <a:ea typeface="Times New Roman" panose="02020603050405020304" pitchFamily="18" charset="0"/>
            </a:endParaRPr>
          </a:p>
          <a:p>
            <a:pPr algn="just"/>
            <a:r>
              <a:rPr lang="es-ES" sz="1600" dirty="0">
                <a:effectLst/>
                <a:latin typeface="Arial Rounded MT Bold" panose="020F0704030504030204" pitchFamily="34" charset="0"/>
                <a:ea typeface="Times New Roman" panose="02020603050405020304" pitchFamily="18" charset="0"/>
                <a:cs typeface="Arial" panose="020B0604020202020204" pitchFamily="34" charset="0"/>
              </a:rPr>
              <a:t> </a:t>
            </a:r>
            <a:endParaRPr lang="es-CO" sz="1600" dirty="0">
              <a:effectLst/>
              <a:latin typeface="Arial Rounded MT Bold" panose="020F0704030504030204" pitchFamily="34" charset="0"/>
              <a:ea typeface="Times New Roman" panose="02020603050405020304" pitchFamily="18" charset="0"/>
            </a:endParaRPr>
          </a:p>
          <a:p>
            <a:pPr algn="just"/>
            <a:r>
              <a:rPr lang="es-ES" sz="1600" dirty="0">
                <a:effectLst/>
                <a:latin typeface="Arial Rounded MT Bold" panose="020F0704030504030204" pitchFamily="34" charset="0"/>
                <a:ea typeface="Times New Roman" panose="02020603050405020304" pitchFamily="18" charset="0"/>
              </a:rPr>
              <a:t>El empleador está en la obligación de llevar un registro de trabajo suplementario de cada trabajador, en el que se especifique: nombre de éste, edad, sexo, actividad desarrollada, número de horas laboradas, indicando si son diurnas o nocturnas, y la liquidación de la sobre remuneración correspondiente. </a:t>
            </a:r>
            <a:endParaRPr lang="es-CO" sz="1600" dirty="0">
              <a:effectLst/>
              <a:latin typeface="Arial Rounded MT Bold" panose="020F0704030504030204" pitchFamily="34" charset="0"/>
              <a:ea typeface="Times New Roman" panose="02020603050405020304" pitchFamily="18" charset="0"/>
            </a:endParaRPr>
          </a:p>
          <a:p>
            <a:pPr algn="just"/>
            <a:r>
              <a:rPr lang="es-ES" sz="1600" dirty="0">
                <a:effectLst/>
                <a:latin typeface="Arial Rounded MT Bold" panose="020F0704030504030204" pitchFamily="34" charset="0"/>
                <a:ea typeface="Times New Roman" panose="02020603050405020304" pitchFamily="18" charset="0"/>
              </a:rPr>
              <a:t> </a:t>
            </a:r>
            <a:endParaRPr lang="es-CO" sz="1600" dirty="0">
              <a:effectLst/>
              <a:latin typeface="Arial Rounded MT Bold" panose="020F0704030504030204" pitchFamily="34" charset="0"/>
              <a:ea typeface="Times New Roman" panose="02020603050405020304" pitchFamily="18" charset="0"/>
            </a:endParaRPr>
          </a:p>
          <a:p>
            <a:pPr algn="just"/>
            <a:r>
              <a:rPr lang="es-ES" sz="1600" dirty="0">
                <a:effectLst/>
                <a:latin typeface="Arial Rounded MT Bold" panose="020F0704030504030204" pitchFamily="34" charset="0"/>
                <a:ea typeface="Times New Roman" panose="02020603050405020304" pitchFamily="18" charset="0"/>
              </a:rPr>
              <a:t>El empleador está obligado a entregar al trabajador una relación de horas extras laboradas, con las mismas especificaciones anotadas en el libro de registro de conformidad con el numeral 2 del artículo 162 del C.S.T</a:t>
            </a:r>
            <a:r>
              <a:rPr lang="es-ES" sz="1600" dirty="0">
                <a:effectLst/>
                <a:latin typeface="Arial Rounded MT Bold" panose="020F0704030504030204" pitchFamily="34" charset="0"/>
                <a:ea typeface="Times New Roman" panose="02020603050405020304" pitchFamily="18" charset="0"/>
                <a:cs typeface="Arial" panose="020B0604020202020204" pitchFamily="34" charset="0"/>
              </a:rPr>
              <a:t>.</a:t>
            </a:r>
            <a:endParaRPr lang="es-CO" sz="1600" dirty="0">
              <a:effectLst/>
              <a:latin typeface="Arial Rounded MT Bold" panose="020F0704030504030204" pitchFamily="34" charset="0"/>
              <a:ea typeface="Times New Roman" panose="02020603050405020304" pitchFamily="18" charset="0"/>
            </a:endParaRPr>
          </a:p>
          <a:p>
            <a:pPr algn="just"/>
            <a:r>
              <a:rPr lang="es-ES" sz="1600" dirty="0">
                <a:effectLst/>
                <a:latin typeface="Arial Rounded MT Bold" panose="020F0704030504030204" pitchFamily="34" charset="0"/>
                <a:ea typeface="Times New Roman" panose="02020603050405020304" pitchFamily="18" charset="0"/>
                <a:cs typeface="Arial" panose="020B0604020202020204" pitchFamily="34" charset="0"/>
              </a:rPr>
              <a:t> </a:t>
            </a:r>
            <a:r>
              <a:rPr lang="es-ES" sz="1600" dirty="0">
                <a:effectLst/>
                <a:latin typeface="Arial Rounded MT Bold" panose="020F0704030504030204" pitchFamily="34" charset="0"/>
                <a:ea typeface="Times New Roman" panose="02020603050405020304" pitchFamily="18" charset="0"/>
              </a:rPr>
              <a:t> </a:t>
            </a:r>
            <a:endParaRPr lang="es-CO" sz="1600" dirty="0">
              <a:effectLst/>
              <a:latin typeface="Arial Rounded MT Bold" panose="020F0704030504030204" pitchFamily="34" charset="0"/>
              <a:ea typeface="Times New Roman" panose="02020603050405020304" pitchFamily="18" charset="0"/>
            </a:endParaRPr>
          </a:p>
          <a:p>
            <a:pPr algn="just"/>
            <a:r>
              <a:rPr lang="es-ES" sz="1600" dirty="0">
                <a:effectLst/>
                <a:latin typeface="Arial Rounded MT Bold" panose="020F0704030504030204" pitchFamily="34" charset="0"/>
                <a:ea typeface="Times New Roman" panose="02020603050405020304" pitchFamily="18" charset="0"/>
              </a:rPr>
              <a:t>El empleador debe fijar en todos los lugares o establecimientos de trabajo copia de la Resolución mediante la cual el Ministerio de Trabajo </a:t>
            </a:r>
            <a:r>
              <a:rPr lang="es-ES" sz="1600" b="1" dirty="0">
                <a:effectLst/>
                <a:latin typeface="Arial Rounded MT Bold" panose="020F0704030504030204" pitchFamily="34" charset="0"/>
                <a:ea typeface="Times New Roman" panose="02020603050405020304" pitchFamily="18" charset="0"/>
              </a:rPr>
              <a:t>SI</a:t>
            </a:r>
            <a:r>
              <a:rPr lang="es-ES" sz="1600" dirty="0">
                <a:effectLst/>
                <a:latin typeface="Arial Rounded MT Bold" panose="020F0704030504030204" pitchFamily="34" charset="0"/>
                <a:ea typeface="Times New Roman" panose="02020603050405020304" pitchFamily="18" charset="0"/>
              </a:rPr>
              <a:t> Autoriza laborar horas extras de acuerdo artículo 2.2.1.2.1.1. del Decreto 1072 de 2015.</a:t>
            </a:r>
            <a:endParaRPr lang="es-CO" sz="1600" dirty="0">
              <a:effectLst/>
              <a:latin typeface="Arial Rounded MT Bold" panose="020F0704030504030204" pitchFamily="34" charset="0"/>
              <a:ea typeface="Times New Roman" panose="02020603050405020304" pitchFamily="18" charset="0"/>
            </a:endParaRPr>
          </a:p>
          <a:p>
            <a:pPr algn="just"/>
            <a:r>
              <a:rPr lang="es-ES" sz="1600" dirty="0">
                <a:effectLst/>
                <a:latin typeface="Arial Rounded MT Bold" panose="020F0704030504030204" pitchFamily="34" charset="0"/>
                <a:ea typeface="Times New Roman" panose="02020603050405020304" pitchFamily="18" charset="0"/>
                <a:cs typeface="Arial" panose="020B0604020202020204" pitchFamily="34" charset="0"/>
              </a:rPr>
              <a:t> </a:t>
            </a:r>
            <a:endParaRPr lang="es-CO" sz="1600" dirty="0">
              <a:effectLst/>
              <a:latin typeface="Arial Rounded MT Bold" panose="020F0704030504030204" pitchFamily="34" charset="0"/>
              <a:ea typeface="Times New Roman" panose="02020603050405020304" pitchFamily="18" charset="0"/>
            </a:endParaRPr>
          </a:p>
        </p:txBody>
      </p:sp>
    </p:spTree>
    <p:extLst>
      <p:ext uri="{BB962C8B-B14F-4D97-AF65-F5344CB8AC3E}">
        <p14:creationId xmlns:p14="http://schemas.microsoft.com/office/powerpoint/2010/main" val="22706941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0867E2-051E-4C1D-A828-9C4296CFBA05}"/>
              </a:ext>
            </a:extLst>
          </p:cNvPr>
          <p:cNvSpPr>
            <a:spLocks noGrp="1"/>
          </p:cNvSpPr>
          <p:nvPr>
            <p:ph type="title"/>
          </p:nvPr>
        </p:nvSpPr>
        <p:spPr/>
        <p:txBody>
          <a:bodyPr/>
          <a:lstStyle/>
          <a:p>
            <a:pPr algn="ctr"/>
            <a:r>
              <a:rPr kumimoji="0" lang="es-ES" sz="2900" b="0" i="0" u="none" strike="noStrike" kern="1200" cap="all" spc="0" normalizeH="0" baseline="0" noProof="0" dirty="0">
                <a:ln>
                  <a:noFill/>
                </a:ln>
                <a:solidFill>
                  <a:prstClr val="black"/>
                </a:solidFill>
                <a:effectLst/>
                <a:uLnTx/>
                <a:uFillTx/>
                <a:latin typeface="Gill Sans MT" panose="020B0502020104020203"/>
                <a:ea typeface="+mj-ea"/>
                <a:cs typeface="+mj-cs"/>
              </a:rPr>
              <a:t>EJEMPLOS POR VIOLACIÓN A LAS NORMAS LABORALES</a:t>
            </a:r>
            <a:br>
              <a:rPr kumimoji="0" lang="es-ES" sz="2900" b="0" i="0" u="none" strike="noStrike" kern="1200" cap="all" spc="0" normalizeH="0" baseline="0" noProof="0" dirty="0">
                <a:ln>
                  <a:noFill/>
                </a:ln>
                <a:solidFill>
                  <a:prstClr val="black"/>
                </a:solidFill>
                <a:effectLst/>
                <a:uLnTx/>
                <a:uFillTx/>
                <a:latin typeface="Gill Sans MT" panose="020B0502020104020203"/>
                <a:ea typeface="+mj-ea"/>
                <a:cs typeface="+mj-cs"/>
              </a:rPr>
            </a:br>
            <a:r>
              <a:rPr kumimoji="0" lang="es-ES" sz="2900" b="0" i="0" u="none" strike="noStrike" kern="1200" cap="all" spc="0" normalizeH="0" baseline="0" noProof="0" dirty="0">
                <a:ln>
                  <a:noFill/>
                </a:ln>
                <a:solidFill>
                  <a:prstClr val="black"/>
                </a:solidFill>
                <a:effectLst/>
                <a:uLnTx/>
                <a:uFillTx/>
                <a:latin typeface="Gill Sans MT" panose="020B0502020104020203"/>
                <a:ea typeface="+mj-ea"/>
                <a:cs typeface="+mj-cs"/>
              </a:rPr>
              <a:t>colectivas</a:t>
            </a:r>
            <a:endParaRPr lang="es-CO" dirty="0"/>
          </a:p>
        </p:txBody>
      </p:sp>
      <p:sp>
        <p:nvSpPr>
          <p:cNvPr id="4" name="CuadroTexto 3">
            <a:extLst>
              <a:ext uri="{FF2B5EF4-FFF2-40B4-BE49-F238E27FC236}">
                <a16:creationId xmlns:a16="http://schemas.microsoft.com/office/drawing/2014/main" id="{02BC91DE-3123-4557-A0CB-F5C5D0D41B26}"/>
              </a:ext>
            </a:extLst>
          </p:cNvPr>
          <p:cNvSpPr txBox="1"/>
          <p:nvPr/>
        </p:nvSpPr>
        <p:spPr>
          <a:xfrm>
            <a:off x="1202266" y="2971568"/>
            <a:ext cx="10126133" cy="2677656"/>
          </a:xfrm>
          <a:prstGeom prst="rect">
            <a:avLst/>
          </a:prstGeom>
          <a:noFill/>
        </p:spPr>
        <p:txBody>
          <a:bodyPr wrap="square">
            <a:spAutoFit/>
          </a:bodyPr>
          <a:lstStyle/>
          <a:p>
            <a:pPr marL="285750" marR="0" lvl="0" indent="-2857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ES" sz="2800" b="0" i="0" u="none" strike="noStrike" kern="1200" cap="none" spc="0" normalizeH="0" baseline="0" noProof="0" dirty="0">
                <a:ln>
                  <a:noFill/>
                </a:ln>
                <a:effectLst/>
                <a:uLnTx/>
                <a:uFillTx/>
                <a:latin typeface="Arial Rounded MT Bold" panose="020F0704030504030204" pitchFamily="34" charset="0"/>
              </a:rPr>
              <a:t>Persecución Sindical</a:t>
            </a:r>
          </a:p>
          <a:p>
            <a:pPr marL="285750" marR="0" lvl="0" indent="-2857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ES" sz="2800" b="0" i="0" u="none" strike="noStrike" kern="1200" cap="none" spc="0" normalizeH="0" baseline="0" noProof="0" dirty="0">
                <a:ln>
                  <a:noFill/>
                </a:ln>
                <a:effectLst/>
                <a:uLnTx/>
                <a:uFillTx/>
                <a:latin typeface="Arial Rounded MT Bold" panose="020F0704030504030204" pitchFamily="34" charset="0"/>
              </a:rPr>
              <a:t>Negativa a Negociar.</a:t>
            </a:r>
          </a:p>
          <a:p>
            <a:pPr marL="285750" marR="0" lvl="0" indent="-2857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ES" sz="2800" b="0" i="0" u="none" strike="noStrike" kern="1200" cap="none" spc="0" normalizeH="0" baseline="0" noProof="0" dirty="0">
                <a:ln>
                  <a:noFill/>
                </a:ln>
                <a:effectLst/>
                <a:uLnTx/>
                <a:uFillTx/>
                <a:latin typeface="Arial Rounded MT Bold" panose="020F0704030504030204" pitchFamily="34" charset="0"/>
              </a:rPr>
              <a:t>Incumplimiento de la Convención Colectiva de Trabajo.</a:t>
            </a:r>
          </a:p>
          <a:p>
            <a:pPr marL="285750" marR="0" lvl="0" indent="-2857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2800" b="1" dirty="0"/>
              <a:t>Objeciones al Reglamento de Trabajo por no encontrarse ajustado a la Ley. - Código Sustantivo de Trabajo. Artículo 119, Modificado por Artículo 17 Ley 1429 de 2010.</a:t>
            </a:r>
            <a:endParaRPr kumimoji="0" lang="es-CO" sz="2800" b="1" i="0" u="none" strike="noStrike" kern="1200" cap="none" spc="0" normalizeH="0" baseline="0" noProof="0" dirty="0">
              <a:ln>
                <a:noFill/>
              </a:ln>
              <a:effectLst/>
              <a:uLnTx/>
              <a:uFillTx/>
              <a:latin typeface="Arial Rounded MT Bold" panose="020F0704030504030204" pitchFamily="34" charset="0"/>
            </a:endParaRPr>
          </a:p>
        </p:txBody>
      </p:sp>
    </p:spTree>
    <p:extLst>
      <p:ext uri="{BB962C8B-B14F-4D97-AF65-F5344CB8AC3E}">
        <p14:creationId xmlns:p14="http://schemas.microsoft.com/office/powerpoint/2010/main" val="7368380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CBA7255-4A0A-408E-842B-FA0C53177A00}"/>
              </a:ext>
            </a:extLst>
          </p:cNvPr>
          <p:cNvSpPr>
            <a:spLocks noGrp="1"/>
          </p:cNvSpPr>
          <p:nvPr>
            <p:ph type="title"/>
          </p:nvPr>
        </p:nvSpPr>
        <p:spPr/>
        <p:txBody>
          <a:bodyPr/>
          <a:lstStyle/>
          <a:p>
            <a:pPr algn="ctr"/>
            <a:r>
              <a:rPr kumimoji="0" lang="es-ES" sz="2900" b="0" i="0" u="none" strike="noStrike" kern="1200" cap="all" spc="0" normalizeH="0" baseline="0" noProof="0" dirty="0">
                <a:ln>
                  <a:noFill/>
                </a:ln>
                <a:solidFill>
                  <a:prstClr val="black"/>
                </a:solidFill>
                <a:effectLst/>
                <a:uLnTx/>
                <a:uFillTx/>
                <a:latin typeface="Gill Sans MT" panose="020B0502020104020203"/>
                <a:ea typeface="+mj-ea"/>
                <a:cs typeface="+mj-cs"/>
              </a:rPr>
              <a:t>EJEMPLOS POR VIOLACIÓN al sistema general de riesgos laborales</a:t>
            </a:r>
            <a:endParaRPr lang="es-CO" dirty="0"/>
          </a:p>
        </p:txBody>
      </p:sp>
      <p:sp>
        <p:nvSpPr>
          <p:cNvPr id="4" name="CuadroTexto 3">
            <a:extLst>
              <a:ext uri="{FF2B5EF4-FFF2-40B4-BE49-F238E27FC236}">
                <a16:creationId xmlns:a16="http://schemas.microsoft.com/office/drawing/2014/main" id="{8617FCA5-7BEC-43AE-93DD-13329DA4FC28}"/>
              </a:ext>
            </a:extLst>
          </p:cNvPr>
          <p:cNvSpPr txBox="1"/>
          <p:nvPr/>
        </p:nvSpPr>
        <p:spPr>
          <a:xfrm>
            <a:off x="1314450" y="1758463"/>
            <a:ext cx="9740403" cy="4154984"/>
          </a:xfrm>
          <a:prstGeom prst="rect">
            <a:avLst/>
          </a:prstGeom>
          <a:noFill/>
        </p:spPr>
        <p:txBody>
          <a:bodyPr wrap="square">
            <a:spAutoFit/>
          </a:bodyPr>
          <a:lstStyle/>
          <a:p>
            <a:pPr algn="just"/>
            <a:r>
              <a:rPr lang="es-ES" dirty="0">
                <a:latin typeface="Arial Rounded MT Bold" panose="020F0704030504030204" pitchFamily="34" charset="0"/>
              </a:rPr>
              <a:t>E</a:t>
            </a:r>
            <a:r>
              <a:rPr lang="es-ES" b="0" i="0" dirty="0">
                <a:effectLst/>
                <a:latin typeface="Arial Rounded MT Bold" panose="020F0704030504030204" pitchFamily="34" charset="0"/>
              </a:rPr>
              <a:t>l artículo 2° del Decreto número 1295 de 1994, los objetivos generales del Sistema General de Riesgos Laborales son la promoción de la seguridad y salud en el trabajo y la prevención de los riesgos laborales, para evitar accidentes de trabajo y enfermedades laborales </a:t>
            </a:r>
          </a:p>
          <a:p>
            <a:pPr marL="342900" indent="-342900">
              <a:buFont typeface="Arial" panose="020B0604020202020204" pitchFamily="34" charset="0"/>
              <a:buChar char="•"/>
            </a:pPr>
            <a:r>
              <a:rPr lang="es-ES" sz="2400" b="0" i="0" dirty="0">
                <a:effectLst/>
                <a:latin typeface="Arial Rounded MT Bold" panose="020F0704030504030204" pitchFamily="34" charset="0"/>
              </a:rPr>
              <a:t>Sistema de Gestión de la Seguridad y Salud en el Trabajo</a:t>
            </a:r>
          </a:p>
          <a:p>
            <a:pPr marL="457200" indent="-457200">
              <a:buFont typeface="Arial" panose="020B0604020202020204" pitchFamily="34" charset="0"/>
              <a:buChar char="•"/>
            </a:pPr>
            <a:r>
              <a:rPr lang="es-ES" sz="2400" dirty="0">
                <a:latin typeface="Arial Rounded MT Bold" panose="020F0704030504030204" pitchFamily="34" charset="0"/>
              </a:rPr>
              <a:t>No dar los elementos de protección personal</a:t>
            </a:r>
          </a:p>
          <a:p>
            <a:pPr marL="457200" indent="-457200">
              <a:buFont typeface="Arial" panose="020B0604020202020204" pitchFamily="34" charset="0"/>
              <a:buChar char="•"/>
            </a:pPr>
            <a:r>
              <a:rPr lang="es-ES" sz="2400" dirty="0">
                <a:latin typeface="Arial Rounded MT Bold" panose="020F0704030504030204" pitchFamily="34" charset="0"/>
              </a:rPr>
              <a:t>No respetar las recomendaciones y restricciones médicas</a:t>
            </a:r>
          </a:p>
          <a:p>
            <a:pPr marL="457200" indent="-457200">
              <a:buFont typeface="Arial" panose="020B0604020202020204" pitchFamily="34" charset="0"/>
              <a:buChar char="•"/>
            </a:pPr>
            <a:r>
              <a:rPr lang="es-ES" sz="2400" dirty="0">
                <a:latin typeface="Arial Rounded MT Bold" panose="020F0704030504030204" pitchFamily="34" charset="0"/>
              </a:rPr>
              <a:t>Solicitar la historia clínica para pagar las incapacidades</a:t>
            </a:r>
          </a:p>
          <a:p>
            <a:pPr marL="457200" indent="-457200">
              <a:buFont typeface="Arial" panose="020B0604020202020204" pitchFamily="34" charset="0"/>
              <a:buChar char="•"/>
            </a:pPr>
            <a:r>
              <a:rPr lang="es-ES" sz="2400" dirty="0">
                <a:latin typeface="Arial Rounded MT Bold" panose="020F0704030504030204" pitchFamily="34" charset="0"/>
              </a:rPr>
              <a:t>No hacer inducción sobre los puestos de trabajo</a:t>
            </a:r>
          </a:p>
          <a:p>
            <a:pPr marL="457200" indent="-457200">
              <a:buFont typeface="Arial" panose="020B0604020202020204" pitchFamily="34" charset="0"/>
              <a:buChar char="•"/>
            </a:pPr>
            <a:r>
              <a:rPr lang="es-ES" sz="2400" dirty="0">
                <a:latin typeface="Arial Rounded MT Bold" panose="020F0704030504030204" pitchFamily="34" charset="0"/>
              </a:rPr>
              <a:t>No brindar capacitaciones</a:t>
            </a:r>
          </a:p>
          <a:p>
            <a:pPr marL="457200" indent="-457200">
              <a:buFont typeface="Arial" panose="020B0604020202020204" pitchFamily="34" charset="0"/>
              <a:buChar char="•"/>
            </a:pPr>
            <a:r>
              <a:rPr lang="es-ES" sz="2400" dirty="0">
                <a:latin typeface="Arial Rounded MT Bold" panose="020F0704030504030204" pitchFamily="34" charset="0"/>
              </a:rPr>
              <a:t>No tener COPASS</a:t>
            </a:r>
          </a:p>
          <a:p>
            <a:pPr marL="457200" indent="-457200">
              <a:buFont typeface="Arial" panose="020B0604020202020204" pitchFamily="34" charset="0"/>
              <a:buChar char="•"/>
            </a:pPr>
            <a:r>
              <a:rPr lang="es-ES" sz="2400" dirty="0">
                <a:latin typeface="Arial Rounded MT Bold" panose="020F0704030504030204" pitchFamily="34" charset="0"/>
              </a:rPr>
              <a:t>No tener Comité de Convivencia.</a:t>
            </a:r>
            <a:endParaRPr lang="es-CO" sz="2400" dirty="0">
              <a:latin typeface="Arial Rounded MT Bold" panose="020F0704030504030204" pitchFamily="34" charset="0"/>
            </a:endParaRPr>
          </a:p>
        </p:txBody>
      </p:sp>
    </p:spTree>
    <p:extLst>
      <p:ext uri="{BB962C8B-B14F-4D97-AF65-F5344CB8AC3E}">
        <p14:creationId xmlns:p14="http://schemas.microsoft.com/office/powerpoint/2010/main" val="348000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9FCC89-0BEE-496B-8AA1-074C32765F62}"/>
              </a:ext>
            </a:extLst>
          </p:cNvPr>
          <p:cNvSpPr>
            <a:spLocks noGrp="1"/>
          </p:cNvSpPr>
          <p:nvPr>
            <p:ph type="title"/>
          </p:nvPr>
        </p:nvSpPr>
        <p:spPr>
          <a:xfrm>
            <a:off x="1451579" y="626533"/>
            <a:ext cx="9603275" cy="1389199"/>
          </a:xfrm>
        </p:spPr>
        <p:txBody>
          <a:bodyPr>
            <a:normAutofit fontScale="90000"/>
          </a:bodyPr>
          <a:lstStyle/>
          <a:p>
            <a:pPr algn="ctr"/>
            <a:r>
              <a:rPr lang="es-ES" dirty="0"/>
              <a:t>TRAMITES QUE PUEDEN REALIZAR LAS ORGANIZACIONES SINDICALES ANTE EL MINISTERIO DE TRABAJO</a:t>
            </a:r>
            <a:endParaRPr lang="es-CO" dirty="0"/>
          </a:p>
        </p:txBody>
      </p:sp>
      <p:sp>
        <p:nvSpPr>
          <p:cNvPr id="3" name="Marcador de contenido 2">
            <a:extLst>
              <a:ext uri="{FF2B5EF4-FFF2-40B4-BE49-F238E27FC236}">
                <a16:creationId xmlns:a16="http://schemas.microsoft.com/office/drawing/2014/main" id="{0C374A5E-AC72-4189-A7D2-9FF5235D3A1A}"/>
              </a:ext>
            </a:extLst>
          </p:cNvPr>
          <p:cNvSpPr>
            <a:spLocks noGrp="1"/>
          </p:cNvSpPr>
          <p:nvPr>
            <p:ph idx="1"/>
          </p:nvPr>
        </p:nvSpPr>
        <p:spPr>
          <a:xfrm>
            <a:off x="1451579" y="1820334"/>
            <a:ext cx="9603275" cy="3646012"/>
          </a:xfrm>
        </p:spPr>
        <p:txBody>
          <a:bodyPr>
            <a:normAutofit/>
          </a:bodyPr>
          <a:lstStyle/>
          <a:p>
            <a:pPr algn="just"/>
            <a:r>
              <a:rPr lang="es-ES_tradnl" sz="2800" b="1" u="sng" kern="0" dirty="0">
                <a:effectLst/>
                <a:latin typeface="Arial Narrow" panose="020B0606020202030204" pitchFamily="34" charset="0"/>
                <a:ea typeface="Calibri" panose="020F0502020204030204" pitchFamily="34" charset="0"/>
                <a:cs typeface="Arial" panose="020B0604020202020204" pitchFamily="34" charset="0"/>
              </a:rPr>
              <a:t>Resolución Nro. 455 del 24 de agosto de 2021, artículo 3° </a:t>
            </a:r>
            <a:r>
              <a:rPr lang="es-ES_tradnl" sz="2800" kern="0" dirty="0">
                <a:effectLst/>
                <a:latin typeface="Arial Narrow" panose="020B0606020202030204" pitchFamily="34" charset="0"/>
                <a:ea typeface="Calibri" panose="020F0502020204030204" pitchFamily="34" charset="0"/>
                <a:cs typeface="Arial" panose="020B0604020202020204" pitchFamily="34" charset="0"/>
              </a:rPr>
              <a:t>“Conjunto de requisitos, pasos, o acciones reguladas por el estado, dentro de un proceso misional, que deben efectuar los ciudadanos, usuarios o grupos de interés ante una entidad u organismo de la administración pública o particular que ejerce funciones administrativas, para acceder a un derecho, ejercer una actividad o cumplir con una obligación, prevista o autorizada por la ley”</a:t>
            </a:r>
            <a:endParaRPr lang="es-CO" sz="2800" dirty="0"/>
          </a:p>
        </p:txBody>
      </p:sp>
    </p:spTree>
    <p:extLst>
      <p:ext uri="{BB962C8B-B14F-4D97-AF65-F5344CB8AC3E}">
        <p14:creationId xmlns:p14="http://schemas.microsoft.com/office/powerpoint/2010/main" val="39229896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BB01F94-3A60-48D4-80D7-00F2199A3060}"/>
              </a:ext>
            </a:extLst>
          </p:cNvPr>
          <p:cNvSpPr>
            <a:spLocks noGrp="1"/>
          </p:cNvSpPr>
          <p:nvPr>
            <p:ph type="title"/>
          </p:nvPr>
        </p:nvSpPr>
        <p:spPr/>
        <p:txBody>
          <a:bodyPr>
            <a:normAutofit fontScale="90000"/>
          </a:bodyPr>
          <a:lstStyle/>
          <a:p>
            <a:pPr algn="ctr"/>
            <a:r>
              <a:rPr kumimoji="0" lang="es-ES" sz="2900" b="0" i="0" u="none" strike="noStrike" kern="1200" cap="all" spc="0" normalizeH="0" baseline="0" noProof="0" dirty="0">
                <a:ln>
                  <a:noFill/>
                </a:ln>
                <a:solidFill>
                  <a:prstClr val="black"/>
                </a:solidFill>
                <a:effectLst/>
                <a:uLnTx/>
                <a:uFillTx/>
                <a:latin typeface="Gill Sans MT" panose="020B0502020104020203"/>
                <a:ea typeface="+mj-ea"/>
                <a:cs typeface="+mj-cs"/>
              </a:rPr>
              <a:t>TRAMITES QUE PUEDEN REALIZAR LAS ORGANIZACIONES SINDICALES ANTE EL MINISTERIO DE TRABAJO</a:t>
            </a:r>
            <a:endParaRPr lang="es-CO" dirty="0"/>
          </a:p>
        </p:txBody>
      </p:sp>
      <p:sp>
        <p:nvSpPr>
          <p:cNvPr id="3" name="Marcador de contenido 2">
            <a:extLst>
              <a:ext uri="{FF2B5EF4-FFF2-40B4-BE49-F238E27FC236}">
                <a16:creationId xmlns:a16="http://schemas.microsoft.com/office/drawing/2014/main" id="{7E1FDE5E-4F0D-4BE8-979E-DF4141A3B878}"/>
              </a:ext>
            </a:extLst>
          </p:cNvPr>
          <p:cNvSpPr>
            <a:spLocks noGrp="1"/>
          </p:cNvSpPr>
          <p:nvPr>
            <p:ph idx="1"/>
          </p:nvPr>
        </p:nvSpPr>
        <p:spPr/>
        <p:txBody>
          <a:bodyPr>
            <a:normAutofit/>
          </a:bodyPr>
          <a:lstStyle/>
          <a:p>
            <a:pPr algn="just"/>
            <a:r>
              <a:rPr lang="es-ES_tradnl" sz="2800" b="1" u="sng" kern="0" dirty="0">
                <a:latin typeface="Arial Rounded MT Bold" panose="020F0704030504030204" pitchFamily="34" charset="0"/>
                <a:ea typeface="Calibri" panose="020F0502020204030204" pitchFamily="34" charset="0"/>
                <a:cs typeface="Arial" panose="020B0604020202020204" pitchFamily="34" charset="0"/>
              </a:rPr>
              <a:t>A</a:t>
            </a:r>
            <a:r>
              <a:rPr lang="es-ES_tradnl" sz="2800" b="1" u="sng" kern="0" dirty="0">
                <a:effectLst/>
                <a:latin typeface="Arial Rounded MT Bold" panose="020F0704030504030204" pitchFamily="34" charset="0"/>
                <a:ea typeface="Calibri" panose="020F0502020204030204" pitchFamily="34" charset="0"/>
                <a:cs typeface="Arial" panose="020B0604020202020204" pitchFamily="34" charset="0"/>
              </a:rPr>
              <a:t>rtículo 40 del Decreto Ley 019 de 2012</a:t>
            </a:r>
            <a:r>
              <a:rPr lang="es-ES_tradnl" sz="2800" kern="0" dirty="0">
                <a:effectLst/>
                <a:latin typeface="Arial Rounded MT Bold" panose="020F0704030504030204" pitchFamily="34" charset="0"/>
                <a:ea typeface="Calibri" panose="020F0502020204030204" pitchFamily="34" charset="0"/>
                <a:cs typeface="Arial" panose="020B0604020202020204" pitchFamily="34" charset="0"/>
              </a:rPr>
              <a:t>, para que un trámite o requisito sea oponible y exigible al particular deberá encontrarse inscrito en el </a:t>
            </a:r>
            <a:r>
              <a:rPr lang="es-ES_tradnl" sz="2800" b="1" kern="0" dirty="0">
                <a:effectLst/>
                <a:latin typeface="Arial Rounded MT Bold" panose="020F0704030504030204" pitchFamily="34" charset="0"/>
                <a:ea typeface="Calibri" panose="020F0502020204030204" pitchFamily="34" charset="0"/>
                <a:cs typeface="Arial" panose="020B0604020202020204" pitchFamily="34" charset="0"/>
              </a:rPr>
              <a:t>SUIT, ADMINISTRADO POR LA FUNCION PUBLICA</a:t>
            </a:r>
            <a:r>
              <a:rPr lang="es-ES_tradnl" sz="2800" kern="0" dirty="0">
                <a:effectLst/>
                <a:latin typeface="Arial Rounded MT Bold" panose="020F0704030504030204" pitchFamily="34" charset="0"/>
                <a:ea typeface="Calibri" panose="020F0502020204030204" pitchFamily="34" charset="0"/>
                <a:cs typeface="Arial" panose="020B0604020202020204" pitchFamily="34" charset="0"/>
              </a:rPr>
              <a:t> y contar con el respectivo soporte legal. </a:t>
            </a:r>
            <a:endParaRPr lang="es-CO" sz="2800" dirty="0">
              <a:latin typeface="Arial Rounded MT Bold" panose="020F0704030504030204" pitchFamily="34" charset="0"/>
            </a:endParaRPr>
          </a:p>
        </p:txBody>
      </p:sp>
    </p:spTree>
    <p:extLst>
      <p:ext uri="{BB962C8B-B14F-4D97-AF65-F5344CB8AC3E}">
        <p14:creationId xmlns:p14="http://schemas.microsoft.com/office/powerpoint/2010/main" val="964551778"/>
      </p:ext>
    </p:extLst>
  </p:cSld>
  <p:clrMapOvr>
    <a:masterClrMapping/>
  </p:clrMapOvr>
</p:sld>
</file>

<file path=ppt/theme/theme1.xml><?xml version="1.0" encoding="utf-8"?>
<a:theme xmlns:a="http://schemas.openxmlformats.org/drawingml/2006/main" name="Galería">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TM10001114[[fn=Galería]]</Template>
  <TotalTime>107</TotalTime>
  <Words>975</Words>
  <Application>Microsoft Office PowerPoint</Application>
  <PresentationFormat>Panorámica</PresentationFormat>
  <Paragraphs>63</Paragraphs>
  <Slides>12</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12</vt:i4>
      </vt:variant>
    </vt:vector>
  </HeadingPairs>
  <TitlesOfParts>
    <vt:vector size="17" baseType="lpstr">
      <vt:lpstr>Arial</vt:lpstr>
      <vt:lpstr>Arial Narrow</vt:lpstr>
      <vt:lpstr>Arial Rounded MT Bold</vt:lpstr>
      <vt:lpstr>Gill Sans MT</vt:lpstr>
      <vt:lpstr>Galería</vt:lpstr>
      <vt:lpstr>PROCEDIMIENTOS Y TRÁMITES DE LOS SINDICATOS ANTE EL MINISTERIO DE TRABAJO</vt:lpstr>
      <vt:lpstr>Numeral 5° del Artículo 373 del Código Sustantivo de Trabajo</vt:lpstr>
      <vt:lpstr>PROCEDIMIENTOS ADMINISTRATIVOS SANCIONATORIO</vt:lpstr>
      <vt:lpstr>EJEMPLOS POR VIOLACIÓN A LAS NORMAS LABORALES INDIVIDUALES </vt:lpstr>
      <vt:lpstr>EJEMPLOS POR VIOLACIÓN A LAS NORMAS LABORALES INDIVIDUALES</vt:lpstr>
      <vt:lpstr>EJEMPLOS POR VIOLACIÓN A LAS NORMAS LABORALES colectivas</vt:lpstr>
      <vt:lpstr>EJEMPLOS POR VIOLACIÓN al sistema general de riesgos laborales</vt:lpstr>
      <vt:lpstr>TRAMITES QUE PUEDEN REALIZAR LAS ORGANIZACIONES SINDICALES ANTE EL MINISTERIO DE TRABAJO</vt:lpstr>
      <vt:lpstr>TRAMITES QUE PUEDEN REALIZAR LAS ORGANIZACIONES SINDICALES ANTE EL MINISTERIO DE TRABAJO</vt:lpstr>
      <vt:lpstr>TRAMITES QUE PUEDEN REALIZAR LAS ORGANIZACIONES SINDICALES ANTE EL MINISTERIO DE TRABAJO</vt:lpstr>
      <vt:lpstr>TRAMITES QUE PUEDEN REALIZAR LAS ORGANIZACIONES SINDICALES ANTE EL MINISTERIO DE TRABAJO</vt:lpstr>
      <vt:lpstr>GRACIAS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PROCEDIMIENTOS Y TRÁMITES DE LOS SINDICATOS ANTE EL MINISTERIO DE TRABAJO</dc:title>
  <dc:creator>Usuario</dc:creator>
  <cp:lastModifiedBy>Usuario</cp:lastModifiedBy>
  <cp:revision>14</cp:revision>
  <dcterms:created xsi:type="dcterms:W3CDTF">2024-04-26T02:06:13Z</dcterms:created>
  <dcterms:modified xsi:type="dcterms:W3CDTF">2024-04-26T03:58:07Z</dcterms:modified>
</cp:coreProperties>
</file>