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0" r:id="rId1"/>
  </p:sldMasterIdLst>
  <p:notesMasterIdLst>
    <p:notesMasterId r:id="rId63"/>
  </p:notesMasterIdLst>
  <p:sldIdLst>
    <p:sldId id="256" r:id="rId2"/>
    <p:sldId id="279" r:id="rId3"/>
    <p:sldId id="308" r:id="rId4"/>
    <p:sldId id="278" r:id="rId5"/>
    <p:sldId id="265" r:id="rId6"/>
    <p:sldId id="268" r:id="rId7"/>
    <p:sldId id="281" r:id="rId8"/>
    <p:sldId id="282" r:id="rId9"/>
    <p:sldId id="301" r:id="rId10"/>
    <p:sldId id="271" r:id="rId11"/>
    <p:sldId id="300" r:id="rId12"/>
    <p:sldId id="257" r:id="rId13"/>
    <p:sldId id="267" r:id="rId14"/>
    <p:sldId id="292" r:id="rId15"/>
    <p:sldId id="293" r:id="rId16"/>
    <p:sldId id="294" r:id="rId17"/>
    <p:sldId id="295" r:id="rId18"/>
    <p:sldId id="297" r:id="rId19"/>
    <p:sldId id="296" r:id="rId20"/>
    <p:sldId id="287" r:id="rId21"/>
    <p:sldId id="288" r:id="rId22"/>
    <p:sldId id="289" r:id="rId23"/>
    <p:sldId id="285" r:id="rId24"/>
    <p:sldId id="269" r:id="rId25"/>
    <p:sldId id="270" r:id="rId26"/>
    <p:sldId id="266" r:id="rId27"/>
    <p:sldId id="258" r:id="rId28"/>
    <p:sldId id="259" r:id="rId29"/>
    <p:sldId id="264" r:id="rId30"/>
    <p:sldId id="313" r:id="rId31"/>
    <p:sldId id="314" r:id="rId32"/>
    <p:sldId id="315" r:id="rId33"/>
    <p:sldId id="316" r:id="rId34"/>
    <p:sldId id="317" r:id="rId35"/>
    <p:sldId id="318" r:id="rId36"/>
    <p:sldId id="319" r:id="rId37"/>
    <p:sldId id="311" r:id="rId38"/>
    <p:sldId id="305" r:id="rId39"/>
    <p:sldId id="302" r:id="rId40"/>
    <p:sldId id="303" r:id="rId41"/>
    <p:sldId id="304" r:id="rId42"/>
    <p:sldId id="306" r:id="rId43"/>
    <p:sldId id="261" r:id="rId44"/>
    <p:sldId id="262" r:id="rId45"/>
    <p:sldId id="263" r:id="rId46"/>
    <p:sldId id="274" r:id="rId47"/>
    <p:sldId id="275" r:id="rId48"/>
    <p:sldId id="272" r:id="rId49"/>
    <p:sldId id="273" r:id="rId50"/>
    <p:sldId id="276" r:id="rId51"/>
    <p:sldId id="283" r:id="rId52"/>
    <p:sldId id="284" r:id="rId53"/>
    <p:sldId id="277" r:id="rId54"/>
    <p:sldId id="307" r:id="rId55"/>
    <p:sldId id="291" r:id="rId56"/>
    <p:sldId id="286" r:id="rId57"/>
    <p:sldId id="290" r:id="rId58"/>
    <p:sldId id="298" r:id="rId59"/>
    <p:sldId id="299" r:id="rId60"/>
    <p:sldId id="310" r:id="rId61"/>
    <p:sldId id="312" r:id="rId6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A5DE6AD-8373-4851-91F4-CF941E54118C}" v="59" dt="2024-04-25T13:03:51.9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5033" autoAdjust="0"/>
  </p:normalViewPr>
  <p:slideViewPr>
    <p:cSldViewPr snapToGrid="0">
      <p:cViewPr varScale="1">
        <p:scale>
          <a:sx n="78" d="100"/>
          <a:sy n="78" d="100"/>
        </p:scale>
        <p:origin x="835"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EC98F7-3CD0-4188-AFB2-D9FFF791D464}" type="datetimeFigureOut">
              <a:rPr lang="es-CO" smtClean="0"/>
              <a:t>25/04/2024</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BFE2E7-12F4-43EB-ADE8-B2D69D823296}" type="slidenum">
              <a:rPr lang="es-CO" smtClean="0"/>
              <a:t>‹Nº›</a:t>
            </a:fld>
            <a:endParaRPr lang="es-CO"/>
          </a:p>
        </p:txBody>
      </p:sp>
    </p:spTree>
    <p:extLst>
      <p:ext uri="{BB962C8B-B14F-4D97-AF65-F5344CB8AC3E}">
        <p14:creationId xmlns:p14="http://schemas.microsoft.com/office/powerpoint/2010/main" val="3978492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22BFE2E7-12F4-43EB-ADE8-B2D69D823296}" type="slidenum">
              <a:rPr lang="es-CO" smtClean="0"/>
              <a:t>31</a:t>
            </a:fld>
            <a:endParaRPr lang="es-CO"/>
          </a:p>
        </p:txBody>
      </p:sp>
    </p:spTree>
    <p:extLst>
      <p:ext uri="{BB962C8B-B14F-4D97-AF65-F5344CB8AC3E}">
        <p14:creationId xmlns:p14="http://schemas.microsoft.com/office/powerpoint/2010/main" val="25277492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22BFE2E7-12F4-43EB-ADE8-B2D69D823296}" type="slidenum">
              <a:rPr lang="es-CO" smtClean="0"/>
              <a:t>43</a:t>
            </a:fld>
            <a:endParaRPr lang="es-CO"/>
          </a:p>
        </p:txBody>
      </p:sp>
    </p:spTree>
    <p:extLst>
      <p:ext uri="{BB962C8B-B14F-4D97-AF65-F5344CB8AC3E}">
        <p14:creationId xmlns:p14="http://schemas.microsoft.com/office/powerpoint/2010/main" val="7494453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22BFE2E7-12F4-43EB-ADE8-B2D69D823296}" type="slidenum">
              <a:rPr lang="es-CO" smtClean="0"/>
              <a:t>52</a:t>
            </a:fld>
            <a:endParaRPr lang="es-CO"/>
          </a:p>
        </p:txBody>
      </p:sp>
    </p:spTree>
    <p:extLst>
      <p:ext uri="{BB962C8B-B14F-4D97-AF65-F5344CB8AC3E}">
        <p14:creationId xmlns:p14="http://schemas.microsoft.com/office/powerpoint/2010/main" val="920968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600E982E-AA20-46F0-837B-CB4A9D96AD27}" type="datetimeFigureOut">
              <a:rPr lang="es-CO" smtClean="0"/>
              <a:t>24/04/2024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22CC8B4-3AB5-48CF-8F34-4CF05CFB18FF}" type="slidenum">
              <a:rPr lang="es-CO" smtClean="0"/>
              <a:t>‹Nº›</a:t>
            </a:fld>
            <a:endParaRPr lang="es-CO"/>
          </a:p>
        </p:txBody>
      </p:sp>
    </p:spTree>
    <p:extLst>
      <p:ext uri="{BB962C8B-B14F-4D97-AF65-F5344CB8AC3E}">
        <p14:creationId xmlns:p14="http://schemas.microsoft.com/office/powerpoint/2010/main" val="1764114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600E982E-AA20-46F0-837B-CB4A9D96AD27}" type="datetimeFigureOut">
              <a:rPr lang="es-CO" smtClean="0"/>
              <a:t>24/04/2024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22CC8B4-3AB5-48CF-8F34-4CF05CFB18FF}" type="slidenum">
              <a:rPr lang="es-CO" smtClean="0"/>
              <a:t>‹Nº›</a:t>
            </a:fld>
            <a:endParaRPr lang="es-CO"/>
          </a:p>
        </p:txBody>
      </p:sp>
    </p:spTree>
    <p:extLst>
      <p:ext uri="{BB962C8B-B14F-4D97-AF65-F5344CB8AC3E}">
        <p14:creationId xmlns:p14="http://schemas.microsoft.com/office/powerpoint/2010/main" val="824362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600E982E-AA20-46F0-837B-CB4A9D96AD27}" type="datetimeFigureOut">
              <a:rPr lang="es-CO" smtClean="0"/>
              <a:t>24/04/2024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22CC8B4-3AB5-48CF-8F34-4CF05CFB18FF}" type="slidenum">
              <a:rPr lang="es-CO" smtClean="0"/>
              <a:t>‹Nº›</a:t>
            </a:fld>
            <a:endParaRPr lang="es-CO"/>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0375444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600E982E-AA20-46F0-837B-CB4A9D96AD27}" type="datetimeFigureOut">
              <a:rPr lang="es-CO" smtClean="0"/>
              <a:t>24/04/2024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22CC8B4-3AB5-48CF-8F34-4CF05CFB18FF}" type="slidenum">
              <a:rPr lang="es-CO" smtClean="0"/>
              <a:t>‹Nº›</a:t>
            </a:fld>
            <a:endParaRPr lang="es-CO"/>
          </a:p>
        </p:txBody>
      </p:sp>
    </p:spTree>
    <p:extLst>
      <p:ext uri="{BB962C8B-B14F-4D97-AF65-F5344CB8AC3E}">
        <p14:creationId xmlns:p14="http://schemas.microsoft.com/office/powerpoint/2010/main" val="1030661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600E982E-AA20-46F0-837B-CB4A9D96AD27}" type="datetimeFigureOut">
              <a:rPr lang="es-CO" smtClean="0"/>
              <a:t>24/04/2024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22CC8B4-3AB5-48CF-8F34-4CF05CFB18FF}" type="slidenum">
              <a:rPr lang="es-CO" smtClean="0"/>
              <a:t>‹Nº›</a:t>
            </a:fld>
            <a:endParaRPr lang="es-CO"/>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4544881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600E982E-AA20-46F0-837B-CB4A9D96AD27}" type="datetimeFigureOut">
              <a:rPr lang="es-CO" smtClean="0"/>
              <a:t>24/04/2024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22CC8B4-3AB5-48CF-8F34-4CF05CFB18FF}" type="slidenum">
              <a:rPr lang="es-CO" smtClean="0"/>
              <a:t>‹Nº›</a:t>
            </a:fld>
            <a:endParaRPr lang="es-CO"/>
          </a:p>
        </p:txBody>
      </p:sp>
    </p:spTree>
    <p:extLst>
      <p:ext uri="{BB962C8B-B14F-4D97-AF65-F5344CB8AC3E}">
        <p14:creationId xmlns:p14="http://schemas.microsoft.com/office/powerpoint/2010/main" val="31233762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00E982E-AA20-46F0-837B-CB4A9D96AD27}" type="datetimeFigureOut">
              <a:rPr lang="es-CO" smtClean="0"/>
              <a:t>24/04/2024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22CC8B4-3AB5-48CF-8F34-4CF05CFB18FF}" type="slidenum">
              <a:rPr lang="es-CO" smtClean="0"/>
              <a:t>‹Nº›</a:t>
            </a:fld>
            <a:endParaRPr lang="es-CO"/>
          </a:p>
        </p:txBody>
      </p:sp>
    </p:spTree>
    <p:extLst>
      <p:ext uri="{BB962C8B-B14F-4D97-AF65-F5344CB8AC3E}">
        <p14:creationId xmlns:p14="http://schemas.microsoft.com/office/powerpoint/2010/main" val="3858767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00E982E-AA20-46F0-837B-CB4A9D96AD27}" type="datetimeFigureOut">
              <a:rPr lang="es-CO" smtClean="0"/>
              <a:t>24/04/2024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22CC8B4-3AB5-48CF-8F34-4CF05CFB18FF}" type="slidenum">
              <a:rPr lang="es-CO" smtClean="0"/>
              <a:t>‹Nº›</a:t>
            </a:fld>
            <a:endParaRPr lang="es-CO"/>
          </a:p>
        </p:txBody>
      </p:sp>
    </p:spTree>
    <p:extLst>
      <p:ext uri="{BB962C8B-B14F-4D97-AF65-F5344CB8AC3E}">
        <p14:creationId xmlns:p14="http://schemas.microsoft.com/office/powerpoint/2010/main" val="3120541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00E982E-AA20-46F0-837B-CB4A9D96AD27}" type="datetimeFigureOut">
              <a:rPr lang="es-CO" smtClean="0"/>
              <a:t>24/04/2024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22CC8B4-3AB5-48CF-8F34-4CF05CFB18FF}" type="slidenum">
              <a:rPr lang="es-CO" smtClean="0"/>
              <a:t>‹Nº›</a:t>
            </a:fld>
            <a:endParaRPr lang="es-CO"/>
          </a:p>
        </p:txBody>
      </p:sp>
    </p:spTree>
    <p:extLst>
      <p:ext uri="{BB962C8B-B14F-4D97-AF65-F5344CB8AC3E}">
        <p14:creationId xmlns:p14="http://schemas.microsoft.com/office/powerpoint/2010/main" val="28450205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600E982E-AA20-46F0-837B-CB4A9D96AD27}" type="datetimeFigureOut">
              <a:rPr lang="es-CO" smtClean="0"/>
              <a:t>24/04/2024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22CC8B4-3AB5-48CF-8F34-4CF05CFB18FF}" type="slidenum">
              <a:rPr lang="es-CO" smtClean="0"/>
              <a:t>‹Nº›</a:t>
            </a:fld>
            <a:endParaRPr lang="es-CO"/>
          </a:p>
        </p:txBody>
      </p:sp>
    </p:spTree>
    <p:extLst>
      <p:ext uri="{BB962C8B-B14F-4D97-AF65-F5344CB8AC3E}">
        <p14:creationId xmlns:p14="http://schemas.microsoft.com/office/powerpoint/2010/main" val="4193512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600E982E-AA20-46F0-837B-CB4A9D96AD27}" type="datetimeFigureOut">
              <a:rPr lang="es-CO" smtClean="0"/>
              <a:t>24/04/2024</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C22CC8B4-3AB5-48CF-8F34-4CF05CFB18FF}" type="slidenum">
              <a:rPr lang="es-CO" smtClean="0"/>
              <a:t>‹Nº›</a:t>
            </a:fld>
            <a:endParaRPr lang="es-CO"/>
          </a:p>
        </p:txBody>
      </p:sp>
    </p:spTree>
    <p:extLst>
      <p:ext uri="{BB962C8B-B14F-4D97-AF65-F5344CB8AC3E}">
        <p14:creationId xmlns:p14="http://schemas.microsoft.com/office/powerpoint/2010/main" val="21027448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600E982E-AA20-46F0-837B-CB4A9D96AD27}" type="datetimeFigureOut">
              <a:rPr lang="es-CO" smtClean="0"/>
              <a:t>24/04/2024</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C22CC8B4-3AB5-48CF-8F34-4CF05CFB18FF}" type="slidenum">
              <a:rPr lang="es-CO" smtClean="0"/>
              <a:t>‹Nº›</a:t>
            </a:fld>
            <a:endParaRPr lang="es-CO"/>
          </a:p>
        </p:txBody>
      </p:sp>
    </p:spTree>
    <p:extLst>
      <p:ext uri="{BB962C8B-B14F-4D97-AF65-F5344CB8AC3E}">
        <p14:creationId xmlns:p14="http://schemas.microsoft.com/office/powerpoint/2010/main" val="20059472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600E982E-AA20-46F0-837B-CB4A9D96AD27}" type="datetimeFigureOut">
              <a:rPr lang="es-CO" smtClean="0"/>
              <a:t>24/04/2024</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C22CC8B4-3AB5-48CF-8F34-4CF05CFB18FF}" type="slidenum">
              <a:rPr lang="es-CO" smtClean="0"/>
              <a:t>‹Nº›</a:t>
            </a:fld>
            <a:endParaRPr lang="es-CO"/>
          </a:p>
        </p:txBody>
      </p:sp>
    </p:spTree>
    <p:extLst>
      <p:ext uri="{BB962C8B-B14F-4D97-AF65-F5344CB8AC3E}">
        <p14:creationId xmlns:p14="http://schemas.microsoft.com/office/powerpoint/2010/main" val="26206406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0E982E-AA20-46F0-837B-CB4A9D96AD27}" type="datetimeFigureOut">
              <a:rPr lang="es-CO" smtClean="0"/>
              <a:t>24/04/2024</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C22CC8B4-3AB5-48CF-8F34-4CF05CFB18FF}" type="slidenum">
              <a:rPr lang="es-CO" smtClean="0"/>
              <a:t>‹Nº›</a:t>
            </a:fld>
            <a:endParaRPr lang="es-CO"/>
          </a:p>
        </p:txBody>
      </p:sp>
    </p:spTree>
    <p:extLst>
      <p:ext uri="{BB962C8B-B14F-4D97-AF65-F5344CB8AC3E}">
        <p14:creationId xmlns:p14="http://schemas.microsoft.com/office/powerpoint/2010/main" val="808112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600E982E-AA20-46F0-837B-CB4A9D96AD27}" type="datetimeFigureOut">
              <a:rPr lang="es-CO" smtClean="0"/>
              <a:t>24/04/2024</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C22CC8B4-3AB5-48CF-8F34-4CF05CFB18FF}" type="slidenum">
              <a:rPr lang="es-CO" smtClean="0"/>
              <a:t>‹Nº›</a:t>
            </a:fld>
            <a:endParaRPr lang="es-CO"/>
          </a:p>
        </p:txBody>
      </p:sp>
    </p:spTree>
    <p:extLst>
      <p:ext uri="{BB962C8B-B14F-4D97-AF65-F5344CB8AC3E}">
        <p14:creationId xmlns:p14="http://schemas.microsoft.com/office/powerpoint/2010/main" val="30702443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600E982E-AA20-46F0-837B-CB4A9D96AD27}" type="datetimeFigureOut">
              <a:rPr lang="es-CO" smtClean="0"/>
              <a:t>24/04/2024</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C22CC8B4-3AB5-48CF-8F34-4CF05CFB18FF}" type="slidenum">
              <a:rPr lang="es-CO" smtClean="0"/>
              <a:t>‹Nº›</a:t>
            </a:fld>
            <a:endParaRPr lang="es-CO"/>
          </a:p>
        </p:txBody>
      </p:sp>
    </p:spTree>
    <p:extLst>
      <p:ext uri="{BB962C8B-B14F-4D97-AF65-F5344CB8AC3E}">
        <p14:creationId xmlns:p14="http://schemas.microsoft.com/office/powerpoint/2010/main" val="4018125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00E982E-AA20-46F0-837B-CB4A9D96AD27}" type="datetimeFigureOut">
              <a:rPr lang="es-CO" smtClean="0"/>
              <a:t>24/04/2024</a:t>
            </a:fld>
            <a:endParaRPr lang="es-CO"/>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22CC8B4-3AB5-48CF-8F34-4CF05CFB18FF}" type="slidenum">
              <a:rPr lang="es-CO" smtClean="0"/>
              <a:t>‹Nº›</a:t>
            </a:fld>
            <a:endParaRPr lang="es-CO"/>
          </a:p>
        </p:txBody>
      </p:sp>
    </p:spTree>
    <p:extLst>
      <p:ext uri="{BB962C8B-B14F-4D97-AF65-F5344CB8AC3E}">
        <p14:creationId xmlns:p14="http://schemas.microsoft.com/office/powerpoint/2010/main" val="1569471518"/>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 id="2147483754" r:id="rId14"/>
    <p:sldLayoutId id="2147483755" r:id="rId15"/>
    <p:sldLayoutId id="214748375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mailto:albhenao@yahoo.es"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ascoop.coop/wp-content/uploads/2020/02/ley_454_de_1998.pdf" TargetMode="External"/><Relationship Id="rId2" Type="http://schemas.openxmlformats.org/officeDocument/2006/relationships/hyperlink" Target="https://ascoop.coop/wp-content/uploads/2020/02/ley_79_de_1988.pdf" TargetMode="External"/><Relationship Id="rId1" Type="http://schemas.openxmlformats.org/officeDocument/2006/relationships/slideLayout" Target="../slideLayouts/slideLayout2.xml"/><Relationship Id="rId5" Type="http://schemas.openxmlformats.org/officeDocument/2006/relationships/hyperlink" Target="http://ascoop.coop/wp-content/uploads/2020/02/ley_1233_2008_cta.pdf" TargetMode="External"/><Relationship Id="rId4" Type="http://schemas.openxmlformats.org/officeDocument/2006/relationships/hyperlink" Target="https://ascoop.coop/wp-content/uploads/2020/02/ley_1233_2008_cta.pdf"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ascoop.coop/wp-content/uploads/2020/02/decreto_3553_de_2008.pdf" TargetMode="External"/><Relationship Id="rId2" Type="http://schemas.openxmlformats.org/officeDocument/2006/relationships/hyperlink" Target="http://ascoop.coop/wp-content/uploads/2020/02/decreto_4588_de_2006.pdf" TargetMode="External"/><Relationship Id="rId1" Type="http://schemas.openxmlformats.org/officeDocument/2006/relationships/slideLayout" Target="../slideLayouts/slideLayout2.xml"/><Relationship Id="rId5" Type="http://schemas.openxmlformats.org/officeDocument/2006/relationships/hyperlink" Target="http://ascoop.coop/wp-content/uploads/2020/02/decreto_1481_de_1989.pdf" TargetMode="External"/><Relationship Id="rId4" Type="http://schemas.openxmlformats.org/officeDocument/2006/relationships/hyperlink" Target="http://ascoop.coop/wp-content/uploads/2020/02/decreto_1333_de_1989.pdf"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s://www.supersolidaria.gov.co/es/content/superintendente-de-la-economia-solidaria-hablo-sobre-el-presente-y-futuro-del-sector#:~:text=%C2%BFCu%C3%A1ntas%20cooperativas%20existen%20en%20el,estar%20entre%205.000%20y%206.000"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youtube.com/watch?v=1bHHpEsBLmQ"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F20FF3-FC03-7C67-2B18-16E7971AB143}"/>
              </a:ext>
            </a:extLst>
          </p:cNvPr>
          <p:cNvSpPr>
            <a:spLocks noGrp="1"/>
          </p:cNvSpPr>
          <p:nvPr>
            <p:ph type="ctrTitle"/>
          </p:nvPr>
        </p:nvSpPr>
        <p:spPr>
          <a:xfrm>
            <a:off x="1524000" y="807243"/>
            <a:ext cx="9144000" cy="2387600"/>
          </a:xfrm>
        </p:spPr>
        <p:txBody>
          <a:bodyPr>
            <a:normAutofit/>
          </a:bodyPr>
          <a:lstStyle/>
          <a:p>
            <a:pPr algn="r"/>
            <a:r>
              <a:rPr lang="es-MX" sz="3200" b="1" dirty="0">
                <a:solidFill>
                  <a:srgbClr val="92D050"/>
                </a:solidFill>
              </a:rPr>
              <a:t>Nueva escuela Sindical y Obrera, NEPO</a:t>
            </a:r>
            <a:br>
              <a:rPr lang="es-MX" sz="3200" b="1" dirty="0">
                <a:solidFill>
                  <a:srgbClr val="92D050"/>
                </a:solidFill>
              </a:rPr>
            </a:br>
            <a:r>
              <a:rPr lang="es-MX" sz="3200" b="1" dirty="0">
                <a:solidFill>
                  <a:srgbClr val="92D050"/>
                </a:solidFill>
              </a:rPr>
              <a:t>Federación Sindical Mundial – FSM</a:t>
            </a:r>
            <a:br>
              <a:rPr lang="es-MX" sz="3200" b="1" dirty="0">
                <a:solidFill>
                  <a:srgbClr val="92D050"/>
                </a:solidFill>
              </a:rPr>
            </a:br>
            <a:r>
              <a:rPr lang="es-MX" sz="3200" b="1" dirty="0">
                <a:solidFill>
                  <a:srgbClr val="92D050"/>
                </a:solidFill>
              </a:rPr>
              <a:t>Curso Administración y organización sindical </a:t>
            </a:r>
            <a:br>
              <a:rPr lang="es-MX" sz="3200" b="1" dirty="0">
                <a:solidFill>
                  <a:srgbClr val="92D050"/>
                </a:solidFill>
              </a:rPr>
            </a:br>
            <a:r>
              <a:rPr lang="es-MX" sz="3200" b="1" dirty="0">
                <a:solidFill>
                  <a:srgbClr val="92D050"/>
                </a:solidFill>
              </a:rPr>
              <a:t>22 - 27 de Abril de 2024</a:t>
            </a:r>
            <a:endParaRPr lang="es-CO" sz="3200" b="1" dirty="0">
              <a:solidFill>
                <a:srgbClr val="92D050"/>
              </a:solidFill>
            </a:endParaRPr>
          </a:p>
        </p:txBody>
      </p:sp>
      <p:sp>
        <p:nvSpPr>
          <p:cNvPr id="3" name="Subtítulo 2">
            <a:extLst>
              <a:ext uri="{FF2B5EF4-FFF2-40B4-BE49-F238E27FC236}">
                <a16:creationId xmlns:a16="http://schemas.microsoft.com/office/drawing/2014/main" id="{DD2B141B-FF65-75E9-62F3-23460D9CA4BA}"/>
              </a:ext>
            </a:extLst>
          </p:cNvPr>
          <p:cNvSpPr>
            <a:spLocks noGrp="1"/>
          </p:cNvSpPr>
          <p:nvPr>
            <p:ph type="subTitle" idx="1"/>
          </p:nvPr>
        </p:nvSpPr>
        <p:spPr>
          <a:xfrm>
            <a:off x="1524000" y="3890652"/>
            <a:ext cx="9144000" cy="2539645"/>
          </a:xfrm>
        </p:spPr>
        <p:txBody>
          <a:bodyPr>
            <a:normAutofit fontScale="40000" lnSpcReduction="20000"/>
          </a:bodyPr>
          <a:lstStyle/>
          <a:p>
            <a:r>
              <a:rPr lang="es-CO" sz="5100" dirty="0"/>
              <a:t>Módulo: Alternativas económicas asociativas que impulsan los trabajadores.</a:t>
            </a:r>
          </a:p>
          <a:p>
            <a:r>
              <a:rPr lang="es-CO" sz="5100" b="1" dirty="0"/>
              <a:t> Expositor: Economista Alberto Henao Rodríguez</a:t>
            </a:r>
          </a:p>
          <a:p>
            <a:r>
              <a:rPr lang="es-CO" sz="4200" b="1" dirty="0">
                <a:hlinkClick r:id="rId2"/>
              </a:rPr>
              <a:t>albhenao@yahoo.es</a:t>
            </a:r>
            <a:r>
              <a:rPr lang="es-CO" sz="4200" b="1" dirty="0"/>
              <a:t> </a:t>
            </a:r>
          </a:p>
          <a:p>
            <a:endParaRPr lang="es-CO" sz="4200" dirty="0"/>
          </a:p>
          <a:p>
            <a:pPr algn="r"/>
            <a:r>
              <a:rPr lang="es-MX" sz="4200" dirty="0"/>
              <a:t>Jueves 25 de abril de 2024</a:t>
            </a:r>
          </a:p>
          <a:p>
            <a:pPr algn="r"/>
            <a:r>
              <a:rPr lang="es-MX" sz="4200" dirty="0"/>
              <a:t>8:00 am – 12:00 pm</a:t>
            </a:r>
            <a:endParaRPr lang="es-CO" sz="4200" dirty="0"/>
          </a:p>
        </p:txBody>
      </p:sp>
      <p:pic>
        <p:nvPicPr>
          <p:cNvPr id="5" name="Imagen 4">
            <a:extLst>
              <a:ext uri="{FF2B5EF4-FFF2-40B4-BE49-F238E27FC236}">
                <a16:creationId xmlns:a16="http://schemas.microsoft.com/office/drawing/2014/main" id="{EB8B0A7B-8EDB-1027-DB54-313E8353E1C7}"/>
              </a:ext>
            </a:extLst>
          </p:cNvPr>
          <p:cNvPicPr>
            <a:picLocks noChangeAspect="1"/>
          </p:cNvPicPr>
          <p:nvPr/>
        </p:nvPicPr>
        <p:blipFill>
          <a:blip r:embed="rId3"/>
          <a:stretch>
            <a:fillRect/>
          </a:stretch>
        </p:blipFill>
        <p:spPr>
          <a:xfrm>
            <a:off x="618722" y="1154541"/>
            <a:ext cx="1476260" cy="1459735"/>
          </a:xfrm>
          <a:prstGeom prst="rect">
            <a:avLst/>
          </a:prstGeom>
        </p:spPr>
      </p:pic>
    </p:spTree>
    <p:extLst>
      <p:ext uri="{BB962C8B-B14F-4D97-AF65-F5344CB8AC3E}">
        <p14:creationId xmlns:p14="http://schemas.microsoft.com/office/powerpoint/2010/main" val="12607082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A0C12B2-8DDA-29D2-953B-323822981494}"/>
              </a:ext>
            </a:extLst>
          </p:cNvPr>
          <p:cNvSpPr>
            <a:spLocks noGrp="1"/>
          </p:cNvSpPr>
          <p:nvPr>
            <p:ph type="title"/>
          </p:nvPr>
        </p:nvSpPr>
        <p:spPr>
          <a:xfrm>
            <a:off x="838200" y="365125"/>
            <a:ext cx="10515600" cy="460785"/>
          </a:xfrm>
        </p:spPr>
        <p:txBody>
          <a:bodyPr>
            <a:normAutofit fontScale="90000"/>
          </a:bodyPr>
          <a:lstStyle/>
          <a:p>
            <a:pPr algn="ctr"/>
            <a:r>
              <a:rPr lang="es-MX" sz="3200" dirty="0">
                <a:latin typeface="Arial Narrow" panose="020B0606020202030204" pitchFamily="34" charset="0"/>
              </a:rPr>
              <a:t>La creación de la Alianza Cooperativa Internacional</a:t>
            </a:r>
            <a:endParaRPr lang="es-CO" sz="3200" dirty="0">
              <a:latin typeface="Arial Narrow" panose="020B0606020202030204" pitchFamily="34" charset="0"/>
            </a:endParaRPr>
          </a:p>
        </p:txBody>
      </p:sp>
      <p:sp>
        <p:nvSpPr>
          <p:cNvPr id="3" name="Marcador de contenido 2">
            <a:extLst>
              <a:ext uri="{FF2B5EF4-FFF2-40B4-BE49-F238E27FC236}">
                <a16:creationId xmlns:a16="http://schemas.microsoft.com/office/drawing/2014/main" id="{6991E440-61A3-7DAA-DFEF-719033855645}"/>
              </a:ext>
            </a:extLst>
          </p:cNvPr>
          <p:cNvSpPr>
            <a:spLocks noGrp="1"/>
          </p:cNvSpPr>
          <p:nvPr>
            <p:ph idx="1"/>
          </p:nvPr>
        </p:nvSpPr>
        <p:spPr>
          <a:xfrm>
            <a:off x="838200" y="1012723"/>
            <a:ext cx="10515600" cy="5338916"/>
          </a:xfrm>
        </p:spPr>
        <p:txBody>
          <a:bodyPr>
            <a:normAutofit/>
          </a:bodyPr>
          <a:lstStyle/>
          <a:p>
            <a:r>
              <a:rPr lang="es-MX" sz="2400" dirty="0">
                <a:latin typeface="Arial Narrow" panose="020B0606020202030204" pitchFamily="34" charset="0"/>
              </a:rPr>
              <a:t>La Alianza Cooperativa Internacional (ACI) se fundó en Londres (Inglaterra) el 19 de agosto de 1895 durante el primer Congreso Cooperativo. En este congreso participaron delegados de cooperativas de Alemania, Argentina, Australia, Bélgica, Dinamarca, Estados Unidos, Francia, Holanda, India, Inglaterra, Italia, Serbia y Suiza.</a:t>
            </a:r>
          </a:p>
          <a:p>
            <a:r>
              <a:rPr lang="es-MX" sz="2400" dirty="0">
                <a:latin typeface="Arial Narrow" panose="020B0606020202030204" pitchFamily="34" charset="0"/>
              </a:rPr>
              <a:t>Los representantes establecieron los objetivos de la Alianza Cooperativa Internacional: facilitar información, definir y defender los principios cooperativos y desarrollar el comercio internacional. La ACI fue una de las pocas organizaciones internacionales que sobrevivieron a las dos Guerras Mundiales.</a:t>
            </a:r>
          </a:p>
          <a:p>
            <a:r>
              <a:rPr lang="es-MX" sz="2400" dirty="0">
                <a:latin typeface="Arial Narrow" panose="020B0606020202030204" pitchFamily="34" charset="0"/>
              </a:rPr>
              <a:t>Superar todas las diferencias políticas existentes entre sus miembros fue difícil, pero la ACI pervivió manteniendo su compromiso con la paz y con la democracia y con una posición políticamente neutra.</a:t>
            </a:r>
          </a:p>
          <a:p>
            <a:r>
              <a:rPr lang="es-MX" sz="2400" dirty="0">
                <a:latin typeface="Arial Narrow" panose="020B0606020202030204" pitchFamily="34" charset="0"/>
              </a:rPr>
              <a:t>Actualmente, la ACI representa a 313 organizaciones miembros en 110 países, más que nunca en los últimos 125 años. </a:t>
            </a:r>
          </a:p>
        </p:txBody>
      </p:sp>
    </p:spTree>
    <p:extLst>
      <p:ext uri="{BB962C8B-B14F-4D97-AF65-F5344CB8AC3E}">
        <p14:creationId xmlns:p14="http://schemas.microsoft.com/office/powerpoint/2010/main" val="6537632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C6B19B6-3C6E-3F47-CB60-065F6041E4D5}"/>
              </a:ext>
            </a:extLst>
          </p:cNvPr>
          <p:cNvSpPr>
            <a:spLocks noGrp="1"/>
          </p:cNvSpPr>
          <p:nvPr>
            <p:ph type="title"/>
          </p:nvPr>
        </p:nvSpPr>
        <p:spPr>
          <a:xfrm>
            <a:off x="677334" y="609600"/>
            <a:ext cx="8596668" cy="678426"/>
          </a:xfrm>
        </p:spPr>
        <p:txBody>
          <a:bodyPr/>
          <a:lstStyle/>
          <a:p>
            <a:r>
              <a:rPr lang="es-MX" dirty="0"/>
              <a:t>La economía social y solidaria</a:t>
            </a:r>
            <a:endParaRPr lang="es-CO" dirty="0"/>
          </a:p>
        </p:txBody>
      </p:sp>
      <p:sp>
        <p:nvSpPr>
          <p:cNvPr id="3" name="Marcador de contenido 2">
            <a:extLst>
              <a:ext uri="{FF2B5EF4-FFF2-40B4-BE49-F238E27FC236}">
                <a16:creationId xmlns:a16="http://schemas.microsoft.com/office/drawing/2014/main" id="{8D6E0682-C4B9-7E28-F3F0-633880333EB4}"/>
              </a:ext>
            </a:extLst>
          </p:cNvPr>
          <p:cNvSpPr>
            <a:spLocks noGrp="1"/>
          </p:cNvSpPr>
          <p:nvPr>
            <p:ph idx="1"/>
          </p:nvPr>
        </p:nvSpPr>
        <p:spPr>
          <a:xfrm>
            <a:off x="677334" y="2160590"/>
            <a:ext cx="8596668" cy="3355308"/>
          </a:xfrm>
        </p:spPr>
        <p:txBody>
          <a:bodyPr>
            <a:normAutofit fontScale="92500" lnSpcReduction="20000"/>
          </a:bodyPr>
          <a:lstStyle/>
          <a:p>
            <a:r>
              <a:rPr lang="es-MX" sz="2400" dirty="0"/>
              <a:t>Es un enfoque de la actividad económica que tiene en cuenta a las personas, el medio ambiente y el desarrollo sostenible y sustentable, como referencia prioritaria, por encima de otros intereses abarca la integralidad de las personas y designa la subordinación de la economía a su verdadera finalidad, que es proveer de manera sostenible las bases materiales para el desarrollo personal, social y ambiental del ser humano.(Tapia y Alvarado 2019)</a:t>
            </a:r>
          </a:p>
          <a:p>
            <a:r>
              <a:rPr lang="es-MX" sz="2400" dirty="0"/>
              <a:t>conjunto de iniciativas socioeconómicas, formales o informales, individuales o colectivas, que priorizan la satisfacción de las necesidades de las personas por encima del lucro.</a:t>
            </a:r>
            <a:endParaRPr lang="es-CO" sz="2400" dirty="0"/>
          </a:p>
        </p:txBody>
      </p:sp>
    </p:spTree>
    <p:extLst>
      <p:ext uri="{BB962C8B-B14F-4D97-AF65-F5344CB8AC3E}">
        <p14:creationId xmlns:p14="http://schemas.microsoft.com/office/powerpoint/2010/main" val="9095941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311F25E-3437-B98C-7597-BB5D65E0DC47}"/>
              </a:ext>
            </a:extLst>
          </p:cNvPr>
          <p:cNvSpPr>
            <a:spLocks noGrp="1"/>
          </p:cNvSpPr>
          <p:nvPr>
            <p:ph type="title"/>
          </p:nvPr>
        </p:nvSpPr>
        <p:spPr>
          <a:xfrm>
            <a:off x="677334" y="609600"/>
            <a:ext cx="8596668" cy="776748"/>
          </a:xfrm>
        </p:spPr>
        <p:txBody>
          <a:bodyPr>
            <a:normAutofit fontScale="90000"/>
          </a:bodyPr>
          <a:lstStyle/>
          <a:p>
            <a:r>
              <a:rPr lang="es-MX" b="1" i="0" dirty="0">
                <a:solidFill>
                  <a:srgbClr val="92D050"/>
                </a:solidFill>
                <a:effectLst/>
                <a:highlight>
                  <a:srgbClr val="FFFFFF"/>
                </a:highlight>
                <a:latin typeface="Montserrat" panose="00000500000000000000" pitchFamily="2" charset="0"/>
              </a:rPr>
              <a:t>Organizaciones Economía Solidaria</a:t>
            </a:r>
            <a:br>
              <a:rPr lang="es-MX" b="1" i="0" dirty="0">
                <a:solidFill>
                  <a:srgbClr val="004884"/>
                </a:solidFill>
                <a:effectLst/>
                <a:highlight>
                  <a:srgbClr val="FFFFFF"/>
                </a:highlight>
                <a:latin typeface="Montserrat" panose="00000500000000000000" pitchFamily="2" charset="0"/>
              </a:rPr>
            </a:br>
            <a:endParaRPr lang="es-CO" dirty="0"/>
          </a:p>
        </p:txBody>
      </p:sp>
      <p:sp>
        <p:nvSpPr>
          <p:cNvPr id="3" name="Marcador de contenido 2">
            <a:extLst>
              <a:ext uri="{FF2B5EF4-FFF2-40B4-BE49-F238E27FC236}">
                <a16:creationId xmlns:a16="http://schemas.microsoft.com/office/drawing/2014/main" id="{395C387A-EE4C-58DB-8EEC-4C3707FC910A}"/>
              </a:ext>
            </a:extLst>
          </p:cNvPr>
          <p:cNvSpPr>
            <a:spLocks noGrp="1"/>
          </p:cNvSpPr>
          <p:nvPr>
            <p:ph idx="1"/>
          </p:nvPr>
        </p:nvSpPr>
        <p:spPr/>
        <p:txBody>
          <a:bodyPr>
            <a:normAutofit/>
          </a:bodyPr>
          <a:lstStyle/>
          <a:p>
            <a:r>
              <a:rPr lang="es-MX" dirty="0"/>
              <a:t>Existen tres tipos de Organizaciones de Economía Solidaria:</a:t>
            </a:r>
          </a:p>
          <a:p>
            <a:pPr lvl="1">
              <a:buFont typeface="Courier New" panose="02070309020205020404" pitchFamily="49" charset="0"/>
              <a:buChar char="o"/>
            </a:pPr>
            <a:r>
              <a:rPr lang="es-MX" dirty="0"/>
              <a:t>Cooperativas</a:t>
            </a:r>
          </a:p>
          <a:p>
            <a:pPr lvl="1">
              <a:buFont typeface="Courier New" panose="02070309020205020404" pitchFamily="49" charset="0"/>
              <a:buChar char="o"/>
            </a:pPr>
            <a:r>
              <a:rPr lang="es-MX" dirty="0"/>
              <a:t>Fondo de Empleados</a:t>
            </a:r>
          </a:p>
          <a:p>
            <a:pPr lvl="1">
              <a:buFont typeface="Courier New" panose="02070309020205020404" pitchFamily="49" charset="0"/>
              <a:buChar char="o"/>
            </a:pPr>
            <a:r>
              <a:rPr lang="es-MX" dirty="0"/>
              <a:t>Asociaciones Mutuales</a:t>
            </a:r>
          </a:p>
          <a:p>
            <a:r>
              <a:rPr lang="es-MX" dirty="0"/>
              <a:t>Organizaciones Solidarias de Desarrollo</a:t>
            </a:r>
          </a:p>
          <a:p>
            <a:pPr lvl="1">
              <a:buFont typeface="Courier New" panose="02070309020205020404" pitchFamily="49" charset="0"/>
              <a:buChar char="o"/>
            </a:pPr>
            <a:r>
              <a:rPr lang="es-MX" dirty="0"/>
              <a:t>Asociación y Corporaciones</a:t>
            </a:r>
          </a:p>
          <a:p>
            <a:pPr lvl="1">
              <a:buFont typeface="Courier New" panose="02070309020205020404" pitchFamily="49" charset="0"/>
              <a:buChar char="o"/>
            </a:pPr>
            <a:r>
              <a:rPr lang="es-MX" dirty="0"/>
              <a:t>Fundaciones</a:t>
            </a:r>
          </a:p>
          <a:p>
            <a:pPr lvl="1">
              <a:buFont typeface="Courier New" panose="02070309020205020404" pitchFamily="49" charset="0"/>
              <a:buChar char="o"/>
            </a:pPr>
            <a:r>
              <a:rPr lang="es-MX" dirty="0"/>
              <a:t>Voluntariado</a:t>
            </a:r>
          </a:p>
          <a:p>
            <a:endParaRPr lang="es-CO" dirty="0"/>
          </a:p>
        </p:txBody>
      </p:sp>
    </p:spTree>
    <p:extLst>
      <p:ext uri="{BB962C8B-B14F-4D97-AF65-F5344CB8AC3E}">
        <p14:creationId xmlns:p14="http://schemas.microsoft.com/office/powerpoint/2010/main" val="21454270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8DFBB3-819F-B30E-AF5E-A2A09C6DAF07}"/>
              </a:ext>
            </a:extLst>
          </p:cNvPr>
          <p:cNvSpPr>
            <a:spLocks noGrp="1"/>
          </p:cNvSpPr>
          <p:nvPr>
            <p:ph type="title"/>
          </p:nvPr>
        </p:nvSpPr>
        <p:spPr/>
        <p:txBody>
          <a:bodyPr/>
          <a:lstStyle/>
          <a:p>
            <a:r>
              <a:rPr lang="es-MX" dirty="0"/>
              <a:t>¿Qué es una Cooperativa  ? </a:t>
            </a:r>
            <a:endParaRPr lang="es-CO" dirty="0"/>
          </a:p>
        </p:txBody>
      </p:sp>
      <p:sp>
        <p:nvSpPr>
          <p:cNvPr id="3" name="Marcador de contenido 2">
            <a:extLst>
              <a:ext uri="{FF2B5EF4-FFF2-40B4-BE49-F238E27FC236}">
                <a16:creationId xmlns:a16="http://schemas.microsoft.com/office/drawing/2014/main" id="{F00EAFB1-108E-7AF0-0981-4870C05EDB9E}"/>
              </a:ext>
            </a:extLst>
          </p:cNvPr>
          <p:cNvSpPr>
            <a:spLocks noGrp="1"/>
          </p:cNvSpPr>
          <p:nvPr>
            <p:ph idx="1"/>
          </p:nvPr>
        </p:nvSpPr>
        <p:spPr/>
        <p:txBody>
          <a:bodyPr/>
          <a:lstStyle/>
          <a:p>
            <a:r>
              <a:rPr lang="es-MX" dirty="0"/>
              <a:t>Según la Declaración de Identidad Cooperativa, adoptada en Manchester, Inglaterra, el 23 de setiembre de 1995, por la II Asamblea General de la Alianza Cooperativa Internacional, organismo de integración de las Cooperativas de todo el mundo: “una Cooperativa es una asociación autónoma de personas que se han unido voluntariamente para hacer frente a sus necesidades y aspiraciones económicas, sociales y culturales comunes por medio de una empresa de propiedad conjunta y democráticamente controlada”.</a:t>
            </a:r>
            <a:endParaRPr lang="es-CO" dirty="0"/>
          </a:p>
        </p:txBody>
      </p:sp>
    </p:spTree>
    <p:extLst>
      <p:ext uri="{BB962C8B-B14F-4D97-AF65-F5344CB8AC3E}">
        <p14:creationId xmlns:p14="http://schemas.microsoft.com/office/powerpoint/2010/main" val="34103009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9A8C18-EA10-66D2-F9FE-8152BA20BCF8}"/>
              </a:ext>
            </a:extLst>
          </p:cNvPr>
          <p:cNvSpPr>
            <a:spLocks noGrp="1"/>
          </p:cNvSpPr>
          <p:nvPr>
            <p:ph type="title"/>
          </p:nvPr>
        </p:nvSpPr>
        <p:spPr/>
        <p:txBody>
          <a:bodyPr/>
          <a:lstStyle/>
          <a:p>
            <a:r>
              <a:rPr lang="es-MX" dirty="0"/>
              <a:t>Órganos Directivos:</a:t>
            </a:r>
            <a:br>
              <a:rPr lang="es-MX" dirty="0"/>
            </a:br>
            <a:endParaRPr lang="es-CO" dirty="0"/>
          </a:p>
        </p:txBody>
      </p:sp>
      <p:sp>
        <p:nvSpPr>
          <p:cNvPr id="3" name="Marcador de contenido 2">
            <a:extLst>
              <a:ext uri="{FF2B5EF4-FFF2-40B4-BE49-F238E27FC236}">
                <a16:creationId xmlns:a16="http://schemas.microsoft.com/office/drawing/2014/main" id="{BF7C5AEE-8D50-AEE6-E383-1FD041BAE46D}"/>
              </a:ext>
            </a:extLst>
          </p:cNvPr>
          <p:cNvSpPr>
            <a:spLocks noGrp="1"/>
          </p:cNvSpPr>
          <p:nvPr>
            <p:ph idx="1"/>
          </p:nvPr>
        </p:nvSpPr>
        <p:spPr/>
        <p:txBody>
          <a:bodyPr>
            <a:normAutofit/>
          </a:bodyPr>
          <a:lstStyle/>
          <a:p>
            <a:r>
              <a:rPr lang="es-MX" dirty="0"/>
              <a:t>1.	o	La Asamblea General es la máxima autoridad de la cooperativa. Está compuesta por todos los socios y se reúne periódicamente para tomar decisiones importantes.</a:t>
            </a:r>
          </a:p>
          <a:p>
            <a:r>
              <a:rPr lang="es-MX" dirty="0"/>
              <a:t>o	El Consejo de Administración es el órgano directivo encargado de la gestión y dirección de la cooperativa. Sus miembros son elegidos por la Asamblea.</a:t>
            </a:r>
          </a:p>
          <a:p>
            <a:r>
              <a:rPr lang="es-MX" dirty="0"/>
              <a:t>o	El Comité de Educación y Bienestar Social se enfoca en la formación y el bienestar de los socios.</a:t>
            </a:r>
          </a:p>
          <a:p>
            <a:r>
              <a:rPr lang="es-MX" dirty="0"/>
              <a:t>o	El Comité de Vigilancia o Auditoría Interna supervisa las operaciones y garantiza la transparencia.</a:t>
            </a:r>
          </a:p>
          <a:p>
            <a:r>
              <a:rPr lang="es-MX" dirty="0"/>
              <a:t>2.	</a:t>
            </a:r>
            <a:endParaRPr lang="es-CO" dirty="0"/>
          </a:p>
        </p:txBody>
      </p:sp>
    </p:spTree>
    <p:extLst>
      <p:ext uri="{BB962C8B-B14F-4D97-AF65-F5344CB8AC3E}">
        <p14:creationId xmlns:p14="http://schemas.microsoft.com/office/powerpoint/2010/main" val="1111393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A68E8C6-4771-1B9C-BBD4-5496E14C5632}"/>
              </a:ext>
            </a:extLst>
          </p:cNvPr>
          <p:cNvSpPr>
            <a:spLocks noGrp="1"/>
          </p:cNvSpPr>
          <p:nvPr>
            <p:ph type="title"/>
          </p:nvPr>
        </p:nvSpPr>
        <p:spPr/>
        <p:txBody>
          <a:bodyPr/>
          <a:lstStyle/>
          <a:p>
            <a:r>
              <a:rPr lang="es-MX" dirty="0"/>
              <a:t>Órganos Operativos:</a:t>
            </a:r>
            <a:br>
              <a:rPr lang="es-MX" dirty="0"/>
            </a:br>
            <a:endParaRPr lang="es-CO" dirty="0"/>
          </a:p>
        </p:txBody>
      </p:sp>
      <p:sp>
        <p:nvSpPr>
          <p:cNvPr id="3" name="Marcador de contenido 2">
            <a:extLst>
              <a:ext uri="{FF2B5EF4-FFF2-40B4-BE49-F238E27FC236}">
                <a16:creationId xmlns:a16="http://schemas.microsoft.com/office/drawing/2014/main" id="{E28D416B-C3AE-34E0-D25F-348E8D4F20E5}"/>
              </a:ext>
            </a:extLst>
          </p:cNvPr>
          <p:cNvSpPr>
            <a:spLocks noGrp="1"/>
          </p:cNvSpPr>
          <p:nvPr>
            <p:ph idx="1"/>
          </p:nvPr>
        </p:nvSpPr>
        <p:spPr/>
        <p:txBody>
          <a:bodyPr>
            <a:normAutofit lnSpcReduction="10000"/>
          </a:bodyPr>
          <a:lstStyle/>
          <a:p>
            <a:r>
              <a:rPr lang="es-MX" dirty="0"/>
              <a:t>o	Estos se ocupan de las áreas empresariales y funcionales de la cooperativa:</a:t>
            </a:r>
          </a:p>
          <a:p>
            <a:r>
              <a:rPr lang="es-MX" dirty="0"/>
              <a:t>	Gerencia: Encargada de la administración general y ejecución de las decisiones.</a:t>
            </a:r>
          </a:p>
          <a:p>
            <a:r>
              <a:rPr lang="es-MX" dirty="0"/>
              <a:t>	Área de Producción: Gestiona la producción o los servicios ofrecidos por la cooperativa.</a:t>
            </a:r>
          </a:p>
          <a:p>
            <a:r>
              <a:rPr lang="es-MX" dirty="0"/>
              <a:t>	Área de Mercadeo y Ventas: Se ocupa de la comercialización y promoción de los productos o servicios.</a:t>
            </a:r>
          </a:p>
          <a:p>
            <a:r>
              <a:rPr lang="es-MX" dirty="0"/>
              <a:t>	Área Financiera: Maneja las finanzas, contabilidad y presupuesto.</a:t>
            </a:r>
          </a:p>
          <a:p>
            <a:r>
              <a:rPr lang="es-MX" dirty="0"/>
              <a:t>	Área de Recursos Humanos: Administra el personal y las relaciones laborales.</a:t>
            </a:r>
          </a:p>
          <a:p>
            <a:r>
              <a:rPr lang="es-MX" dirty="0"/>
              <a:t>	Área de Logística: Coordina la distribución y logística de los productos.</a:t>
            </a:r>
          </a:p>
          <a:p>
            <a:pPr marL="0" indent="0">
              <a:buNone/>
            </a:pPr>
            <a:endParaRPr lang="es-CO" dirty="0"/>
          </a:p>
        </p:txBody>
      </p:sp>
    </p:spTree>
    <p:extLst>
      <p:ext uri="{BB962C8B-B14F-4D97-AF65-F5344CB8AC3E}">
        <p14:creationId xmlns:p14="http://schemas.microsoft.com/office/powerpoint/2010/main" val="18173125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98D63BB-85B5-0BD7-B03E-AEECBA98D794}"/>
              </a:ext>
            </a:extLst>
          </p:cNvPr>
          <p:cNvSpPr>
            <a:spLocks noGrp="1"/>
          </p:cNvSpPr>
          <p:nvPr>
            <p:ph type="title"/>
          </p:nvPr>
        </p:nvSpPr>
        <p:spPr/>
        <p:txBody>
          <a:bodyPr/>
          <a:lstStyle/>
          <a:p>
            <a:r>
              <a:rPr lang="es-MX" dirty="0"/>
              <a:t>Resolución de Conflictos:</a:t>
            </a:r>
            <a:br>
              <a:rPr lang="es-MX" dirty="0"/>
            </a:br>
            <a:endParaRPr lang="es-CO" dirty="0"/>
          </a:p>
        </p:txBody>
      </p:sp>
      <p:sp>
        <p:nvSpPr>
          <p:cNvPr id="3" name="Marcador de contenido 2">
            <a:extLst>
              <a:ext uri="{FF2B5EF4-FFF2-40B4-BE49-F238E27FC236}">
                <a16:creationId xmlns:a16="http://schemas.microsoft.com/office/drawing/2014/main" id="{33D89A65-3709-62C9-EEC5-3E3BE662C873}"/>
              </a:ext>
            </a:extLst>
          </p:cNvPr>
          <p:cNvSpPr>
            <a:spLocks noGrp="1"/>
          </p:cNvSpPr>
          <p:nvPr>
            <p:ph idx="1"/>
          </p:nvPr>
        </p:nvSpPr>
        <p:spPr/>
        <p:txBody>
          <a:bodyPr/>
          <a:lstStyle/>
          <a:p>
            <a:r>
              <a:rPr lang="es-MX" dirty="0"/>
              <a:t>o	Las cooperativas también deben considerar la resolución de conflictos. El conflicto es común en cualquier organización, y las cooperativas no son una excepción. Se busca resolver los desacuerdos mediante procesos de negociación y búsqueda de soluciones colectivas.</a:t>
            </a:r>
          </a:p>
          <a:p>
            <a:endParaRPr lang="es-MX" dirty="0"/>
          </a:p>
          <a:p>
            <a:r>
              <a:rPr lang="es-MX" dirty="0"/>
              <a:t>Finalmente, las cooperativas combinan una estructura democrática (Asamblea y Consejo de Administración) con funciones operativas para lograr sus objetivos cooperativos. Si tienes más preguntas, no dudes en preguntar</a:t>
            </a:r>
          </a:p>
          <a:p>
            <a:endParaRPr lang="es-CO" dirty="0"/>
          </a:p>
        </p:txBody>
      </p:sp>
    </p:spTree>
    <p:extLst>
      <p:ext uri="{BB962C8B-B14F-4D97-AF65-F5344CB8AC3E}">
        <p14:creationId xmlns:p14="http://schemas.microsoft.com/office/powerpoint/2010/main" val="33332711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44AF24-1F55-FF9D-D9D1-A313E03772E2}"/>
              </a:ext>
            </a:extLst>
          </p:cNvPr>
          <p:cNvSpPr>
            <a:spLocks noGrp="1"/>
          </p:cNvSpPr>
          <p:nvPr>
            <p:ph type="title"/>
          </p:nvPr>
        </p:nvSpPr>
        <p:spPr/>
        <p:txBody>
          <a:bodyPr>
            <a:normAutofit fontScale="90000"/>
          </a:bodyPr>
          <a:lstStyle/>
          <a:p>
            <a:r>
              <a:rPr lang="es-MX" dirty="0"/>
              <a:t>SE organizan de acuerdo con su actividad y propósito: tipos y su estructura:</a:t>
            </a:r>
            <a:br>
              <a:rPr lang="es-MX" dirty="0"/>
            </a:br>
            <a:endParaRPr lang="es-CO" dirty="0"/>
          </a:p>
        </p:txBody>
      </p:sp>
      <p:sp>
        <p:nvSpPr>
          <p:cNvPr id="3" name="Marcador de contenido 2">
            <a:extLst>
              <a:ext uri="{FF2B5EF4-FFF2-40B4-BE49-F238E27FC236}">
                <a16:creationId xmlns:a16="http://schemas.microsoft.com/office/drawing/2014/main" id="{5E0CD2B9-1431-E19C-D6E5-B81E2B9860B9}"/>
              </a:ext>
            </a:extLst>
          </p:cNvPr>
          <p:cNvSpPr>
            <a:spLocks noGrp="1"/>
          </p:cNvSpPr>
          <p:nvPr>
            <p:ph idx="1"/>
          </p:nvPr>
        </p:nvSpPr>
        <p:spPr/>
        <p:txBody>
          <a:bodyPr/>
          <a:lstStyle/>
          <a:p>
            <a:r>
              <a:rPr lang="es-MX" sz="2400" dirty="0"/>
              <a:t>1.	Cooperativas Especializadas:</a:t>
            </a:r>
          </a:p>
          <a:p>
            <a:r>
              <a:rPr lang="es-MX" sz="2400" dirty="0"/>
              <a:t>2.	Cooperativas Multiactivas:</a:t>
            </a:r>
          </a:p>
          <a:p>
            <a:r>
              <a:rPr lang="es-MX" sz="2400" dirty="0"/>
              <a:t>3.	Cooperativas Integrales:</a:t>
            </a:r>
          </a:p>
          <a:p>
            <a:r>
              <a:rPr lang="es-MX" sz="2400" dirty="0"/>
              <a:t>En resumen, las cooperativas en Colombia se adaptan a las necesidades específicas de sus asociados y comunidad, y su estructura se basa en principios democráticos y operativos</a:t>
            </a:r>
          </a:p>
          <a:p>
            <a:endParaRPr lang="es-CO" dirty="0"/>
          </a:p>
        </p:txBody>
      </p:sp>
    </p:spTree>
    <p:extLst>
      <p:ext uri="{BB962C8B-B14F-4D97-AF65-F5344CB8AC3E}">
        <p14:creationId xmlns:p14="http://schemas.microsoft.com/office/powerpoint/2010/main" val="35445035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59BC027-9242-69E2-9770-D44EA3270BEB}"/>
              </a:ext>
            </a:extLst>
          </p:cNvPr>
          <p:cNvSpPr>
            <a:spLocks noGrp="1"/>
          </p:cNvSpPr>
          <p:nvPr>
            <p:ph type="title"/>
          </p:nvPr>
        </p:nvSpPr>
        <p:spPr>
          <a:xfrm>
            <a:off x="677333" y="609600"/>
            <a:ext cx="9862847" cy="491613"/>
          </a:xfrm>
        </p:spPr>
        <p:txBody>
          <a:bodyPr>
            <a:normAutofit fontScale="90000"/>
          </a:bodyPr>
          <a:lstStyle/>
          <a:p>
            <a:r>
              <a:rPr lang="es-MX" sz="3100" dirty="0"/>
              <a:t>Requisitos especiales de constitución de las cooperativas</a:t>
            </a:r>
            <a:br>
              <a:rPr lang="es-MX" dirty="0"/>
            </a:br>
            <a:endParaRPr lang="es-CO" dirty="0"/>
          </a:p>
        </p:txBody>
      </p:sp>
      <p:sp>
        <p:nvSpPr>
          <p:cNvPr id="3" name="Marcador de contenido 2">
            <a:extLst>
              <a:ext uri="{FF2B5EF4-FFF2-40B4-BE49-F238E27FC236}">
                <a16:creationId xmlns:a16="http://schemas.microsoft.com/office/drawing/2014/main" id="{051316D9-8AB2-1752-3575-A5474A5A2E0A}"/>
              </a:ext>
            </a:extLst>
          </p:cNvPr>
          <p:cNvSpPr>
            <a:spLocks noGrp="1"/>
          </p:cNvSpPr>
          <p:nvPr>
            <p:ph idx="1"/>
          </p:nvPr>
        </p:nvSpPr>
        <p:spPr>
          <a:xfrm>
            <a:off x="677334" y="1238865"/>
            <a:ext cx="9862846" cy="5270090"/>
          </a:xfrm>
        </p:spPr>
        <p:txBody>
          <a:bodyPr>
            <a:normAutofit/>
          </a:bodyPr>
          <a:lstStyle/>
          <a:p>
            <a:r>
              <a:rPr lang="es-MX" sz="2400" dirty="0"/>
              <a:t>Mínimo 20 asociados.</a:t>
            </a:r>
          </a:p>
          <a:p>
            <a:r>
              <a:rPr lang="es-MX" sz="2400" dirty="0"/>
              <a:t>Constancia del representante legal frente al cumplimiento de las normas especiales del cooperativismo.</a:t>
            </a:r>
          </a:p>
          <a:p>
            <a:r>
              <a:rPr lang="es-MX" sz="2400" dirty="0"/>
              <a:t>El documento de constitución debe estar suscrito por todos los otorgantes o constituyentes.</a:t>
            </a:r>
          </a:p>
          <a:p>
            <a:r>
              <a:rPr lang="es-MX" sz="2400" dirty="0"/>
              <a:t>Su vigencia es indefinida (Circular Externa nro. 8 de 2012 de la Superintendencia de Economía Solidaria).</a:t>
            </a:r>
          </a:p>
          <a:p>
            <a:r>
              <a:rPr lang="es-MX" sz="2400" dirty="0"/>
              <a:t>Certificado de acreditación sobre educación solidaria, expedido por la Unidad Administrativa Especial de Organizaciones Solidarias (Circular Externa nro. 8 de 2012 de la Superintendencia de Economía Solidaria, Decreto 019 de 2012).</a:t>
            </a:r>
          </a:p>
        </p:txBody>
      </p:sp>
    </p:spTree>
    <p:extLst>
      <p:ext uri="{BB962C8B-B14F-4D97-AF65-F5344CB8AC3E}">
        <p14:creationId xmlns:p14="http://schemas.microsoft.com/office/powerpoint/2010/main" val="15493527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1F52185-37F9-C831-9E55-32351F25E724}"/>
              </a:ext>
            </a:extLst>
          </p:cNvPr>
          <p:cNvSpPr>
            <a:spLocks noGrp="1"/>
          </p:cNvSpPr>
          <p:nvPr>
            <p:ph type="title"/>
          </p:nvPr>
        </p:nvSpPr>
        <p:spPr>
          <a:xfrm>
            <a:off x="677334" y="609600"/>
            <a:ext cx="8596668" cy="678426"/>
          </a:xfrm>
        </p:spPr>
        <p:txBody>
          <a:bodyPr/>
          <a:lstStyle/>
          <a:p>
            <a:r>
              <a:rPr lang="es-CO" dirty="0"/>
              <a:t>Formas organizativas cooperativas</a:t>
            </a:r>
          </a:p>
        </p:txBody>
      </p:sp>
      <p:sp>
        <p:nvSpPr>
          <p:cNvPr id="3" name="Marcador de contenido 2">
            <a:extLst>
              <a:ext uri="{FF2B5EF4-FFF2-40B4-BE49-F238E27FC236}">
                <a16:creationId xmlns:a16="http://schemas.microsoft.com/office/drawing/2014/main" id="{BEE3C42D-82D2-531E-7077-B70ACF13DAB6}"/>
              </a:ext>
            </a:extLst>
          </p:cNvPr>
          <p:cNvSpPr>
            <a:spLocks noGrp="1"/>
          </p:cNvSpPr>
          <p:nvPr>
            <p:ph idx="1"/>
          </p:nvPr>
        </p:nvSpPr>
        <p:spPr>
          <a:xfrm>
            <a:off x="677334" y="1288027"/>
            <a:ext cx="9676034" cy="5152102"/>
          </a:xfrm>
        </p:spPr>
        <p:txBody>
          <a:bodyPr>
            <a:noAutofit/>
          </a:bodyPr>
          <a:lstStyle/>
          <a:p>
            <a:pPr algn="just"/>
            <a:r>
              <a:rPr lang="es-MX" sz="2400" dirty="0"/>
              <a:t>Asociaciones mutuales, fondos de empleados, instituciones auxiliares de la economí­a solidaria, cooperativas con sección de aporte y crédito, cooperativas multiactivas e integrales sin sección de ahorro y crédito, cooperativas especializadas en actividades diferentes a la financiera, precooperativas, administraciones públicas cooperativas, cooperativas de trabajo asociado, entre otras.</a:t>
            </a:r>
          </a:p>
          <a:p>
            <a:pPr algn="just"/>
            <a:r>
              <a:rPr lang="es-MX" sz="2400" dirty="0"/>
              <a:t>De conformidad con el artículo 143 del Decreto 2150 de 1995 , las entidades de naturaleza cooperativa, los fondos de empleados y las asociaciones mutuales, así como sus organismos de integración y las instituciones auxiliares del cooperativismo son Entidades Sin Ánimo de Lucro y se constituirán por escritura pública o documento privado.</a:t>
            </a:r>
            <a:endParaRPr lang="es-CO" sz="2400" dirty="0"/>
          </a:p>
        </p:txBody>
      </p:sp>
    </p:spTree>
    <p:extLst>
      <p:ext uri="{BB962C8B-B14F-4D97-AF65-F5344CB8AC3E}">
        <p14:creationId xmlns:p14="http://schemas.microsoft.com/office/powerpoint/2010/main" val="1169743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010E48-7C89-49FE-B74B-24696E4013FA}"/>
              </a:ext>
            </a:extLst>
          </p:cNvPr>
          <p:cNvSpPr>
            <a:spLocks noGrp="1"/>
          </p:cNvSpPr>
          <p:nvPr>
            <p:ph type="title"/>
          </p:nvPr>
        </p:nvSpPr>
        <p:spPr>
          <a:xfrm>
            <a:off x="677334" y="138212"/>
            <a:ext cx="8596668" cy="678426"/>
          </a:xfrm>
        </p:spPr>
        <p:txBody>
          <a:bodyPr/>
          <a:lstStyle/>
          <a:p>
            <a:r>
              <a:rPr lang="es-CO" dirty="0"/>
              <a:t>Agenda del día</a:t>
            </a:r>
          </a:p>
        </p:txBody>
      </p:sp>
      <p:sp>
        <p:nvSpPr>
          <p:cNvPr id="3" name="Marcador de contenido 2">
            <a:extLst>
              <a:ext uri="{FF2B5EF4-FFF2-40B4-BE49-F238E27FC236}">
                <a16:creationId xmlns:a16="http://schemas.microsoft.com/office/drawing/2014/main" id="{64AD80F9-F5CF-A559-7ABC-CD8FC963F4F9}"/>
              </a:ext>
            </a:extLst>
          </p:cNvPr>
          <p:cNvSpPr>
            <a:spLocks noGrp="1"/>
          </p:cNvSpPr>
          <p:nvPr>
            <p:ph idx="1"/>
          </p:nvPr>
        </p:nvSpPr>
        <p:spPr>
          <a:xfrm>
            <a:off x="677334" y="1150375"/>
            <a:ext cx="8596668" cy="4890988"/>
          </a:xfrm>
        </p:spPr>
        <p:txBody>
          <a:bodyPr>
            <a:normAutofit lnSpcReduction="10000"/>
          </a:bodyPr>
          <a:lstStyle/>
          <a:p>
            <a:r>
              <a:rPr lang="es-CO" b="1" dirty="0"/>
              <a:t>Apertura del módulo: </a:t>
            </a:r>
            <a:r>
              <a:rPr lang="es-CO" dirty="0"/>
              <a:t>Nepo</a:t>
            </a:r>
          </a:p>
          <a:p>
            <a:r>
              <a:rPr lang="es-CO" b="1" dirty="0"/>
              <a:t>Presentación de los participantes: </a:t>
            </a:r>
            <a:r>
              <a:rPr lang="es-CO" dirty="0"/>
              <a:t>dinámica de presentaciones</a:t>
            </a:r>
          </a:p>
          <a:p>
            <a:r>
              <a:rPr lang="es-CO" b="1" dirty="0"/>
              <a:t>Parte 1: El contexto cooperativo: </a:t>
            </a:r>
            <a:r>
              <a:rPr lang="es-CO" dirty="0"/>
              <a:t>Historia del cooperativismo / Principios cooperativos</a:t>
            </a:r>
          </a:p>
          <a:p>
            <a:r>
              <a:rPr lang="es-CO" b="1" dirty="0"/>
              <a:t>Parte 2: Formas organizativas del movimiento cooperativo: </a:t>
            </a:r>
            <a:r>
              <a:rPr lang="es-MX" dirty="0"/>
              <a:t>Cooperativas / Fondos de Empleados / Asociaciones Mutuales</a:t>
            </a:r>
          </a:p>
          <a:p>
            <a:r>
              <a:rPr lang="es-MX" b="1" dirty="0"/>
              <a:t>Ejercicio grupal: </a:t>
            </a:r>
            <a:r>
              <a:rPr lang="es-MX" dirty="0"/>
              <a:t>Identidades y diferencias entre cooperativas y sindicatos</a:t>
            </a:r>
          </a:p>
          <a:p>
            <a:r>
              <a:rPr lang="es-MX" dirty="0"/>
              <a:t>Receso</a:t>
            </a:r>
          </a:p>
          <a:p>
            <a:r>
              <a:rPr lang="es-MX" b="1" dirty="0"/>
              <a:t>Parte 3: </a:t>
            </a:r>
            <a:r>
              <a:rPr lang="es-CO" b="1" dirty="0"/>
              <a:t>Contexto global y de país</a:t>
            </a:r>
            <a:endParaRPr lang="es-CO" dirty="0"/>
          </a:p>
          <a:p>
            <a:r>
              <a:rPr lang="es-CO" b="1" dirty="0"/>
              <a:t>Parte 4: Geopolítica: </a:t>
            </a:r>
            <a:r>
              <a:rPr lang="es-CO" dirty="0"/>
              <a:t>Cooperativismo y Capitalismo Corporativo y Desarrollo Sostenible</a:t>
            </a:r>
          </a:p>
          <a:p>
            <a:r>
              <a:rPr lang="es-CO" b="1" dirty="0"/>
              <a:t>Ejercicio grupal: </a:t>
            </a:r>
            <a:r>
              <a:rPr lang="es-CO" dirty="0"/>
              <a:t>aprendizajes y retos de organización cooperativa, Social y Solidaria</a:t>
            </a:r>
          </a:p>
          <a:p>
            <a:r>
              <a:rPr lang="es-CO" b="1" dirty="0"/>
              <a:t>Cierre del Módulo: </a:t>
            </a:r>
            <a:r>
              <a:rPr lang="es-CO" dirty="0"/>
              <a:t>Nepo</a:t>
            </a:r>
            <a:endParaRPr lang="es-MX" dirty="0"/>
          </a:p>
          <a:p>
            <a:endParaRPr lang="es-CO" dirty="0"/>
          </a:p>
        </p:txBody>
      </p:sp>
    </p:spTree>
    <p:extLst>
      <p:ext uri="{BB962C8B-B14F-4D97-AF65-F5344CB8AC3E}">
        <p14:creationId xmlns:p14="http://schemas.microsoft.com/office/powerpoint/2010/main" val="15485206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979316-2CEB-409A-EC28-F9BB4D8D4FB3}"/>
              </a:ext>
            </a:extLst>
          </p:cNvPr>
          <p:cNvSpPr>
            <a:spLocks noGrp="1"/>
          </p:cNvSpPr>
          <p:nvPr>
            <p:ph type="title"/>
          </p:nvPr>
        </p:nvSpPr>
        <p:spPr>
          <a:xfrm>
            <a:off x="677334" y="609600"/>
            <a:ext cx="8596668" cy="599768"/>
          </a:xfrm>
        </p:spPr>
        <p:txBody>
          <a:bodyPr>
            <a:normAutofit fontScale="90000"/>
          </a:bodyPr>
          <a:lstStyle/>
          <a:p>
            <a:r>
              <a:rPr lang="es-CO" dirty="0"/>
              <a:t>Economía del Cuidado</a:t>
            </a:r>
          </a:p>
        </p:txBody>
      </p:sp>
      <p:sp>
        <p:nvSpPr>
          <p:cNvPr id="3" name="Marcador de contenido 2">
            <a:extLst>
              <a:ext uri="{FF2B5EF4-FFF2-40B4-BE49-F238E27FC236}">
                <a16:creationId xmlns:a16="http://schemas.microsoft.com/office/drawing/2014/main" id="{B98B9C48-9962-DD1C-6855-DC87F8BE771F}"/>
              </a:ext>
            </a:extLst>
          </p:cNvPr>
          <p:cNvSpPr>
            <a:spLocks noGrp="1"/>
          </p:cNvSpPr>
          <p:nvPr>
            <p:ph idx="1"/>
          </p:nvPr>
        </p:nvSpPr>
        <p:spPr>
          <a:xfrm>
            <a:off x="677334" y="1796796"/>
            <a:ext cx="8596668" cy="3011179"/>
          </a:xfrm>
        </p:spPr>
        <p:txBody>
          <a:bodyPr>
            <a:normAutofit/>
          </a:bodyPr>
          <a:lstStyle/>
          <a:p>
            <a:r>
              <a:rPr lang="es-MX" sz="2400" dirty="0"/>
              <a:t>La Economía del Cuidado de acuerdo con la Ley 1413 de 2010, hace referencia al trabajo no remunerado que se realiza en el hogar, relacionado con mantenimiento de la vivienda, los cuidados a otras personas del hogar o la comunidad y el mantenimiento de la fuerza de trabajo remunerado. Esta categoría de trabajo es de fundamental importancia económica en una sociedad.</a:t>
            </a:r>
            <a:endParaRPr lang="es-CO" sz="2400" dirty="0"/>
          </a:p>
        </p:txBody>
      </p:sp>
    </p:spTree>
    <p:extLst>
      <p:ext uri="{BB962C8B-B14F-4D97-AF65-F5344CB8AC3E}">
        <p14:creationId xmlns:p14="http://schemas.microsoft.com/office/powerpoint/2010/main" val="39551081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6A57F9F-6B81-5EED-E8DE-67E21D0FF345}"/>
              </a:ext>
            </a:extLst>
          </p:cNvPr>
          <p:cNvSpPr>
            <a:spLocks noGrp="1"/>
          </p:cNvSpPr>
          <p:nvPr>
            <p:ph type="title"/>
          </p:nvPr>
        </p:nvSpPr>
        <p:spPr>
          <a:xfrm>
            <a:off x="677333" y="609600"/>
            <a:ext cx="10256137" cy="707923"/>
          </a:xfrm>
        </p:spPr>
        <p:txBody>
          <a:bodyPr/>
          <a:lstStyle/>
          <a:p>
            <a:pPr algn="ctr"/>
            <a:r>
              <a:rPr lang="es-CO" dirty="0"/>
              <a:t>Economía social</a:t>
            </a:r>
          </a:p>
        </p:txBody>
      </p:sp>
      <p:sp>
        <p:nvSpPr>
          <p:cNvPr id="3" name="Marcador de contenido 2">
            <a:extLst>
              <a:ext uri="{FF2B5EF4-FFF2-40B4-BE49-F238E27FC236}">
                <a16:creationId xmlns:a16="http://schemas.microsoft.com/office/drawing/2014/main" id="{9C707C15-DE63-30B0-9EC5-DF8C06883B9F}"/>
              </a:ext>
            </a:extLst>
          </p:cNvPr>
          <p:cNvSpPr>
            <a:spLocks noGrp="1"/>
          </p:cNvSpPr>
          <p:nvPr>
            <p:ph idx="1"/>
          </p:nvPr>
        </p:nvSpPr>
        <p:spPr>
          <a:xfrm>
            <a:off x="677334" y="1317523"/>
            <a:ext cx="10256136" cy="5540477"/>
          </a:xfrm>
        </p:spPr>
        <p:txBody>
          <a:bodyPr>
            <a:normAutofit/>
          </a:bodyPr>
          <a:lstStyle/>
          <a:p>
            <a:r>
              <a:rPr lang="es-MX" dirty="0"/>
              <a:t>Perspectiva europea – España: la Ley españolas define a la Economía Social como el conjunto de actividades económicas y empresariales, que en el ámbito privado llevan a cabo aquellas entidades que, de conformidad con los siguientes principios, persiguen el interés general económico o social, o ambos.</a:t>
            </a:r>
          </a:p>
          <a:p>
            <a:r>
              <a:rPr lang="es-MX" dirty="0"/>
              <a:t>Principios:</a:t>
            </a:r>
          </a:p>
          <a:p>
            <a:pPr lvl="1"/>
            <a:r>
              <a:rPr lang="es-MX" dirty="0"/>
              <a:t> Primacía de las personas y del fin social sobre el capital, que se concreta en gestión autónoma y transparente, democrática y participativa, que lleva a priorizar la toma de decisiones más en función de las personas y sus aportaciones de trabajo y servicios prestados a la entidad o en función del fin social, que en relación a sus aportaciones al capital social.</a:t>
            </a:r>
          </a:p>
          <a:p>
            <a:pPr lvl="1"/>
            <a:r>
              <a:rPr lang="es-MX" dirty="0"/>
              <a:t> Aplicación de los resultados obtenidos de la actividad económica principalmente en función del trabajo aportado y servicio o actividad realizada por las socias y socios o por sus miembros y, en su caso, al fin social objeto de la entidad.</a:t>
            </a:r>
          </a:p>
          <a:p>
            <a:pPr lvl="1"/>
            <a:r>
              <a:rPr lang="es-MX" dirty="0"/>
              <a:t> Promoción de la solidaridad interna y con la sociedad que favorezca el compromiso con el desarrollo local, la igualdad de oportunidades entre hombres y mujeres, la cohesión social, la inserción de personas en riesgo de exclusión social, la generación de empleo estable y de calidad, la conciliación de la vida personal, familiar y laboral y la sostenibilidad.</a:t>
            </a:r>
          </a:p>
          <a:p>
            <a:pPr lvl="1"/>
            <a:r>
              <a:rPr lang="es-MX" dirty="0"/>
              <a:t> Independencia respecto a los poderes públicos.</a:t>
            </a:r>
            <a:endParaRPr lang="es-CO" dirty="0"/>
          </a:p>
        </p:txBody>
      </p:sp>
    </p:spTree>
    <p:extLst>
      <p:ext uri="{BB962C8B-B14F-4D97-AF65-F5344CB8AC3E}">
        <p14:creationId xmlns:p14="http://schemas.microsoft.com/office/powerpoint/2010/main" val="15933612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E9059C-6F12-8AE3-FC52-F408E0ACDD01}"/>
              </a:ext>
            </a:extLst>
          </p:cNvPr>
          <p:cNvSpPr>
            <a:spLocks noGrp="1"/>
          </p:cNvSpPr>
          <p:nvPr>
            <p:ph type="title"/>
          </p:nvPr>
        </p:nvSpPr>
        <p:spPr>
          <a:xfrm>
            <a:off x="677334" y="609600"/>
            <a:ext cx="8596668" cy="796413"/>
          </a:xfrm>
        </p:spPr>
        <p:txBody>
          <a:bodyPr/>
          <a:lstStyle/>
          <a:p>
            <a:r>
              <a:rPr lang="es-CO" dirty="0"/>
              <a:t>Economía popular</a:t>
            </a:r>
          </a:p>
        </p:txBody>
      </p:sp>
      <p:sp>
        <p:nvSpPr>
          <p:cNvPr id="3" name="Marcador de contenido 2">
            <a:extLst>
              <a:ext uri="{FF2B5EF4-FFF2-40B4-BE49-F238E27FC236}">
                <a16:creationId xmlns:a16="http://schemas.microsoft.com/office/drawing/2014/main" id="{507FC7F4-CC60-FBF6-1F05-3D68788F0AEC}"/>
              </a:ext>
            </a:extLst>
          </p:cNvPr>
          <p:cNvSpPr>
            <a:spLocks noGrp="1"/>
          </p:cNvSpPr>
          <p:nvPr>
            <p:ph idx="1"/>
          </p:nvPr>
        </p:nvSpPr>
        <p:spPr/>
        <p:txBody>
          <a:bodyPr/>
          <a:lstStyle/>
          <a:p>
            <a:r>
              <a:rPr lang="es-MX" dirty="0"/>
              <a:t>De acuerdo con el PND, “la economía popular se refiere a los oficios y ocupaciones mercantiles (producción, distribución y comercialización de bienes y servicios) y no mercantiles (domésticas o comunitarias) desarrolladas por unidades económicas de baja escala (personales, familiares, micronegocios o microempresas)</a:t>
            </a:r>
            <a:endParaRPr lang="es-CO" dirty="0"/>
          </a:p>
        </p:txBody>
      </p:sp>
    </p:spTree>
    <p:extLst>
      <p:ext uri="{BB962C8B-B14F-4D97-AF65-F5344CB8AC3E}">
        <p14:creationId xmlns:p14="http://schemas.microsoft.com/office/powerpoint/2010/main" val="27102224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AA323F9-A2BF-3DD3-6BDB-DA3B432F0F8F}"/>
              </a:ext>
            </a:extLst>
          </p:cNvPr>
          <p:cNvSpPr>
            <a:spLocks noGrp="1"/>
          </p:cNvSpPr>
          <p:nvPr>
            <p:ph type="title"/>
          </p:nvPr>
        </p:nvSpPr>
        <p:spPr/>
        <p:txBody>
          <a:bodyPr/>
          <a:lstStyle/>
          <a:p>
            <a:r>
              <a:rPr lang="es-CO" dirty="0"/>
              <a:t>Regulación Cooperativa en Colombia</a:t>
            </a:r>
          </a:p>
        </p:txBody>
      </p:sp>
      <p:sp>
        <p:nvSpPr>
          <p:cNvPr id="3" name="Marcador de contenido 2">
            <a:extLst>
              <a:ext uri="{FF2B5EF4-FFF2-40B4-BE49-F238E27FC236}">
                <a16:creationId xmlns:a16="http://schemas.microsoft.com/office/drawing/2014/main" id="{6F01E307-A4BF-778C-3C0E-144B8B9AAC65}"/>
              </a:ext>
            </a:extLst>
          </p:cNvPr>
          <p:cNvSpPr>
            <a:spLocks noGrp="1"/>
          </p:cNvSpPr>
          <p:nvPr>
            <p:ph idx="1"/>
          </p:nvPr>
        </p:nvSpPr>
        <p:spPr/>
        <p:txBody>
          <a:bodyPr>
            <a:normAutofit fontScale="92500" lnSpcReduction="20000"/>
          </a:bodyPr>
          <a:lstStyle/>
          <a:p>
            <a:r>
              <a:rPr lang="es-MX" dirty="0"/>
              <a:t>1. Constitución de 1886, artículo 44.</a:t>
            </a:r>
          </a:p>
          <a:p>
            <a:r>
              <a:rPr lang="es-MX" dirty="0"/>
              <a:t>2. Constitución de 1991, artículos 26, 38 y 39.</a:t>
            </a:r>
          </a:p>
          <a:p>
            <a:r>
              <a:rPr lang="es-MX" dirty="0"/>
              <a:t>3 Ley 79 de 1988. Cooperativas.</a:t>
            </a:r>
          </a:p>
          <a:p>
            <a:r>
              <a:rPr lang="es-MX" dirty="0"/>
              <a:t>4. Decreto 1333 de 1989. Precooperativas.</a:t>
            </a:r>
          </a:p>
          <a:p>
            <a:r>
              <a:rPr lang="es-MX" dirty="0"/>
              <a:t>5. Decreto 1480 de 1989. Asociaciones mutuales.</a:t>
            </a:r>
          </a:p>
          <a:p>
            <a:r>
              <a:rPr lang="es-MX" dirty="0" err="1"/>
              <a:t>6.Decreto</a:t>
            </a:r>
            <a:r>
              <a:rPr lang="es-MX" dirty="0"/>
              <a:t> 1481 de 1989 – Mod. Ley 1391 de 2010 Fondos de empleados.</a:t>
            </a:r>
          </a:p>
          <a:p>
            <a:r>
              <a:rPr lang="es-MX" dirty="0"/>
              <a:t>7. Decreto 1482 de 1989. </a:t>
            </a:r>
            <a:r>
              <a:rPr lang="es-MX" dirty="0" err="1"/>
              <a:t>F.A</a:t>
            </a:r>
            <a:r>
              <a:rPr lang="es-MX" dirty="0"/>
              <a:t>. P. Cooperativas.</a:t>
            </a:r>
          </a:p>
          <a:p>
            <a:r>
              <a:rPr lang="es-MX" dirty="0"/>
              <a:t>8. Ley 454 de 1998.</a:t>
            </a:r>
          </a:p>
          <a:p>
            <a:r>
              <a:rPr lang="es-MX" dirty="0"/>
              <a:t>9. Circular 8 del 11 de octubre de 2011.</a:t>
            </a:r>
          </a:p>
          <a:p>
            <a:r>
              <a:rPr lang="es-MX" dirty="0"/>
              <a:t>10. Decreto 2150/95. Artículos 143 a 148.</a:t>
            </a:r>
          </a:p>
          <a:p>
            <a:r>
              <a:rPr lang="es-MX" dirty="0"/>
              <a:t>11. Decreto 0427 de 1996.</a:t>
            </a:r>
            <a:endParaRPr lang="es-CO" dirty="0"/>
          </a:p>
        </p:txBody>
      </p:sp>
    </p:spTree>
    <p:extLst>
      <p:ext uri="{BB962C8B-B14F-4D97-AF65-F5344CB8AC3E}">
        <p14:creationId xmlns:p14="http://schemas.microsoft.com/office/powerpoint/2010/main" val="9930688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4E0A259-BF94-614E-86F6-43DB94FE9D0E}"/>
              </a:ext>
            </a:extLst>
          </p:cNvPr>
          <p:cNvSpPr>
            <a:spLocks noGrp="1"/>
          </p:cNvSpPr>
          <p:nvPr>
            <p:ph type="title"/>
          </p:nvPr>
        </p:nvSpPr>
        <p:spPr>
          <a:xfrm>
            <a:off x="677334" y="246367"/>
            <a:ext cx="8596668" cy="570271"/>
          </a:xfrm>
        </p:spPr>
        <p:txBody>
          <a:bodyPr>
            <a:normAutofit fontScale="90000"/>
          </a:bodyPr>
          <a:lstStyle/>
          <a:p>
            <a:r>
              <a:rPr lang="es-CO" dirty="0"/>
              <a:t>Regulación Cooperativa en Colombia</a:t>
            </a:r>
          </a:p>
        </p:txBody>
      </p:sp>
      <p:sp>
        <p:nvSpPr>
          <p:cNvPr id="3" name="Marcador de contenido 2">
            <a:extLst>
              <a:ext uri="{FF2B5EF4-FFF2-40B4-BE49-F238E27FC236}">
                <a16:creationId xmlns:a16="http://schemas.microsoft.com/office/drawing/2014/main" id="{FB3CD518-00A6-C0C2-2CD9-A30489E4C53F}"/>
              </a:ext>
            </a:extLst>
          </p:cNvPr>
          <p:cNvSpPr>
            <a:spLocks noGrp="1"/>
          </p:cNvSpPr>
          <p:nvPr>
            <p:ph idx="1"/>
          </p:nvPr>
        </p:nvSpPr>
        <p:spPr>
          <a:xfrm>
            <a:off x="677334" y="1118370"/>
            <a:ext cx="8596668" cy="5493263"/>
          </a:xfrm>
        </p:spPr>
        <p:txBody>
          <a:bodyPr>
            <a:normAutofit fontScale="85000" lnSpcReduction="20000"/>
          </a:bodyPr>
          <a:lstStyle/>
          <a:p>
            <a:pPr algn="l"/>
            <a:r>
              <a:rPr lang="es-MX" b="1" i="0" dirty="0">
                <a:solidFill>
                  <a:srgbClr val="42A2B1"/>
                </a:solidFill>
                <a:effectLst/>
                <a:latin typeface="Montserrat" panose="00000500000000000000" pitchFamily="2" charset="0"/>
              </a:rPr>
              <a:t>Principales leyes y decretos sobre el sector cooperativo y solidario</a:t>
            </a:r>
          </a:p>
          <a:p>
            <a:pPr algn="l"/>
            <a:r>
              <a:rPr lang="es-MX" b="1" i="0" u="none" strike="noStrike" dirty="0">
                <a:solidFill>
                  <a:srgbClr val="004F7A"/>
                </a:solidFill>
                <a:effectLst/>
                <a:latin typeface="Open Sans" panose="020B0606030504020204" pitchFamily="34" charset="0"/>
                <a:hlinkClick r:id="rId2"/>
              </a:rPr>
              <a:t>Ley 79 de 1988</a:t>
            </a:r>
            <a:endParaRPr lang="es-MX" b="1" i="0" dirty="0">
              <a:solidFill>
                <a:srgbClr val="004F7A"/>
              </a:solidFill>
              <a:effectLst/>
              <a:latin typeface="Montserrat" panose="00000500000000000000" pitchFamily="2" charset="0"/>
            </a:endParaRPr>
          </a:p>
          <a:p>
            <a:pPr algn="l"/>
            <a:r>
              <a:rPr lang="es-MX" b="0" i="0" dirty="0">
                <a:solidFill>
                  <a:srgbClr val="333333"/>
                </a:solidFill>
                <a:effectLst/>
                <a:latin typeface="Open Sans" panose="020B0606030504020204" pitchFamily="34" charset="0"/>
              </a:rPr>
              <a:t>La cual proporciona una normativa propia para el sector cooperativo, resaltando su importancia para el desarrollo de la Economía Nacional.</a:t>
            </a:r>
          </a:p>
          <a:p>
            <a:pPr algn="l"/>
            <a:r>
              <a:rPr lang="es-MX" b="1" i="0" u="none" strike="noStrike" dirty="0">
                <a:solidFill>
                  <a:srgbClr val="004F7A"/>
                </a:solidFill>
                <a:effectLst/>
                <a:latin typeface="Open Sans" panose="020B0606030504020204" pitchFamily="34" charset="0"/>
                <a:hlinkClick r:id="rId3"/>
              </a:rPr>
              <a:t>Ley 454 de 1998</a:t>
            </a:r>
            <a:endParaRPr lang="es-MX" b="1" i="0" dirty="0">
              <a:solidFill>
                <a:srgbClr val="004F7A"/>
              </a:solidFill>
              <a:effectLst/>
              <a:latin typeface="Montserrat" panose="00000500000000000000" pitchFamily="2" charset="0"/>
            </a:endParaRPr>
          </a:p>
          <a:p>
            <a:pPr algn="l"/>
            <a:r>
              <a:rPr lang="es-MX" b="0" i="0" dirty="0">
                <a:solidFill>
                  <a:srgbClr val="333333"/>
                </a:solidFill>
                <a:effectLst/>
                <a:latin typeface="Open Sans" panose="020B0606030504020204" pitchFamily="34" charset="0"/>
              </a:rPr>
              <a:t>La cual determina el marco conceptual que regula la economía solidaria, se crea la Superintendencia de la Economía Solidaria, el Fondo de Garantías para las Cooperativas, se dictan normas sobre la actividad financiera de las entidades de naturaleza cooperativa y se expiden otras disposiciones.</a:t>
            </a:r>
          </a:p>
          <a:p>
            <a:pPr algn="l"/>
            <a:r>
              <a:rPr lang="es-MX" b="1" i="0" u="none" strike="noStrike" dirty="0">
                <a:solidFill>
                  <a:srgbClr val="004F7A"/>
                </a:solidFill>
                <a:effectLst/>
                <a:latin typeface="Open Sans" panose="020B0606030504020204" pitchFamily="34" charset="0"/>
                <a:hlinkClick r:id="rId4"/>
              </a:rPr>
              <a:t>Ley 1233 de 2008</a:t>
            </a:r>
            <a:endParaRPr lang="es-MX" b="1" i="0" dirty="0">
              <a:solidFill>
                <a:srgbClr val="004F7A"/>
              </a:solidFill>
              <a:effectLst/>
              <a:latin typeface="Montserrat" panose="00000500000000000000" pitchFamily="2" charset="0"/>
            </a:endParaRPr>
          </a:p>
          <a:p>
            <a:pPr algn="l"/>
            <a:r>
              <a:rPr lang="es-MX" b="0" i="0" dirty="0">
                <a:solidFill>
                  <a:srgbClr val="333333"/>
                </a:solidFill>
                <a:effectLst/>
                <a:latin typeface="Open Sans" panose="020B0606030504020204" pitchFamily="34" charset="0"/>
              </a:rPr>
              <a:t>La cual determina los elementos de las contribuciones a la seguridad social en la Cooperativas y se crean las contribuciones especiales a cargo de las Cooperativas y Precooperativas de Trabajo Asociado.</a:t>
            </a:r>
          </a:p>
          <a:p>
            <a:pPr algn="l"/>
            <a:r>
              <a:rPr lang="es-MX" b="1" i="0" u="none" strike="noStrike" dirty="0">
                <a:solidFill>
                  <a:srgbClr val="004F7A"/>
                </a:solidFill>
                <a:effectLst/>
                <a:latin typeface="Open Sans" panose="020B0606030504020204" pitchFamily="34" charset="0"/>
                <a:hlinkClick r:id="rId5"/>
              </a:rPr>
              <a:t>Ley 1391 de 2010</a:t>
            </a:r>
            <a:endParaRPr lang="es-MX" b="1" i="0" dirty="0">
              <a:solidFill>
                <a:srgbClr val="004F7A"/>
              </a:solidFill>
              <a:effectLst/>
              <a:latin typeface="Montserrat" panose="00000500000000000000" pitchFamily="2" charset="0"/>
            </a:endParaRPr>
          </a:p>
          <a:p>
            <a:pPr algn="l"/>
            <a:r>
              <a:rPr lang="es-MX" b="0" i="0" dirty="0">
                <a:solidFill>
                  <a:srgbClr val="333333"/>
                </a:solidFill>
                <a:effectLst/>
                <a:latin typeface="Open Sans" panose="020B0606030504020204" pitchFamily="34" charset="0"/>
              </a:rPr>
              <a:t>Modifica la normatividad de los Fondos de Empleados para adecuarla a las condiciones sociales, económicas, políticas y culturales que determinan el quehacer de estas empresas.</a:t>
            </a:r>
          </a:p>
          <a:p>
            <a:pPr algn="l"/>
            <a:r>
              <a:rPr lang="es-MX" b="1" i="0" dirty="0">
                <a:solidFill>
                  <a:srgbClr val="004F7A"/>
                </a:solidFill>
                <a:effectLst/>
                <a:latin typeface="Montserrat" panose="00000500000000000000" pitchFamily="2" charset="0"/>
              </a:rPr>
              <a:t>Ley 1955 de 2019</a:t>
            </a:r>
          </a:p>
          <a:p>
            <a:pPr algn="l"/>
            <a:r>
              <a:rPr lang="es-MX" b="0" i="0" dirty="0">
                <a:solidFill>
                  <a:srgbClr val="333333"/>
                </a:solidFill>
                <a:effectLst/>
                <a:latin typeface="Open Sans" panose="020B0606030504020204" pitchFamily="34" charset="0"/>
              </a:rPr>
              <a:t>Primer plan de desarrollo Nacional que contempla el modelo Cooperativo con énfasis en el fortalecimiento empresarial de las organizaciones de economía solidaria. Art 164.</a:t>
            </a:r>
          </a:p>
          <a:p>
            <a:br>
              <a:rPr lang="es-MX" b="0" i="0" dirty="0">
                <a:solidFill>
                  <a:srgbClr val="333333"/>
                </a:solidFill>
                <a:effectLst/>
                <a:latin typeface="Open Sans" panose="020B0606030504020204" pitchFamily="34" charset="0"/>
              </a:rPr>
            </a:br>
            <a:endParaRPr lang="es-CO" dirty="0"/>
          </a:p>
        </p:txBody>
      </p:sp>
    </p:spTree>
    <p:extLst>
      <p:ext uri="{BB962C8B-B14F-4D97-AF65-F5344CB8AC3E}">
        <p14:creationId xmlns:p14="http://schemas.microsoft.com/office/powerpoint/2010/main" val="14738562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DAD83B-4C04-4962-921D-D71D77205CE1}"/>
              </a:ext>
            </a:extLst>
          </p:cNvPr>
          <p:cNvSpPr>
            <a:spLocks noGrp="1"/>
          </p:cNvSpPr>
          <p:nvPr>
            <p:ph type="title"/>
          </p:nvPr>
        </p:nvSpPr>
        <p:spPr>
          <a:xfrm>
            <a:off x="677334" y="177541"/>
            <a:ext cx="8596668" cy="639097"/>
          </a:xfrm>
        </p:spPr>
        <p:txBody>
          <a:bodyPr>
            <a:normAutofit fontScale="90000"/>
          </a:bodyPr>
          <a:lstStyle/>
          <a:p>
            <a:r>
              <a:rPr lang="es-CO" b="1" dirty="0"/>
              <a:t>Regulación Cooperativa en Colombia</a:t>
            </a:r>
          </a:p>
        </p:txBody>
      </p:sp>
      <p:sp>
        <p:nvSpPr>
          <p:cNvPr id="3" name="Marcador de contenido 2">
            <a:extLst>
              <a:ext uri="{FF2B5EF4-FFF2-40B4-BE49-F238E27FC236}">
                <a16:creationId xmlns:a16="http://schemas.microsoft.com/office/drawing/2014/main" id="{F455830C-ABE6-E25C-375B-CD235F20CCF4}"/>
              </a:ext>
            </a:extLst>
          </p:cNvPr>
          <p:cNvSpPr>
            <a:spLocks noGrp="1"/>
          </p:cNvSpPr>
          <p:nvPr>
            <p:ph idx="1"/>
          </p:nvPr>
        </p:nvSpPr>
        <p:spPr>
          <a:xfrm>
            <a:off x="677334" y="826470"/>
            <a:ext cx="8596668" cy="5672652"/>
          </a:xfrm>
        </p:spPr>
        <p:txBody>
          <a:bodyPr>
            <a:normAutofit fontScale="92500" lnSpcReduction="10000"/>
          </a:bodyPr>
          <a:lstStyle/>
          <a:p>
            <a:pPr algn="l"/>
            <a:r>
              <a:rPr lang="es-MX" b="1" i="0" u="none" strike="noStrike" dirty="0">
                <a:solidFill>
                  <a:srgbClr val="004F7A"/>
                </a:solidFill>
                <a:effectLst/>
                <a:latin typeface="Open Sans" panose="020B0606030504020204" pitchFamily="34" charset="0"/>
                <a:hlinkClick r:id="rId2"/>
              </a:rPr>
              <a:t>Decreto 4588 de 2006</a:t>
            </a:r>
            <a:endParaRPr lang="es-MX" b="1" i="0" dirty="0">
              <a:solidFill>
                <a:srgbClr val="004F7A"/>
              </a:solidFill>
              <a:effectLst/>
              <a:latin typeface="Montserrat" panose="00000500000000000000" pitchFamily="2" charset="0"/>
            </a:endParaRPr>
          </a:p>
          <a:p>
            <a:pPr algn="l"/>
            <a:r>
              <a:rPr lang="es-MX" b="0" i="0" dirty="0">
                <a:solidFill>
                  <a:srgbClr val="333333"/>
                </a:solidFill>
                <a:effectLst/>
                <a:latin typeface="Open Sans" panose="020B0606030504020204" pitchFamily="34" charset="0"/>
              </a:rPr>
              <a:t>Regula el trabajo asociado cooperativo, precisa su naturaleza y señala las reglas básicas de su organización y funcionamiento.</a:t>
            </a:r>
          </a:p>
          <a:p>
            <a:pPr algn="l"/>
            <a:r>
              <a:rPr lang="es-MX" b="1" i="0" u="none" strike="noStrike" dirty="0">
                <a:solidFill>
                  <a:srgbClr val="004F7A"/>
                </a:solidFill>
                <a:effectLst/>
                <a:latin typeface="Open Sans" panose="020B0606030504020204" pitchFamily="34" charset="0"/>
                <a:hlinkClick r:id="rId3"/>
              </a:rPr>
              <a:t>Decreto 3553 de 2008</a:t>
            </a:r>
            <a:endParaRPr lang="es-MX" b="1" i="0" dirty="0">
              <a:solidFill>
                <a:srgbClr val="004F7A"/>
              </a:solidFill>
              <a:effectLst/>
              <a:latin typeface="Montserrat" panose="00000500000000000000" pitchFamily="2" charset="0"/>
            </a:endParaRPr>
          </a:p>
          <a:p>
            <a:pPr algn="l"/>
            <a:r>
              <a:rPr lang="es-MX" b="0" i="0" dirty="0">
                <a:solidFill>
                  <a:srgbClr val="333333"/>
                </a:solidFill>
                <a:effectLst/>
                <a:latin typeface="Open Sans" panose="020B0606030504020204" pitchFamily="34" charset="0"/>
              </a:rPr>
              <a:t>Por medio del cual se da alcance al Decreto 1233 de 2008 al definir: Compensación ordinaria, Extraordinaria y la excepción al pago de contribuciones especiales.</a:t>
            </a:r>
          </a:p>
          <a:p>
            <a:pPr algn="l"/>
            <a:r>
              <a:rPr lang="es-MX" b="1" i="0" u="none" strike="noStrike" dirty="0">
                <a:solidFill>
                  <a:srgbClr val="004F7A"/>
                </a:solidFill>
                <a:effectLst/>
                <a:latin typeface="Open Sans" panose="020B0606030504020204" pitchFamily="34" charset="0"/>
                <a:hlinkClick r:id="rId4"/>
              </a:rPr>
              <a:t>Decreto 1333 de 1989</a:t>
            </a:r>
            <a:endParaRPr lang="es-MX" b="1" i="0" dirty="0">
              <a:solidFill>
                <a:srgbClr val="004F7A"/>
              </a:solidFill>
              <a:effectLst/>
              <a:latin typeface="Montserrat" panose="00000500000000000000" pitchFamily="2" charset="0"/>
            </a:endParaRPr>
          </a:p>
          <a:p>
            <a:pPr algn="l"/>
            <a:r>
              <a:rPr lang="es-MX" b="0" i="0" dirty="0">
                <a:solidFill>
                  <a:srgbClr val="333333"/>
                </a:solidFill>
                <a:effectLst/>
                <a:latin typeface="Open Sans" panose="020B0606030504020204" pitchFamily="34" charset="0"/>
              </a:rPr>
              <a:t>Por el cual se establece el régimen de constitución, reconocimiento y funcionamiento de las pre cooperativas.</a:t>
            </a:r>
          </a:p>
          <a:p>
            <a:pPr algn="l"/>
            <a:r>
              <a:rPr lang="es-MX" b="1" i="0" u="none" strike="noStrike" dirty="0">
                <a:solidFill>
                  <a:srgbClr val="004F7A"/>
                </a:solidFill>
                <a:effectLst/>
                <a:latin typeface="Open Sans" panose="020B0606030504020204" pitchFamily="34" charset="0"/>
                <a:hlinkClick r:id="rId5"/>
              </a:rPr>
              <a:t>Decreto 1481 de 1989</a:t>
            </a:r>
            <a:endParaRPr lang="es-MX" b="1" i="0" dirty="0">
              <a:solidFill>
                <a:srgbClr val="004F7A"/>
              </a:solidFill>
              <a:effectLst/>
              <a:latin typeface="Montserrat" panose="00000500000000000000" pitchFamily="2" charset="0"/>
            </a:endParaRPr>
          </a:p>
          <a:p>
            <a:pPr algn="l"/>
            <a:r>
              <a:rPr lang="es-MX" b="0" i="0" dirty="0">
                <a:solidFill>
                  <a:srgbClr val="333333"/>
                </a:solidFill>
                <a:effectLst/>
                <a:latin typeface="Open Sans" panose="020B0606030504020204" pitchFamily="34" charset="0"/>
              </a:rPr>
              <a:t>Por el cual se determinan la naturaleza, características, constitución, régimen interno, de responsabilidad y sanciones y se dictan medidas para el fomento de los Fondos de Empleados.</a:t>
            </a:r>
          </a:p>
          <a:p>
            <a:pPr algn="l"/>
            <a:r>
              <a:rPr lang="es-MX" b="1" i="0" dirty="0">
                <a:solidFill>
                  <a:srgbClr val="004F7A"/>
                </a:solidFill>
                <a:effectLst/>
                <a:latin typeface="Montserrat" panose="00000500000000000000" pitchFamily="2" charset="0"/>
              </a:rPr>
              <a:t>Decreto 704 de 2019</a:t>
            </a:r>
          </a:p>
          <a:p>
            <a:pPr algn="l"/>
            <a:r>
              <a:rPr lang="es-MX" b="0" i="0" dirty="0">
                <a:solidFill>
                  <a:srgbClr val="333333"/>
                </a:solidFill>
                <a:effectLst/>
                <a:latin typeface="Open Sans" panose="020B0606030504020204" pitchFamily="34" charset="0"/>
              </a:rPr>
              <a:t>Se modifica el Decreto 1068 de 2015, en lo relacionado con la gestión y administración de riesgo de liquidez de las cooperativas de ahorro y crédito, las cooperativas multiactivas y demás cooperativas.</a:t>
            </a:r>
          </a:p>
          <a:p>
            <a:endParaRPr lang="es-CO" dirty="0"/>
          </a:p>
        </p:txBody>
      </p:sp>
    </p:spTree>
    <p:extLst>
      <p:ext uri="{BB962C8B-B14F-4D97-AF65-F5344CB8AC3E}">
        <p14:creationId xmlns:p14="http://schemas.microsoft.com/office/powerpoint/2010/main" val="17036152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62DFA8-AF1A-440B-4C75-86839AFAA775}"/>
              </a:ext>
            </a:extLst>
          </p:cNvPr>
          <p:cNvSpPr>
            <a:spLocks noGrp="1"/>
          </p:cNvSpPr>
          <p:nvPr>
            <p:ph type="title"/>
          </p:nvPr>
        </p:nvSpPr>
        <p:spPr/>
        <p:txBody>
          <a:bodyPr/>
          <a:lstStyle/>
          <a:p>
            <a:r>
              <a:rPr lang="es-CO" dirty="0"/>
              <a:t>El cooperativismo en Colombia</a:t>
            </a:r>
          </a:p>
        </p:txBody>
      </p:sp>
      <p:sp>
        <p:nvSpPr>
          <p:cNvPr id="3" name="Marcador de contenido 2">
            <a:extLst>
              <a:ext uri="{FF2B5EF4-FFF2-40B4-BE49-F238E27FC236}">
                <a16:creationId xmlns:a16="http://schemas.microsoft.com/office/drawing/2014/main" id="{B1E44919-659B-6AA5-0370-25423EF87DCD}"/>
              </a:ext>
            </a:extLst>
          </p:cNvPr>
          <p:cNvSpPr>
            <a:spLocks noGrp="1"/>
          </p:cNvSpPr>
          <p:nvPr>
            <p:ph idx="1"/>
          </p:nvPr>
        </p:nvSpPr>
        <p:spPr/>
        <p:txBody>
          <a:bodyPr>
            <a:normAutofit/>
          </a:bodyPr>
          <a:lstStyle/>
          <a:p>
            <a:r>
              <a:rPr lang="es-MX" dirty="0"/>
              <a:t>Con base en  la Ley 79 de 1988 “Es Cooperativa la empresa asociativa sin ánimo de lucro, en la cual los trabajadores o los usuarios, según el caso, son simultáneamente los aportantes y los gestores de la empresa, creada con el objeto de producir o distribuir conjunta y eficientemente bienes o servicios para satisfacer las necesidades de sus asociados y de la comunidad en general”.</a:t>
            </a:r>
            <a:endParaRPr lang="es-CO" dirty="0"/>
          </a:p>
        </p:txBody>
      </p:sp>
    </p:spTree>
    <p:extLst>
      <p:ext uri="{BB962C8B-B14F-4D97-AF65-F5344CB8AC3E}">
        <p14:creationId xmlns:p14="http://schemas.microsoft.com/office/powerpoint/2010/main" val="39945735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1DC524-09BA-5797-FCC3-DB763BD36202}"/>
              </a:ext>
            </a:extLst>
          </p:cNvPr>
          <p:cNvSpPr>
            <a:spLocks noGrp="1"/>
          </p:cNvSpPr>
          <p:nvPr>
            <p:ph type="title"/>
          </p:nvPr>
        </p:nvSpPr>
        <p:spPr/>
        <p:txBody>
          <a:bodyPr/>
          <a:lstStyle/>
          <a:p>
            <a:r>
              <a:rPr lang="es-MX" dirty="0"/>
              <a:t>Cooperativas</a:t>
            </a:r>
            <a:endParaRPr lang="es-CO" dirty="0"/>
          </a:p>
        </p:txBody>
      </p:sp>
      <p:sp>
        <p:nvSpPr>
          <p:cNvPr id="3" name="Marcador de contenido 2">
            <a:extLst>
              <a:ext uri="{FF2B5EF4-FFF2-40B4-BE49-F238E27FC236}">
                <a16:creationId xmlns:a16="http://schemas.microsoft.com/office/drawing/2014/main" id="{6027C57B-7417-9D54-F4B0-4E0CD6D7C12C}"/>
              </a:ext>
            </a:extLst>
          </p:cNvPr>
          <p:cNvSpPr>
            <a:spLocks noGrp="1"/>
          </p:cNvSpPr>
          <p:nvPr>
            <p:ph idx="1"/>
          </p:nvPr>
        </p:nvSpPr>
        <p:spPr/>
        <p:txBody>
          <a:bodyPr>
            <a:normAutofit fontScale="92500" lnSpcReduction="10000"/>
          </a:bodyPr>
          <a:lstStyle/>
          <a:p>
            <a:r>
              <a:rPr lang="es-MX" dirty="0"/>
              <a:t>Las cooperativas se rigen por la ley 79 de 1988, y la ley 454 de 1998. Es cooperativa la empresa asociativa sin ánimo de lucro, en la cual los trabajadores o los usuarios, según el caso, son simultáneamente los aportantes y los gestores de la empresa, creada con el objeto de producir o distribuir conjunta y eficientemente bienes o servicios para satisfacer las necesidades de sus asociados y de la comunidad en general. Se presume que una empresa asociativa no tiene ánimo de lucro, cuando cumple los siguientes requisitos:</a:t>
            </a:r>
          </a:p>
          <a:p>
            <a:endParaRPr lang="es-MX" dirty="0"/>
          </a:p>
          <a:p>
            <a:r>
              <a:rPr lang="es-MX" dirty="0"/>
              <a:t>Que establezca la irrepartibilidad de las reservas sociales y en caso de liquidación, la del remanente patrimonial.</a:t>
            </a:r>
          </a:p>
          <a:p>
            <a:r>
              <a:rPr lang="es-MX" dirty="0"/>
              <a:t>Que destinen sus excedentes a la prestación de servicios de carácter social, al crecimiento de sus reservas y fondos, y a reintegrar a sus asociados parte de los mismos en proporción al uso de los servicios o a la participación en el trabajo de la empresa, sin perjuicio de amortizar los aportes y conservarlos en su valor real.</a:t>
            </a:r>
            <a:endParaRPr lang="es-CO" dirty="0"/>
          </a:p>
        </p:txBody>
      </p:sp>
    </p:spTree>
    <p:extLst>
      <p:ext uri="{BB962C8B-B14F-4D97-AF65-F5344CB8AC3E}">
        <p14:creationId xmlns:p14="http://schemas.microsoft.com/office/powerpoint/2010/main" val="21063773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B4977C-5420-05BA-E4A8-58523AB7745B}"/>
              </a:ext>
            </a:extLst>
          </p:cNvPr>
          <p:cNvSpPr>
            <a:spLocks noGrp="1"/>
          </p:cNvSpPr>
          <p:nvPr>
            <p:ph type="title"/>
          </p:nvPr>
        </p:nvSpPr>
        <p:spPr>
          <a:xfrm>
            <a:off x="677334" y="609600"/>
            <a:ext cx="8596668" cy="776748"/>
          </a:xfrm>
        </p:spPr>
        <p:txBody>
          <a:bodyPr>
            <a:normAutofit fontScale="90000"/>
          </a:bodyPr>
          <a:lstStyle/>
          <a:p>
            <a:r>
              <a:rPr lang="es-MX" b="1" i="0" dirty="0">
                <a:solidFill>
                  <a:srgbClr val="92D050"/>
                </a:solidFill>
                <a:effectLst/>
                <a:highlight>
                  <a:srgbClr val="FFFFFF"/>
                </a:highlight>
                <a:latin typeface="Montserrat" panose="00000500000000000000" pitchFamily="2" charset="0"/>
              </a:rPr>
              <a:t>Fondos de Empleados</a:t>
            </a:r>
            <a:br>
              <a:rPr lang="es-MX" b="1" i="0" dirty="0">
                <a:solidFill>
                  <a:srgbClr val="004884"/>
                </a:solidFill>
                <a:effectLst/>
                <a:highlight>
                  <a:srgbClr val="FFFFFF"/>
                </a:highlight>
                <a:latin typeface="Montserrat" panose="00000500000000000000" pitchFamily="2" charset="0"/>
              </a:rPr>
            </a:br>
            <a:endParaRPr lang="es-CO" dirty="0"/>
          </a:p>
        </p:txBody>
      </p:sp>
      <p:sp>
        <p:nvSpPr>
          <p:cNvPr id="3" name="Marcador de contenido 2">
            <a:extLst>
              <a:ext uri="{FF2B5EF4-FFF2-40B4-BE49-F238E27FC236}">
                <a16:creationId xmlns:a16="http://schemas.microsoft.com/office/drawing/2014/main" id="{A4200888-01CB-6093-7B8C-D70EF9B950DF}"/>
              </a:ext>
            </a:extLst>
          </p:cNvPr>
          <p:cNvSpPr>
            <a:spLocks noGrp="1"/>
          </p:cNvSpPr>
          <p:nvPr>
            <p:ph idx="1"/>
          </p:nvPr>
        </p:nvSpPr>
        <p:spPr/>
        <p:txBody>
          <a:bodyPr>
            <a:normAutofit/>
          </a:bodyPr>
          <a:lstStyle/>
          <a:p>
            <a:pPr algn="just"/>
            <a:r>
              <a:rPr lang="es-MX" b="0" i="0" dirty="0">
                <a:solidFill>
                  <a:srgbClr val="4B4B4B"/>
                </a:solidFill>
                <a:effectLst/>
                <a:highlight>
                  <a:srgbClr val="FFFFFF"/>
                </a:highlight>
                <a:latin typeface="work"/>
              </a:rPr>
              <a:t>Los fondos de empleados son organizaciones del sector de la economía solidaria que se caracterizan por ser de derecho privado, sin ánimo de lucro y están constituidos por trabajadores dependientes, trabajadores asociados o por servidores públicos, que con el objetivo de buscar el bienestar de sus asociados ofrecen servicios de ahorro y crédito.</a:t>
            </a:r>
          </a:p>
          <a:p>
            <a:pPr algn="just"/>
            <a:r>
              <a:rPr lang="es-MX" b="0" i="0" dirty="0">
                <a:solidFill>
                  <a:srgbClr val="4B4B4B"/>
                </a:solidFill>
                <a:effectLst/>
                <a:highlight>
                  <a:srgbClr val="FFFFFF"/>
                </a:highlight>
                <a:latin typeface="work"/>
              </a:rPr>
              <a:t>Pueden ser asociados las personas que presten servicios a las empresas que generan el vínculo común de asociación, independientemente de la forma de vinculación. Los fondos de empleados se rigen por el Decreto 1481 de 1989, la Ley 1391 de 2010 y por remisión a la Ley 79 de 1988, la Ley 454 de 1998 y demás normas aplicables a su condición de empresa de economía solidaria.</a:t>
            </a:r>
          </a:p>
          <a:p>
            <a:endParaRPr lang="es-CO" dirty="0"/>
          </a:p>
        </p:txBody>
      </p:sp>
    </p:spTree>
    <p:extLst>
      <p:ext uri="{BB962C8B-B14F-4D97-AF65-F5344CB8AC3E}">
        <p14:creationId xmlns:p14="http://schemas.microsoft.com/office/powerpoint/2010/main" val="18640370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5E97AA4-F693-9126-3E40-0BD19FF00031}"/>
              </a:ext>
            </a:extLst>
          </p:cNvPr>
          <p:cNvSpPr>
            <a:spLocks noGrp="1"/>
          </p:cNvSpPr>
          <p:nvPr>
            <p:ph type="title"/>
          </p:nvPr>
        </p:nvSpPr>
        <p:spPr/>
        <p:txBody>
          <a:bodyPr/>
          <a:lstStyle/>
          <a:p>
            <a:r>
              <a:rPr lang="es-MX" dirty="0"/>
              <a:t>Asociaciones Mutuales</a:t>
            </a:r>
            <a:endParaRPr lang="es-CO" dirty="0"/>
          </a:p>
        </p:txBody>
      </p:sp>
      <p:sp>
        <p:nvSpPr>
          <p:cNvPr id="3" name="Marcador de contenido 2">
            <a:extLst>
              <a:ext uri="{FF2B5EF4-FFF2-40B4-BE49-F238E27FC236}">
                <a16:creationId xmlns:a16="http://schemas.microsoft.com/office/drawing/2014/main" id="{F879CE64-1949-53D4-81D3-5EC400877FC4}"/>
              </a:ext>
            </a:extLst>
          </p:cNvPr>
          <p:cNvSpPr>
            <a:spLocks noGrp="1"/>
          </p:cNvSpPr>
          <p:nvPr>
            <p:ph idx="1"/>
          </p:nvPr>
        </p:nvSpPr>
        <p:spPr/>
        <p:txBody>
          <a:bodyPr/>
          <a:lstStyle/>
          <a:p>
            <a:r>
              <a:rPr lang="es-MX" dirty="0"/>
              <a:t>Las asociaciones mutuales son organizaciones privadas sin ánimo de lucro que están constituidas para fomentar la ayuda recíproca entre sus miembros, satisfaciendo sus necesidades mediante la prestación de servicios que contribuyan al mejoramiento de su calidad de vida.</a:t>
            </a:r>
          </a:p>
          <a:p>
            <a:r>
              <a:rPr lang="es-MX" dirty="0"/>
              <a:t>La asociación mutual se rige por el decreto 1480 de 1989, la ley 454 de 1998 y demás normas aplicables a su condición de empresa privada.</a:t>
            </a:r>
            <a:endParaRPr lang="es-CO" dirty="0"/>
          </a:p>
        </p:txBody>
      </p:sp>
    </p:spTree>
    <p:extLst>
      <p:ext uri="{BB962C8B-B14F-4D97-AF65-F5344CB8AC3E}">
        <p14:creationId xmlns:p14="http://schemas.microsoft.com/office/powerpoint/2010/main" val="319470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CD1A09-E8D9-ECB6-E2FC-7FCEDA3825B1}"/>
              </a:ext>
            </a:extLst>
          </p:cNvPr>
          <p:cNvSpPr>
            <a:spLocks noGrp="1"/>
          </p:cNvSpPr>
          <p:nvPr>
            <p:ph type="title"/>
          </p:nvPr>
        </p:nvSpPr>
        <p:spPr/>
        <p:txBody>
          <a:bodyPr/>
          <a:lstStyle/>
          <a:p>
            <a:r>
              <a:rPr lang="es-CO" dirty="0"/>
              <a:t>Ejercicio 1: participación </a:t>
            </a:r>
          </a:p>
        </p:txBody>
      </p:sp>
      <p:sp>
        <p:nvSpPr>
          <p:cNvPr id="3" name="Marcador de contenido 2">
            <a:extLst>
              <a:ext uri="{FF2B5EF4-FFF2-40B4-BE49-F238E27FC236}">
                <a16:creationId xmlns:a16="http://schemas.microsoft.com/office/drawing/2014/main" id="{416E459F-F2AE-309E-1C02-51489413D628}"/>
              </a:ext>
            </a:extLst>
          </p:cNvPr>
          <p:cNvSpPr>
            <a:spLocks noGrp="1"/>
          </p:cNvSpPr>
          <p:nvPr>
            <p:ph idx="1"/>
          </p:nvPr>
        </p:nvSpPr>
        <p:spPr/>
        <p:txBody>
          <a:bodyPr>
            <a:normAutofit/>
          </a:bodyPr>
          <a:lstStyle/>
          <a:p>
            <a:r>
              <a:rPr lang="es-CO" sz="2800" dirty="0"/>
              <a:t>Grupos de trabajo</a:t>
            </a:r>
          </a:p>
          <a:p>
            <a:pPr lvl="1">
              <a:buFont typeface="Wingdings" panose="05000000000000000000" pitchFamily="2" charset="2"/>
              <a:buChar char="q"/>
            </a:pPr>
            <a:r>
              <a:rPr lang="es-CO" sz="2600" dirty="0"/>
              <a:t>Quien soy </a:t>
            </a:r>
          </a:p>
          <a:p>
            <a:pPr lvl="1">
              <a:buFont typeface="Wingdings" panose="05000000000000000000" pitchFamily="2" charset="2"/>
              <a:buChar char="q"/>
            </a:pPr>
            <a:r>
              <a:rPr lang="es-CO" sz="2600" dirty="0"/>
              <a:t>Organización  a la que pertenezco</a:t>
            </a:r>
          </a:p>
          <a:p>
            <a:pPr lvl="1">
              <a:buFont typeface="Wingdings" panose="05000000000000000000" pitchFamily="2" charset="2"/>
              <a:buChar char="q"/>
            </a:pPr>
            <a:r>
              <a:rPr lang="es-CO" sz="2600" dirty="0"/>
              <a:t>Expectativa de aprendizaje</a:t>
            </a:r>
          </a:p>
        </p:txBody>
      </p:sp>
    </p:spTree>
    <p:extLst>
      <p:ext uri="{BB962C8B-B14F-4D97-AF65-F5344CB8AC3E}">
        <p14:creationId xmlns:p14="http://schemas.microsoft.com/office/powerpoint/2010/main" val="17358010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09D1899-1C10-C2F8-F7C9-38390B6C46BD}"/>
              </a:ext>
            </a:extLst>
          </p:cNvPr>
          <p:cNvSpPr>
            <a:spLocks noGrp="1"/>
          </p:cNvSpPr>
          <p:nvPr>
            <p:ph type="title"/>
          </p:nvPr>
        </p:nvSpPr>
        <p:spPr>
          <a:xfrm>
            <a:off x="746160" y="127820"/>
            <a:ext cx="8596668" cy="580103"/>
          </a:xfrm>
        </p:spPr>
        <p:txBody>
          <a:bodyPr>
            <a:normAutofit fontScale="90000"/>
          </a:bodyPr>
          <a:lstStyle/>
          <a:p>
            <a:r>
              <a:rPr lang="es-MX" b="1" dirty="0">
                <a:solidFill>
                  <a:srgbClr val="92D050"/>
                </a:solidFill>
                <a:highlight>
                  <a:srgbClr val="FFFFFF"/>
                </a:highlight>
                <a:latin typeface="Montserrat" panose="00000500000000000000" pitchFamily="2" charset="0"/>
              </a:rPr>
              <a:t>Asociaciones y Corporaciones</a:t>
            </a:r>
            <a:endParaRPr lang="es-CO" dirty="0">
              <a:solidFill>
                <a:srgbClr val="92D050"/>
              </a:solidFill>
            </a:endParaRPr>
          </a:p>
        </p:txBody>
      </p:sp>
      <p:sp>
        <p:nvSpPr>
          <p:cNvPr id="3" name="Marcador de contenido 2">
            <a:extLst>
              <a:ext uri="{FF2B5EF4-FFF2-40B4-BE49-F238E27FC236}">
                <a16:creationId xmlns:a16="http://schemas.microsoft.com/office/drawing/2014/main" id="{00D770EA-0D4F-EBE3-6749-B57E4D1584DD}"/>
              </a:ext>
            </a:extLst>
          </p:cNvPr>
          <p:cNvSpPr>
            <a:spLocks noGrp="1"/>
          </p:cNvSpPr>
          <p:nvPr>
            <p:ph idx="1"/>
          </p:nvPr>
        </p:nvSpPr>
        <p:spPr>
          <a:xfrm>
            <a:off x="677333" y="963561"/>
            <a:ext cx="10098821" cy="5584723"/>
          </a:xfrm>
        </p:spPr>
        <p:txBody>
          <a:bodyPr>
            <a:normAutofit fontScale="92500"/>
          </a:bodyPr>
          <a:lstStyle/>
          <a:p>
            <a:pPr algn="l"/>
            <a:r>
              <a:rPr lang="es-MX" sz="2400" b="0" i="0" dirty="0">
                <a:solidFill>
                  <a:srgbClr val="4B4B4B"/>
                </a:solidFill>
                <a:effectLst/>
                <a:highlight>
                  <a:srgbClr val="FFFFFF"/>
                </a:highlight>
                <a:latin typeface="work"/>
              </a:rPr>
              <a:t>Las asociaciones o corporaciones son entes jurídicos sin ánimo de lucro que surgen de un acuerdo de voluntades entre dos (2) o más personas vinculadas mediante aportes en</a:t>
            </a:r>
            <a:br>
              <a:rPr lang="es-MX" sz="2400" b="0" i="0" dirty="0">
                <a:solidFill>
                  <a:srgbClr val="4B4B4B"/>
                </a:solidFill>
                <a:effectLst/>
                <a:highlight>
                  <a:srgbClr val="FFFFFF"/>
                </a:highlight>
                <a:latin typeface="work"/>
              </a:rPr>
            </a:br>
            <a:r>
              <a:rPr lang="es-MX" sz="2400" b="0" i="0" dirty="0">
                <a:solidFill>
                  <a:srgbClr val="4B4B4B"/>
                </a:solidFill>
                <a:effectLst/>
                <a:highlight>
                  <a:srgbClr val="FFFFFF"/>
                </a:highlight>
                <a:latin typeface="work"/>
              </a:rPr>
              <a:t>dinero, especie o actividad, para trabajar conjuntamente en beneficio social, gremial o de utilidad común.</a:t>
            </a:r>
            <a:br>
              <a:rPr lang="es-MX" sz="2400" b="0" i="0" dirty="0">
                <a:solidFill>
                  <a:srgbClr val="4B4B4B"/>
                </a:solidFill>
                <a:effectLst/>
                <a:highlight>
                  <a:srgbClr val="FFFFFF"/>
                </a:highlight>
                <a:latin typeface="work"/>
              </a:rPr>
            </a:br>
            <a:br>
              <a:rPr lang="es-MX" sz="2400" b="0" i="0" dirty="0">
                <a:solidFill>
                  <a:srgbClr val="4B4B4B"/>
                </a:solidFill>
                <a:effectLst/>
                <a:highlight>
                  <a:srgbClr val="FFFFFF"/>
                </a:highlight>
                <a:latin typeface="work"/>
              </a:rPr>
            </a:br>
            <a:r>
              <a:rPr lang="es-MX" sz="2400" b="0" i="0" dirty="0">
                <a:solidFill>
                  <a:srgbClr val="4B4B4B"/>
                </a:solidFill>
                <a:effectLst/>
                <a:highlight>
                  <a:srgbClr val="FFFFFF"/>
                </a:highlight>
                <a:latin typeface="work"/>
              </a:rPr>
              <a:t>Por ello, el derecho de asociación no solo consiste en la posibilidad de organizar morales sino también en la libertad de abstenerse de hacerlo, siendo contrario a la constitución, todo sistema o procedimiento para compeler a las personas a que ingresen o se retiren de dichas entidades, o que las obligue a prestarles servicios para favorecerlas en sus intereses institucionales.</a:t>
            </a:r>
            <a:br>
              <a:rPr lang="es-MX" sz="2400" b="0" i="0" dirty="0">
                <a:solidFill>
                  <a:srgbClr val="4B4B4B"/>
                </a:solidFill>
                <a:effectLst/>
                <a:highlight>
                  <a:srgbClr val="FFFFFF"/>
                </a:highlight>
                <a:latin typeface="work"/>
              </a:rPr>
            </a:br>
            <a:br>
              <a:rPr lang="es-MX" sz="2400" b="0" i="0" dirty="0">
                <a:solidFill>
                  <a:srgbClr val="4B4B4B"/>
                </a:solidFill>
                <a:effectLst/>
                <a:highlight>
                  <a:srgbClr val="FFFFFF"/>
                </a:highlight>
                <a:latin typeface="work"/>
              </a:rPr>
            </a:br>
            <a:r>
              <a:rPr lang="es-MX" sz="2400" b="0" i="0" dirty="0">
                <a:solidFill>
                  <a:srgbClr val="4B4B4B"/>
                </a:solidFill>
                <a:effectLst/>
                <a:highlight>
                  <a:srgbClr val="FFFFFF"/>
                </a:highlight>
                <a:latin typeface="work"/>
              </a:rPr>
              <a:t>La corporación y la asociación se rigen por el código civil, artículo 633, la ley 80 de 1993, la ley 22 de 1987, la ley 52 de 1990, los decretos 1407/91, 2035/91, decreto distrital 091/87 y demás normas aplicables a su condición de empresa privada.</a:t>
            </a:r>
          </a:p>
          <a:p>
            <a:endParaRPr lang="es-CO" dirty="0"/>
          </a:p>
        </p:txBody>
      </p:sp>
    </p:spTree>
    <p:extLst>
      <p:ext uri="{BB962C8B-B14F-4D97-AF65-F5344CB8AC3E}">
        <p14:creationId xmlns:p14="http://schemas.microsoft.com/office/powerpoint/2010/main" val="13682161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38AB80-5FA3-00FD-E2B2-6E0EC0C1F363}"/>
              </a:ext>
            </a:extLst>
          </p:cNvPr>
          <p:cNvSpPr>
            <a:spLocks noGrp="1"/>
          </p:cNvSpPr>
          <p:nvPr>
            <p:ph type="title"/>
          </p:nvPr>
        </p:nvSpPr>
        <p:spPr>
          <a:xfrm>
            <a:off x="677334" y="176980"/>
            <a:ext cx="10452782" cy="865239"/>
          </a:xfrm>
        </p:spPr>
        <p:txBody>
          <a:bodyPr>
            <a:normAutofit fontScale="90000"/>
          </a:bodyPr>
          <a:lstStyle/>
          <a:p>
            <a:pPr algn="ctr"/>
            <a:r>
              <a:rPr lang="es-MX" b="1" dirty="0"/>
              <a:t>Características de las asociaciones y corporaciones</a:t>
            </a:r>
            <a:br>
              <a:rPr lang="es-MX" b="1" dirty="0"/>
            </a:br>
            <a:endParaRPr lang="es-CO" b="1" dirty="0"/>
          </a:p>
        </p:txBody>
      </p:sp>
      <p:sp>
        <p:nvSpPr>
          <p:cNvPr id="3" name="Marcador de contenido 2">
            <a:extLst>
              <a:ext uri="{FF2B5EF4-FFF2-40B4-BE49-F238E27FC236}">
                <a16:creationId xmlns:a16="http://schemas.microsoft.com/office/drawing/2014/main" id="{71499DD7-E6A2-8540-A89E-0652F70024AB}"/>
              </a:ext>
            </a:extLst>
          </p:cNvPr>
          <p:cNvSpPr>
            <a:spLocks noGrp="1"/>
          </p:cNvSpPr>
          <p:nvPr>
            <p:ph idx="1"/>
          </p:nvPr>
        </p:nvSpPr>
        <p:spPr>
          <a:xfrm>
            <a:off x="677334" y="1042219"/>
            <a:ext cx="10079156" cy="4444181"/>
          </a:xfrm>
        </p:spPr>
        <p:txBody>
          <a:bodyPr/>
          <a:lstStyle/>
          <a:p>
            <a:endParaRPr lang="es-MX" dirty="0"/>
          </a:p>
          <a:p>
            <a:r>
              <a:rPr lang="es-MX" sz="2400" dirty="0"/>
              <a:t>El carácter de los aportes de sus miembros es voluntario y no retornable a los mismos.</a:t>
            </a:r>
          </a:p>
          <a:p>
            <a:r>
              <a:rPr lang="es-MX" sz="2400" dirty="0"/>
              <a:t>Se necesita un número plural de personas para constituirla.</a:t>
            </a:r>
          </a:p>
          <a:p>
            <a:r>
              <a:rPr lang="es-MX" sz="2400" dirty="0"/>
              <a:t>Sin ánimo de lucro.</a:t>
            </a:r>
          </a:p>
          <a:p>
            <a:r>
              <a:rPr lang="es-MX" sz="2400" dirty="0"/>
              <a:t>Se regulan por sus propios estatutos.</a:t>
            </a:r>
          </a:p>
          <a:p>
            <a:r>
              <a:rPr lang="es-MX" sz="2400" dirty="0"/>
              <a:t>Vigencia en el tiempo determinado.</a:t>
            </a:r>
          </a:p>
          <a:p>
            <a:r>
              <a:rPr lang="es-MX" sz="2400" dirty="0"/>
              <a:t>Puede disolverse y liquidarse por decisión de sus asociados.</a:t>
            </a:r>
          </a:p>
          <a:p>
            <a:r>
              <a:rPr lang="es-MX" sz="2400" dirty="0"/>
              <a:t>Libre adhesión.</a:t>
            </a:r>
            <a:endParaRPr lang="es-CO" sz="2400" dirty="0"/>
          </a:p>
        </p:txBody>
      </p:sp>
    </p:spTree>
    <p:extLst>
      <p:ext uri="{BB962C8B-B14F-4D97-AF65-F5344CB8AC3E}">
        <p14:creationId xmlns:p14="http://schemas.microsoft.com/office/powerpoint/2010/main" val="41793281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1E807E-9772-0F9B-D6F3-A14C23923518}"/>
              </a:ext>
            </a:extLst>
          </p:cNvPr>
          <p:cNvSpPr>
            <a:spLocks noGrp="1"/>
          </p:cNvSpPr>
          <p:nvPr>
            <p:ph type="title"/>
          </p:nvPr>
        </p:nvSpPr>
        <p:spPr/>
        <p:txBody>
          <a:bodyPr/>
          <a:lstStyle/>
          <a:p>
            <a:r>
              <a:rPr lang="es-MX" b="1" dirty="0">
                <a:solidFill>
                  <a:srgbClr val="92D050"/>
                </a:solidFill>
                <a:highlight>
                  <a:srgbClr val="FFFFFF"/>
                </a:highlight>
                <a:latin typeface="Montserrat" panose="00000500000000000000" pitchFamily="2" charset="0"/>
              </a:rPr>
              <a:t>Fundaciones</a:t>
            </a:r>
            <a:br>
              <a:rPr lang="es-MX" b="1" dirty="0">
                <a:solidFill>
                  <a:srgbClr val="92D050"/>
                </a:solidFill>
                <a:highlight>
                  <a:srgbClr val="FFFFFF"/>
                </a:highlight>
                <a:latin typeface="Montserrat" panose="00000500000000000000" pitchFamily="2" charset="0"/>
              </a:rPr>
            </a:br>
            <a:endParaRPr lang="es-CO" dirty="0">
              <a:solidFill>
                <a:srgbClr val="92D050"/>
              </a:solidFill>
            </a:endParaRPr>
          </a:p>
        </p:txBody>
      </p:sp>
      <p:sp>
        <p:nvSpPr>
          <p:cNvPr id="3" name="Marcador de contenido 2">
            <a:extLst>
              <a:ext uri="{FF2B5EF4-FFF2-40B4-BE49-F238E27FC236}">
                <a16:creationId xmlns:a16="http://schemas.microsoft.com/office/drawing/2014/main" id="{33CE5D7B-1D02-13B6-4A42-3B5069011F59}"/>
              </a:ext>
            </a:extLst>
          </p:cNvPr>
          <p:cNvSpPr>
            <a:spLocks noGrp="1"/>
          </p:cNvSpPr>
          <p:nvPr>
            <p:ph idx="1"/>
          </p:nvPr>
        </p:nvSpPr>
        <p:spPr/>
        <p:txBody>
          <a:bodyPr/>
          <a:lstStyle/>
          <a:p>
            <a:pPr algn="l"/>
            <a:r>
              <a:rPr lang="es-MX" sz="2400" b="0" i="0" dirty="0">
                <a:solidFill>
                  <a:srgbClr val="4B4B4B"/>
                </a:solidFill>
                <a:effectLst/>
                <a:highlight>
                  <a:srgbClr val="FFFFFF"/>
                </a:highlight>
                <a:latin typeface="work"/>
              </a:rPr>
              <a:t>La fundación es una persona jurídica que nace de la voluntad de una o varias personas naturales o jurídicas y cuya finalidad es propender por el bienestar común bien sea de un sector o gremio en particular o de toda la comunidad.</a:t>
            </a:r>
            <a:br>
              <a:rPr lang="es-MX" sz="2400" b="0" i="0" dirty="0">
                <a:solidFill>
                  <a:srgbClr val="4B4B4B"/>
                </a:solidFill>
                <a:effectLst/>
                <a:highlight>
                  <a:srgbClr val="FFFFFF"/>
                </a:highlight>
                <a:latin typeface="work"/>
              </a:rPr>
            </a:br>
            <a:br>
              <a:rPr lang="es-MX" sz="2400" b="0" i="0" dirty="0">
                <a:solidFill>
                  <a:srgbClr val="4B4B4B"/>
                </a:solidFill>
                <a:effectLst/>
                <a:highlight>
                  <a:srgbClr val="FFFFFF"/>
                </a:highlight>
                <a:latin typeface="work"/>
              </a:rPr>
            </a:br>
            <a:r>
              <a:rPr lang="es-MX" sz="2400" b="0" i="0" dirty="0">
                <a:solidFill>
                  <a:srgbClr val="4B4B4B"/>
                </a:solidFill>
                <a:effectLst/>
                <a:highlight>
                  <a:srgbClr val="FFFFFF"/>
                </a:highlight>
                <a:latin typeface="work"/>
              </a:rPr>
              <a:t>La fundación se rige por el código civil, artículo 633, la Ley 80 de 1993, la ley 22 de 1987, la ley 52 de 1990, los decretos 1407/91, 2035/91, 525/90, decreto distrital 091/87 y demás normas aplicables a su condición de empresa privada.</a:t>
            </a:r>
          </a:p>
          <a:p>
            <a:endParaRPr lang="es-CO" dirty="0"/>
          </a:p>
        </p:txBody>
      </p:sp>
    </p:spTree>
    <p:extLst>
      <p:ext uri="{BB962C8B-B14F-4D97-AF65-F5344CB8AC3E}">
        <p14:creationId xmlns:p14="http://schemas.microsoft.com/office/powerpoint/2010/main" val="14991466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3925920-43F6-0AFB-B72B-DE2940DBE14F}"/>
              </a:ext>
            </a:extLst>
          </p:cNvPr>
          <p:cNvSpPr>
            <a:spLocks noGrp="1"/>
          </p:cNvSpPr>
          <p:nvPr>
            <p:ph type="title"/>
          </p:nvPr>
        </p:nvSpPr>
        <p:spPr>
          <a:xfrm>
            <a:off x="677333" y="196645"/>
            <a:ext cx="8596668" cy="707923"/>
          </a:xfrm>
        </p:spPr>
        <p:txBody>
          <a:bodyPr>
            <a:normAutofit fontScale="90000"/>
          </a:bodyPr>
          <a:lstStyle/>
          <a:p>
            <a:r>
              <a:rPr lang="es-MX" b="1" dirty="0">
                <a:solidFill>
                  <a:srgbClr val="92D050"/>
                </a:solidFill>
                <a:highlight>
                  <a:srgbClr val="FFFFFF"/>
                </a:highlight>
                <a:latin typeface="work"/>
              </a:rPr>
              <a:t>Características de la Fundación</a:t>
            </a:r>
            <a:br>
              <a:rPr lang="es-MX" dirty="0">
                <a:solidFill>
                  <a:srgbClr val="92D050"/>
                </a:solidFill>
                <a:highlight>
                  <a:srgbClr val="FFFFFF"/>
                </a:highlight>
                <a:latin typeface="work"/>
              </a:rPr>
            </a:br>
            <a:endParaRPr lang="es-CO" dirty="0">
              <a:solidFill>
                <a:srgbClr val="92D050"/>
              </a:solidFill>
            </a:endParaRPr>
          </a:p>
        </p:txBody>
      </p:sp>
      <p:sp>
        <p:nvSpPr>
          <p:cNvPr id="3" name="Marcador de contenido 2">
            <a:extLst>
              <a:ext uri="{FF2B5EF4-FFF2-40B4-BE49-F238E27FC236}">
                <a16:creationId xmlns:a16="http://schemas.microsoft.com/office/drawing/2014/main" id="{97287BBE-A48C-F9AA-C14C-90F12691C544}"/>
              </a:ext>
            </a:extLst>
          </p:cNvPr>
          <p:cNvSpPr>
            <a:spLocks noGrp="1"/>
          </p:cNvSpPr>
          <p:nvPr>
            <p:ph idx="1"/>
          </p:nvPr>
        </p:nvSpPr>
        <p:spPr>
          <a:xfrm>
            <a:off x="677333" y="1061885"/>
            <a:ext cx="9941505" cy="5599470"/>
          </a:xfrm>
        </p:spPr>
        <p:txBody>
          <a:bodyPr>
            <a:normAutofit/>
          </a:bodyPr>
          <a:lstStyle/>
          <a:p>
            <a:pPr algn="l">
              <a:buFont typeface="+mj-lt"/>
              <a:buAutoNum type="arabicPeriod"/>
            </a:pPr>
            <a:r>
              <a:rPr lang="es-MX" sz="2400" b="0" i="0" dirty="0">
                <a:solidFill>
                  <a:schemeClr val="tx1"/>
                </a:solidFill>
                <a:effectLst/>
                <a:highlight>
                  <a:srgbClr val="FFFFFF"/>
                </a:highlight>
                <a:latin typeface="work"/>
              </a:rPr>
              <a:t>Aunque no hay valor mínimo de patrimonio, se debe contar con unos bienes o dineros preexistentes.</a:t>
            </a:r>
          </a:p>
          <a:p>
            <a:pPr algn="l">
              <a:buFont typeface="+mj-lt"/>
              <a:buAutoNum type="arabicPeriod"/>
            </a:pPr>
            <a:r>
              <a:rPr lang="es-MX" sz="2400" b="0" i="0" dirty="0">
                <a:solidFill>
                  <a:schemeClr val="tx1"/>
                </a:solidFill>
                <a:effectLst/>
                <a:highlight>
                  <a:srgbClr val="FFFFFF"/>
                </a:highlight>
                <a:latin typeface="work"/>
              </a:rPr>
              <a:t>Legalmente no tiene definida una forma organizativa.</a:t>
            </a:r>
          </a:p>
          <a:p>
            <a:pPr algn="l">
              <a:buFont typeface="+mj-lt"/>
              <a:buAutoNum type="arabicPeriod"/>
            </a:pPr>
            <a:r>
              <a:rPr lang="es-MX" sz="2400" b="0" i="0" dirty="0">
                <a:solidFill>
                  <a:schemeClr val="tx1"/>
                </a:solidFill>
                <a:effectLst/>
                <a:highlight>
                  <a:srgbClr val="FFFFFF"/>
                </a:highlight>
                <a:latin typeface="work"/>
              </a:rPr>
              <a:t>Se regulan totalmente por sus estatutos.</a:t>
            </a:r>
          </a:p>
          <a:p>
            <a:pPr algn="l">
              <a:buFont typeface="+mj-lt"/>
              <a:buAutoNum type="arabicPeriod"/>
            </a:pPr>
            <a:r>
              <a:rPr lang="es-MX" sz="2400" b="0" i="0" dirty="0">
                <a:solidFill>
                  <a:schemeClr val="tx1"/>
                </a:solidFill>
                <a:effectLst/>
                <a:highlight>
                  <a:srgbClr val="FFFFFF"/>
                </a:highlight>
                <a:latin typeface="work"/>
              </a:rPr>
              <a:t>No tiene ánimo de lucro.</a:t>
            </a:r>
          </a:p>
          <a:p>
            <a:pPr algn="l">
              <a:buFont typeface="+mj-lt"/>
              <a:buAutoNum type="arabicPeriod"/>
            </a:pPr>
            <a:r>
              <a:rPr lang="es-MX" sz="2400" b="0" i="0" dirty="0">
                <a:solidFill>
                  <a:schemeClr val="tx1"/>
                </a:solidFill>
                <a:effectLst/>
                <a:highlight>
                  <a:srgbClr val="FFFFFF"/>
                </a:highlight>
                <a:latin typeface="work"/>
              </a:rPr>
              <a:t>Tienen un patrimonio determinado desde su nacimiento.</a:t>
            </a:r>
          </a:p>
          <a:p>
            <a:pPr algn="l">
              <a:buFont typeface="+mj-lt"/>
              <a:buAutoNum type="arabicPeriod"/>
            </a:pPr>
            <a:r>
              <a:rPr lang="es-MX" sz="2400" b="0" i="0" dirty="0">
                <a:solidFill>
                  <a:schemeClr val="tx1"/>
                </a:solidFill>
                <a:effectLst/>
                <a:highlight>
                  <a:srgbClr val="FFFFFF"/>
                </a:highlight>
                <a:latin typeface="work"/>
              </a:rPr>
              <a:t>La afectación del patrimonio es irrevocable.</a:t>
            </a:r>
          </a:p>
          <a:p>
            <a:pPr algn="l">
              <a:buFont typeface="+mj-lt"/>
              <a:buAutoNum type="arabicPeriod"/>
            </a:pPr>
            <a:r>
              <a:rPr lang="es-MX" sz="2400" b="0" i="0" dirty="0">
                <a:solidFill>
                  <a:schemeClr val="tx1"/>
                </a:solidFill>
                <a:effectLst/>
                <a:highlight>
                  <a:srgbClr val="FFFFFF"/>
                </a:highlight>
                <a:latin typeface="work"/>
              </a:rPr>
              <a:t>La vigencia entendida como el periodo de duración de la entidad es de carácter indefinido.</a:t>
            </a:r>
          </a:p>
          <a:p>
            <a:pPr algn="l">
              <a:buFont typeface="+mj-lt"/>
              <a:buAutoNum type="arabicPeriod"/>
            </a:pPr>
            <a:r>
              <a:rPr lang="es-MX" sz="2400" b="0" i="0" dirty="0">
                <a:solidFill>
                  <a:schemeClr val="tx1"/>
                </a:solidFill>
                <a:effectLst/>
                <a:highlight>
                  <a:srgbClr val="FFFFFF"/>
                </a:highlight>
                <a:latin typeface="work"/>
              </a:rPr>
              <a:t>Legalmente no es permitido disolverse y liquidarse por voluntad de los fundadores o miembros.</a:t>
            </a:r>
          </a:p>
        </p:txBody>
      </p:sp>
    </p:spTree>
    <p:extLst>
      <p:ext uri="{BB962C8B-B14F-4D97-AF65-F5344CB8AC3E}">
        <p14:creationId xmlns:p14="http://schemas.microsoft.com/office/powerpoint/2010/main" val="33182736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DD86394-CEEF-B50A-F691-46805D075CCC}"/>
              </a:ext>
            </a:extLst>
          </p:cNvPr>
          <p:cNvSpPr>
            <a:spLocks noGrp="1"/>
          </p:cNvSpPr>
          <p:nvPr>
            <p:ph type="title"/>
          </p:nvPr>
        </p:nvSpPr>
        <p:spPr>
          <a:xfrm>
            <a:off x="677333" y="137652"/>
            <a:ext cx="8596668" cy="540774"/>
          </a:xfrm>
        </p:spPr>
        <p:txBody>
          <a:bodyPr>
            <a:normAutofit fontScale="90000"/>
          </a:bodyPr>
          <a:lstStyle/>
          <a:p>
            <a:pPr algn="ctr"/>
            <a:r>
              <a:rPr lang="es-CO" b="1" dirty="0"/>
              <a:t>Fundaciones empresariales</a:t>
            </a:r>
          </a:p>
        </p:txBody>
      </p:sp>
      <p:sp>
        <p:nvSpPr>
          <p:cNvPr id="3" name="Marcador de contenido 2">
            <a:extLst>
              <a:ext uri="{FF2B5EF4-FFF2-40B4-BE49-F238E27FC236}">
                <a16:creationId xmlns:a16="http://schemas.microsoft.com/office/drawing/2014/main" id="{EEBD17C3-1DD1-13F7-1199-8B792E2B9009}"/>
              </a:ext>
            </a:extLst>
          </p:cNvPr>
          <p:cNvSpPr>
            <a:spLocks noGrp="1"/>
          </p:cNvSpPr>
          <p:nvPr>
            <p:ph idx="1"/>
          </p:nvPr>
        </p:nvSpPr>
        <p:spPr>
          <a:xfrm>
            <a:off x="677333" y="1071717"/>
            <a:ext cx="10088989" cy="4768644"/>
          </a:xfrm>
        </p:spPr>
        <p:txBody>
          <a:bodyPr>
            <a:normAutofit/>
          </a:bodyPr>
          <a:lstStyle/>
          <a:p>
            <a:pPr marL="0" indent="0" algn="just">
              <a:buNone/>
            </a:pPr>
            <a:r>
              <a:rPr lang="es-MX" sz="2400" dirty="0">
                <a:solidFill>
                  <a:schemeClr val="tx1"/>
                </a:solidFill>
              </a:rPr>
              <a:t>Representan formas organizativas que suelen generar repercusión en las expectativas, percepciones y valoraciones que los </a:t>
            </a:r>
            <a:r>
              <a:rPr lang="es-MX" sz="2400" dirty="0" err="1">
                <a:solidFill>
                  <a:schemeClr val="tx1"/>
                </a:solidFill>
              </a:rPr>
              <a:t>stakeholders</a:t>
            </a:r>
            <a:r>
              <a:rPr lang="es-MX" sz="2400" dirty="0">
                <a:solidFill>
                  <a:schemeClr val="tx1"/>
                </a:solidFill>
              </a:rPr>
              <a:t> realizan del comportamiento empresarial, derivado de su particular naturaleza y la relativa o coyuntural influencia en el desarrollo de las actividades medulares que lleva a cabo la casa matriz. Por ello, en el presente ensayo se abordan las consideraciones conceptuales que facilitan la comprensión estratégica del aporte que las fundaciones empresariales generan en los procesos de legitimidad y sustentabilidad organizacional.</a:t>
            </a:r>
          </a:p>
          <a:p>
            <a:pPr marL="0" indent="0" algn="just">
              <a:buNone/>
            </a:pPr>
            <a:r>
              <a:rPr lang="es-MX" sz="2400" dirty="0">
                <a:solidFill>
                  <a:schemeClr val="tx1"/>
                </a:solidFill>
              </a:rPr>
              <a:t>Son aquellas entidades sin ánimo de lucro que se crean por decisión de una empresa para destinar parte de sus beneficios a unos fines que ayuden a la sociedad.</a:t>
            </a:r>
          </a:p>
          <a:p>
            <a:pPr marL="0" indent="0" algn="just">
              <a:buNone/>
            </a:pPr>
            <a:endParaRPr lang="es-CO" sz="2400" dirty="0">
              <a:solidFill>
                <a:schemeClr val="tx1"/>
              </a:solidFill>
            </a:endParaRPr>
          </a:p>
        </p:txBody>
      </p:sp>
    </p:spTree>
    <p:extLst>
      <p:ext uri="{BB962C8B-B14F-4D97-AF65-F5344CB8AC3E}">
        <p14:creationId xmlns:p14="http://schemas.microsoft.com/office/powerpoint/2010/main" val="37814135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382623-B397-F3D8-4010-488BE103CA54}"/>
              </a:ext>
            </a:extLst>
          </p:cNvPr>
          <p:cNvSpPr>
            <a:spLocks noGrp="1"/>
          </p:cNvSpPr>
          <p:nvPr>
            <p:ph type="title"/>
          </p:nvPr>
        </p:nvSpPr>
        <p:spPr>
          <a:xfrm>
            <a:off x="677334" y="609600"/>
            <a:ext cx="9154924" cy="599768"/>
          </a:xfrm>
        </p:spPr>
        <p:txBody>
          <a:bodyPr>
            <a:noAutofit/>
          </a:bodyPr>
          <a:lstStyle/>
          <a:p>
            <a:pPr algn="ctr"/>
            <a:r>
              <a:rPr lang="es-MX" sz="2800" b="1" dirty="0"/>
              <a:t>Características de las fundaciones empresariales</a:t>
            </a:r>
            <a:br>
              <a:rPr lang="es-MX" sz="2800" b="1" dirty="0"/>
            </a:br>
            <a:endParaRPr lang="es-CO" sz="2800" b="1" dirty="0"/>
          </a:p>
        </p:txBody>
      </p:sp>
      <p:sp>
        <p:nvSpPr>
          <p:cNvPr id="3" name="Marcador de contenido 2">
            <a:extLst>
              <a:ext uri="{FF2B5EF4-FFF2-40B4-BE49-F238E27FC236}">
                <a16:creationId xmlns:a16="http://schemas.microsoft.com/office/drawing/2014/main" id="{06CD78A9-6ECB-6513-B5B5-43D2C3BB2873}"/>
              </a:ext>
            </a:extLst>
          </p:cNvPr>
          <p:cNvSpPr>
            <a:spLocks noGrp="1"/>
          </p:cNvSpPr>
          <p:nvPr>
            <p:ph idx="1"/>
          </p:nvPr>
        </p:nvSpPr>
        <p:spPr>
          <a:xfrm>
            <a:off x="805152" y="1364176"/>
            <a:ext cx="9951338" cy="4397527"/>
          </a:xfrm>
        </p:spPr>
        <p:txBody>
          <a:bodyPr>
            <a:noAutofit/>
          </a:bodyPr>
          <a:lstStyle/>
          <a:p>
            <a:r>
              <a:rPr lang="es-MX" sz="2000" dirty="0"/>
              <a:t>Se crean para canalizar la acción social y filantrópica de las empresas.</a:t>
            </a:r>
          </a:p>
          <a:p>
            <a:r>
              <a:rPr lang="es-MX" sz="2000" dirty="0"/>
              <a:t>Tienen un alto grado de relación con la empresa asociada. Suelen compartir recursos y ubicarse físicamente en las mismas instalaciones.</a:t>
            </a:r>
          </a:p>
          <a:p>
            <a:r>
              <a:rPr lang="es-MX" sz="2000" dirty="0"/>
              <a:t>Su financiación proviene fundamentalmente de las donaciones de las empresas fundadoras. Las aportaciones de </a:t>
            </a:r>
            <a:r>
              <a:rPr lang="es-MX" sz="2000" dirty="0" err="1"/>
              <a:t>subvencionespúblicas</a:t>
            </a:r>
            <a:r>
              <a:rPr lang="es-MX" sz="2000" dirty="0"/>
              <a:t> son prácticamente inexistentes.</a:t>
            </a:r>
          </a:p>
          <a:p>
            <a:r>
              <a:rPr lang="es-MX" sz="2000" dirty="0"/>
              <a:t>Gran parte de los proyectos son plurianuales, por lo que requieren estabilidad presupuestaria.</a:t>
            </a:r>
          </a:p>
          <a:p>
            <a:r>
              <a:rPr lang="es-MX" sz="2000" dirty="0"/>
              <a:t>Su creación suele coincidir con el momento de madurez de la empresa y con una cuenta de resultados consolidada.</a:t>
            </a:r>
          </a:p>
          <a:p>
            <a:r>
              <a:rPr lang="es-MX" sz="2000" dirty="0"/>
              <a:t>La mayoría están relacionadas con empresas del sector servicios, finanzas, telecomunicaciones y energía.</a:t>
            </a:r>
          </a:p>
        </p:txBody>
      </p:sp>
    </p:spTree>
    <p:extLst>
      <p:ext uri="{BB962C8B-B14F-4D97-AF65-F5344CB8AC3E}">
        <p14:creationId xmlns:p14="http://schemas.microsoft.com/office/powerpoint/2010/main" val="6080122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2697A99-193B-9FC9-63E1-50351D54809C}"/>
              </a:ext>
            </a:extLst>
          </p:cNvPr>
          <p:cNvSpPr>
            <a:spLocks noGrp="1"/>
          </p:cNvSpPr>
          <p:nvPr>
            <p:ph type="title"/>
          </p:nvPr>
        </p:nvSpPr>
        <p:spPr>
          <a:xfrm>
            <a:off x="765825" y="118547"/>
            <a:ext cx="9469556" cy="698090"/>
          </a:xfrm>
        </p:spPr>
        <p:txBody>
          <a:bodyPr>
            <a:normAutofit fontScale="90000"/>
          </a:bodyPr>
          <a:lstStyle/>
          <a:p>
            <a:pPr algn="ctr"/>
            <a:r>
              <a:rPr lang="es-MX" b="1" dirty="0">
                <a:solidFill>
                  <a:srgbClr val="92D050"/>
                </a:solidFill>
                <a:highlight>
                  <a:srgbClr val="FFFFFF"/>
                </a:highlight>
                <a:latin typeface="Montserrat" panose="00000500000000000000" pitchFamily="2" charset="0"/>
              </a:rPr>
              <a:t>Voluntariado</a:t>
            </a:r>
            <a:br>
              <a:rPr lang="es-MX" b="1" dirty="0">
                <a:solidFill>
                  <a:srgbClr val="92D050"/>
                </a:solidFill>
                <a:highlight>
                  <a:srgbClr val="FFFFFF"/>
                </a:highlight>
                <a:latin typeface="Montserrat" panose="00000500000000000000" pitchFamily="2" charset="0"/>
              </a:rPr>
            </a:br>
            <a:endParaRPr lang="es-CO" dirty="0">
              <a:solidFill>
                <a:srgbClr val="92D050"/>
              </a:solidFill>
            </a:endParaRPr>
          </a:p>
        </p:txBody>
      </p:sp>
      <p:sp>
        <p:nvSpPr>
          <p:cNvPr id="3" name="Marcador de contenido 2">
            <a:extLst>
              <a:ext uri="{FF2B5EF4-FFF2-40B4-BE49-F238E27FC236}">
                <a16:creationId xmlns:a16="http://schemas.microsoft.com/office/drawing/2014/main" id="{8FE41DA2-7E27-CCBF-48EE-576A6888D5A7}"/>
              </a:ext>
            </a:extLst>
          </p:cNvPr>
          <p:cNvSpPr>
            <a:spLocks noGrp="1"/>
          </p:cNvSpPr>
          <p:nvPr>
            <p:ph idx="1"/>
          </p:nvPr>
        </p:nvSpPr>
        <p:spPr>
          <a:xfrm>
            <a:off x="677333" y="1307690"/>
            <a:ext cx="9892343" cy="5230761"/>
          </a:xfrm>
        </p:spPr>
        <p:txBody>
          <a:bodyPr>
            <a:normAutofit/>
          </a:bodyPr>
          <a:lstStyle/>
          <a:p>
            <a:pPr marL="0" indent="0" algn="l">
              <a:buNone/>
            </a:pPr>
            <a:endParaRPr lang="es-MX" b="0" i="0" dirty="0">
              <a:solidFill>
                <a:srgbClr val="4B4B4B"/>
              </a:solidFill>
              <a:effectLst/>
              <a:highlight>
                <a:srgbClr val="FFFFFF"/>
              </a:highlight>
              <a:latin typeface="work"/>
            </a:endParaRPr>
          </a:p>
          <a:p>
            <a:pPr algn="just"/>
            <a:r>
              <a:rPr lang="es-MX" sz="2400" dirty="0"/>
              <a:t>El voluntariado es una fuerza social solidaria, cívica, ciudadana, de participación, constituida por acciones individuales o asociativas dirigidas al apoyo de soluciones de problemas humanos.</a:t>
            </a:r>
            <a:br>
              <a:rPr lang="es-MX" sz="2400" dirty="0"/>
            </a:br>
            <a:r>
              <a:rPr lang="es-MX" sz="2400" dirty="0"/>
              <a:t>La acción voluntaria es un hecho consciente, libre, decidido, identificatorio, soberano y comprometido, hoy más con las causas que con las consecuencias de los problemas. El voluntariado se rige, por la ley 720 de 2001 y el decreto reglamentario 4290 de 2005 y demás normas aplicables a su condición de voluntariado.</a:t>
            </a:r>
          </a:p>
          <a:p>
            <a:pPr algn="just"/>
            <a:r>
              <a:rPr lang="es-MX" sz="2400" dirty="0"/>
              <a:t>Principios de la acción voluntaria</a:t>
            </a:r>
          </a:p>
          <a:p>
            <a:pPr algn="just"/>
            <a:r>
              <a:rPr lang="es-MX" sz="2400" dirty="0"/>
              <a:t>Libertad / Participación Autónoma / Solidaridad / Compromiso social / Respeto</a:t>
            </a:r>
          </a:p>
          <a:p>
            <a:endParaRPr lang="es-CO" dirty="0"/>
          </a:p>
        </p:txBody>
      </p:sp>
    </p:spTree>
    <p:extLst>
      <p:ext uri="{BB962C8B-B14F-4D97-AF65-F5344CB8AC3E}">
        <p14:creationId xmlns:p14="http://schemas.microsoft.com/office/powerpoint/2010/main" val="4862435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E8C290-DC41-ACDF-D2AB-5045070A3829}"/>
              </a:ext>
            </a:extLst>
          </p:cNvPr>
          <p:cNvSpPr>
            <a:spLocks noGrp="1"/>
          </p:cNvSpPr>
          <p:nvPr>
            <p:ph type="title"/>
          </p:nvPr>
        </p:nvSpPr>
        <p:spPr>
          <a:xfrm>
            <a:off x="677334" y="609600"/>
            <a:ext cx="8596668" cy="816077"/>
          </a:xfrm>
        </p:spPr>
        <p:txBody>
          <a:bodyPr>
            <a:normAutofit fontScale="90000"/>
          </a:bodyPr>
          <a:lstStyle/>
          <a:p>
            <a:pPr algn="ctr"/>
            <a:r>
              <a:rPr lang="es-CO" dirty="0"/>
              <a:t>Ejercicio grupal</a:t>
            </a:r>
            <a:br>
              <a:rPr lang="es-CO" dirty="0"/>
            </a:br>
            <a:endParaRPr lang="es-CO" dirty="0"/>
          </a:p>
        </p:txBody>
      </p:sp>
      <p:sp>
        <p:nvSpPr>
          <p:cNvPr id="3" name="Marcador de contenido 2">
            <a:extLst>
              <a:ext uri="{FF2B5EF4-FFF2-40B4-BE49-F238E27FC236}">
                <a16:creationId xmlns:a16="http://schemas.microsoft.com/office/drawing/2014/main" id="{A23D34B6-08B2-738C-A0E8-43A3124A6978}"/>
              </a:ext>
            </a:extLst>
          </p:cNvPr>
          <p:cNvSpPr>
            <a:spLocks noGrp="1"/>
          </p:cNvSpPr>
          <p:nvPr>
            <p:ph idx="1"/>
          </p:nvPr>
        </p:nvSpPr>
        <p:spPr>
          <a:xfrm>
            <a:off x="677334" y="2160589"/>
            <a:ext cx="8596668" cy="3158663"/>
          </a:xfrm>
        </p:spPr>
        <p:txBody>
          <a:bodyPr>
            <a:normAutofit/>
          </a:bodyPr>
          <a:lstStyle/>
          <a:p>
            <a:pPr lvl="1">
              <a:buFont typeface="Wingdings" panose="05000000000000000000" pitchFamily="2" charset="2"/>
              <a:buChar char="q"/>
            </a:pPr>
            <a:r>
              <a:rPr lang="es-CO" sz="2400" dirty="0"/>
              <a:t>Identidades y diferencias entre la organización sindical y la organización cooperativa</a:t>
            </a:r>
          </a:p>
          <a:p>
            <a:pPr lvl="1">
              <a:buFont typeface="Wingdings" panose="05000000000000000000" pitchFamily="2" charset="2"/>
              <a:buChar char="q"/>
            </a:pPr>
            <a:r>
              <a:rPr lang="es-CO" sz="2400" dirty="0"/>
              <a:t>Relator(a) y moderador(a)</a:t>
            </a:r>
          </a:p>
          <a:p>
            <a:pPr lvl="1">
              <a:buFont typeface="Wingdings" panose="05000000000000000000" pitchFamily="2" charset="2"/>
              <a:buChar char="q"/>
            </a:pPr>
            <a:r>
              <a:rPr lang="es-CO" sz="2400" dirty="0"/>
              <a:t>Ronda de respuestas con tarjetas</a:t>
            </a:r>
          </a:p>
          <a:p>
            <a:pPr lvl="1">
              <a:buFont typeface="Wingdings" panose="05000000000000000000" pitchFamily="2" charset="2"/>
              <a:buChar char="q"/>
            </a:pPr>
            <a:r>
              <a:rPr lang="es-CO" sz="2400" dirty="0"/>
              <a:t>Presentación en plenaria</a:t>
            </a:r>
          </a:p>
          <a:p>
            <a:pPr lvl="1">
              <a:buFont typeface="Wingdings" panose="05000000000000000000" pitchFamily="2" charset="2"/>
              <a:buChar char="q"/>
            </a:pPr>
            <a:r>
              <a:rPr lang="es-CO" sz="2400" dirty="0"/>
              <a:t>Conclusiones generales</a:t>
            </a:r>
          </a:p>
        </p:txBody>
      </p:sp>
    </p:spTree>
    <p:extLst>
      <p:ext uri="{BB962C8B-B14F-4D97-AF65-F5344CB8AC3E}">
        <p14:creationId xmlns:p14="http://schemas.microsoft.com/office/powerpoint/2010/main" val="5008813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D95965E7-1ABE-18D8-0141-BD5BD2923685}"/>
              </a:ext>
            </a:extLst>
          </p:cNvPr>
          <p:cNvSpPr>
            <a:spLocks noGrp="1"/>
          </p:cNvSpPr>
          <p:nvPr>
            <p:ph idx="1"/>
          </p:nvPr>
        </p:nvSpPr>
        <p:spPr>
          <a:xfrm>
            <a:off x="677334" y="2160589"/>
            <a:ext cx="8596668" cy="2352417"/>
          </a:xfrm>
        </p:spPr>
        <p:txBody>
          <a:bodyPr>
            <a:normAutofit/>
          </a:bodyPr>
          <a:lstStyle/>
          <a:p>
            <a:pPr algn="ctr"/>
            <a:r>
              <a:rPr lang="es-CO" sz="4400" b="1" dirty="0"/>
              <a:t>Parte 3: El cooperativismo Contexto global y de país</a:t>
            </a:r>
          </a:p>
        </p:txBody>
      </p:sp>
    </p:spTree>
    <p:extLst>
      <p:ext uri="{BB962C8B-B14F-4D97-AF65-F5344CB8AC3E}">
        <p14:creationId xmlns:p14="http://schemas.microsoft.com/office/powerpoint/2010/main" val="20610985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F4DD65-CA41-E7F5-327E-D90CBC2D2EC9}"/>
              </a:ext>
            </a:extLst>
          </p:cNvPr>
          <p:cNvSpPr>
            <a:spLocks noGrp="1"/>
          </p:cNvSpPr>
          <p:nvPr>
            <p:ph type="title"/>
          </p:nvPr>
        </p:nvSpPr>
        <p:spPr>
          <a:xfrm>
            <a:off x="677334" y="609600"/>
            <a:ext cx="10737918" cy="1199535"/>
          </a:xfrm>
        </p:spPr>
        <p:txBody>
          <a:bodyPr>
            <a:normAutofit fontScale="90000"/>
          </a:bodyPr>
          <a:lstStyle/>
          <a:p>
            <a:r>
              <a:rPr lang="es-CO" sz="2400" b="1" dirty="0"/>
              <a:t>El sector cooperativo en Colombia- Supersolidaria</a:t>
            </a:r>
            <a:r>
              <a:rPr lang="es-CO" sz="2400" b="1" dirty="0">
                <a:solidFill>
                  <a:schemeClr val="tx1"/>
                </a:solidFill>
              </a:rPr>
              <a:t>:</a:t>
            </a:r>
            <a:br>
              <a:rPr lang="es-CO" sz="2400" b="1" dirty="0">
                <a:solidFill>
                  <a:schemeClr val="tx1"/>
                </a:solidFill>
              </a:rPr>
            </a:br>
            <a:r>
              <a:rPr lang="es-CO" sz="2400" b="1" dirty="0">
                <a:solidFill>
                  <a:schemeClr val="tx1"/>
                </a:solidFill>
              </a:rPr>
              <a:t> </a:t>
            </a:r>
            <a:r>
              <a:rPr lang="es-CO" sz="1600" dirty="0">
                <a:solidFill>
                  <a:schemeClr val="tx1"/>
                </a:solidFill>
                <a:hlinkClick r:id="rId2">
                  <a:extLst>
                    <a:ext uri="{A12FA001-AC4F-418D-AE19-62706E023703}">
                      <ahyp:hlinkClr xmlns:ahyp="http://schemas.microsoft.com/office/drawing/2018/hyperlinkcolor" val="tx"/>
                    </a:ext>
                  </a:extLst>
                </a:hlinkClick>
              </a:rPr>
              <a:t>https://</a:t>
            </a:r>
            <a:r>
              <a:rPr lang="es-CO" sz="1600" dirty="0" err="1">
                <a:solidFill>
                  <a:schemeClr val="tx1"/>
                </a:solidFill>
                <a:hlinkClick r:id="rId2">
                  <a:extLst>
                    <a:ext uri="{A12FA001-AC4F-418D-AE19-62706E023703}">
                      <ahyp:hlinkClr xmlns:ahyp="http://schemas.microsoft.com/office/drawing/2018/hyperlinkcolor" val="tx"/>
                    </a:ext>
                  </a:extLst>
                </a:hlinkClick>
              </a:rPr>
              <a:t>www.supersolidaria.gov.co</a:t>
            </a:r>
            <a:r>
              <a:rPr lang="es-CO" sz="1600" dirty="0">
                <a:solidFill>
                  <a:schemeClr val="tx1"/>
                </a:solidFill>
                <a:hlinkClick r:id="rId2">
                  <a:extLst>
                    <a:ext uri="{A12FA001-AC4F-418D-AE19-62706E023703}">
                      <ahyp:hlinkClr xmlns:ahyp="http://schemas.microsoft.com/office/drawing/2018/hyperlinkcolor" val="tx"/>
                    </a:ext>
                  </a:extLst>
                </a:hlinkClick>
              </a:rPr>
              <a:t>/es/</a:t>
            </a:r>
            <a:r>
              <a:rPr lang="es-CO" sz="1600" dirty="0" err="1">
                <a:solidFill>
                  <a:schemeClr val="tx1"/>
                </a:solidFill>
                <a:hlinkClick r:id="rId2">
                  <a:extLst>
                    <a:ext uri="{A12FA001-AC4F-418D-AE19-62706E023703}">
                      <ahyp:hlinkClr xmlns:ahyp="http://schemas.microsoft.com/office/drawing/2018/hyperlinkcolor" val="tx"/>
                    </a:ext>
                  </a:extLst>
                </a:hlinkClick>
              </a:rPr>
              <a:t>content</a:t>
            </a:r>
            <a:r>
              <a:rPr lang="es-CO" sz="1600" dirty="0">
                <a:solidFill>
                  <a:schemeClr val="tx1"/>
                </a:solidFill>
                <a:hlinkClick r:id="rId2">
                  <a:extLst>
                    <a:ext uri="{A12FA001-AC4F-418D-AE19-62706E023703}">
                      <ahyp:hlinkClr xmlns:ahyp="http://schemas.microsoft.com/office/drawing/2018/hyperlinkcolor" val="tx"/>
                    </a:ext>
                  </a:extLst>
                </a:hlinkClick>
              </a:rPr>
              <a:t>/superintendente-de-la-economia-solidaria-hablo-sobre-el-presente-y-futuro-del-sector#:~:</a:t>
            </a:r>
            <a:r>
              <a:rPr lang="es-CO" sz="1600" dirty="0" err="1">
                <a:solidFill>
                  <a:schemeClr val="tx1"/>
                </a:solidFill>
                <a:hlinkClick r:id="rId2">
                  <a:extLst>
                    <a:ext uri="{A12FA001-AC4F-418D-AE19-62706E023703}">
                      <ahyp:hlinkClr xmlns:ahyp="http://schemas.microsoft.com/office/drawing/2018/hyperlinkcolor" val="tx"/>
                    </a:ext>
                  </a:extLst>
                </a:hlinkClick>
              </a:rPr>
              <a:t>text</a:t>
            </a:r>
            <a:r>
              <a:rPr lang="es-CO" sz="1600" dirty="0">
                <a:solidFill>
                  <a:schemeClr val="tx1"/>
                </a:solidFill>
                <a:hlinkClick r:id="rId2">
                  <a:extLst>
                    <a:ext uri="{A12FA001-AC4F-418D-AE19-62706E023703}">
                      <ahyp:hlinkClr xmlns:ahyp="http://schemas.microsoft.com/office/drawing/2018/hyperlinkcolor" val="tx"/>
                    </a:ext>
                  </a:extLst>
                </a:hlinkClick>
              </a:rPr>
              <a:t>=%C2%BFCu%C3%A1ntas%20cooperativas%20existen%20en%20el,estar%20entre%205.000%20y%206.000</a:t>
            </a:r>
            <a:r>
              <a:rPr lang="es-CO" sz="1600" dirty="0">
                <a:solidFill>
                  <a:schemeClr val="tx1"/>
                </a:solidFill>
              </a:rPr>
              <a:t> .</a:t>
            </a:r>
          </a:p>
        </p:txBody>
      </p:sp>
      <p:sp>
        <p:nvSpPr>
          <p:cNvPr id="3" name="Marcador de contenido 2">
            <a:extLst>
              <a:ext uri="{FF2B5EF4-FFF2-40B4-BE49-F238E27FC236}">
                <a16:creationId xmlns:a16="http://schemas.microsoft.com/office/drawing/2014/main" id="{D80BDFE0-4D51-382E-E7C5-09A69AC8E64D}"/>
              </a:ext>
            </a:extLst>
          </p:cNvPr>
          <p:cNvSpPr>
            <a:spLocks noGrp="1"/>
          </p:cNvSpPr>
          <p:nvPr>
            <p:ph idx="1"/>
          </p:nvPr>
        </p:nvSpPr>
        <p:spPr>
          <a:xfrm>
            <a:off x="677333" y="2251587"/>
            <a:ext cx="10649427" cy="3667432"/>
          </a:xfrm>
        </p:spPr>
        <p:txBody>
          <a:bodyPr>
            <a:normAutofit/>
          </a:bodyPr>
          <a:lstStyle/>
          <a:p>
            <a:r>
              <a:rPr lang="es-MX" sz="2000" dirty="0"/>
              <a:t>La economía solidaria representa cerca de 4% del PIB y más allá de los sectores, estamos en cooperativas de ahorro y multiactivas, que son las que se dedican a manejar varias unidades de negocio, con un modelo solidario detrás, como Colanta, </a:t>
            </a:r>
            <a:r>
              <a:rPr lang="es-MX" sz="2000" dirty="0" err="1"/>
              <a:t>Coopidrogas</a:t>
            </a:r>
            <a:r>
              <a:rPr lang="es-MX" sz="2000" dirty="0"/>
              <a:t>. Lo otro son los fondos de empleados, que suelen estar anclados a una entidad o grupo de empresas y tiene diferentes productos para los empleados. Lo tercero son entidades mutuales, también vigiladas.</a:t>
            </a:r>
          </a:p>
          <a:p>
            <a:r>
              <a:rPr lang="es-MX" sz="2000" dirty="0"/>
              <a:t>Estamos en alrededor de 4.000 cooperativas que vigilamos, pero el universo es de 10.500 registradas en cámara de comercio. Hay muchas que se crean y que desaparecen, por lo que activas pueden estar entre 5.000 y 6.000. Afiliados son siete millones de colombianos que están en cooperativas, fondos de empleados y mutuales.</a:t>
            </a:r>
            <a:endParaRPr lang="es-CO" sz="2000" dirty="0"/>
          </a:p>
        </p:txBody>
      </p:sp>
    </p:spTree>
    <p:extLst>
      <p:ext uri="{BB962C8B-B14F-4D97-AF65-F5344CB8AC3E}">
        <p14:creationId xmlns:p14="http://schemas.microsoft.com/office/powerpoint/2010/main" val="33324820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3E08C6-A0FA-10E2-7525-633990DEF2B7}"/>
              </a:ext>
            </a:extLst>
          </p:cNvPr>
          <p:cNvSpPr>
            <a:spLocks noGrp="1"/>
          </p:cNvSpPr>
          <p:nvPr>
            <p:ph type="title"/>
          </p:nvPr>
        </p:nvSpPr>
        <p:spPr>
          <a:xfrm>
            <a:off x="1031296" y="2768600"/>
            <a:ext cx="8596668" cy="1320800"/>
          </a:xfrm>
        </p:spPr>
        <p:txBody>
          <a:bodyPr/>
          <a:lstStyle/>
          <a:p>
            <a:pPr algn="ctr"/>
            <a:r>
              <a:rPr lang="es-CO" b="1" dirty="0"/>
              <a:t>Parte 1: historia del cooperativismo mundial</a:t>
            </a:r>
          </a:p>
        </p:txBody>
      </p:sp>
    </p:spTree>
    <p:extLst>
      <p:ext uri="{BB962C8B-B14F-4D97-AF65-F5344CB8AC3E}">
        <p14:creationId xmlns:p14="http://schemas.microsoft.com/office/powerpoint/2010/main" val="84269586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C341BBF-7965-4B2E-B863-A18706AACDDE}"/>
              </a:ext>
            </a:extLst>
          </p:cNvPr>
          <p:cNvSpPr>
            <a:spLocks noGrp="1"/>
          </p:cNvSpPr>
          <p:nvPr>
            <p:ph type="title"/>
          </p:nvPr>
        </p:nvSpPr>
        <p:spPr>
          <a:xfrm>
            <a:off x="677333" y="609600"/>
            <a:ext cx="9725195" cy="1320800"/>
          </a:xfrm>
        </p:spPr>
        <p:txBody>
          <a:bodyPr/>
          <a:lstStyle/>
          <a:p>
            <a:pPr algn="ctr"/>
            <a:r>
              <a:rPr lang="es-CO" sz="3600" b="1" dirty="0"/>
              <a:t>El sector cooperativo en Colombia- Supersolidaria</a:t>
            </a:r>
            <a:endParaRPr lang="es-CO" dirty="0"/>
          </a:p>
        </p:txBody>
      </p:sp>
      <p:sp>
        <p:nvSpPr>
          <p:cNvPr id="3" name="Marcador de contenido 2">
            <a:extLst>
              <a:ext uri="{FF2B5EF4-FFF2-40B4-BE49-F238E27FC236}">
                <a16:creationId xmlns:a16="http://schemas.microsoft.com/office/drawing/2014/main" id="{904053E0-8BED-077D-C921-DB2EA7013D1A}"/>
              </a:ext>
            </a:extLst>
          </p:cNvPr>
          <p:cNvSpPr>
            <a:spLocks noGrp="1"/>
          </p:cNvSpPr>
          <p:nvPr>
            <p:ph idx="1"/>
          </p:nvPr>
        </p:nvSpPr>
        <p:spPr/>
        <p:txBody>
          <a:bodyPr>
            <a:normAutofit lnSpcReduction="10000"/>
          </a:bodyPr>
          <a:lstStyle/>
          <a:p>
            <a:r>
              <a:rPr lang="es-MX" dirty="0"/>
              <a:t>En general es toda la población, pero se centra en los estratos uno, dos y tres, por lo que hay una dinámica de aporte a la economía y al crecimiento del país. El monto de ahorro asciende a $19,5 billones, lo cual es un monto importante y significativo, ya que desde el punto de vista del volumen de $36 billones que son los activos de las cooperativas, más de la mitad está apalancada con ahorros.</a:t>
            </a:r>
          </a:p>
          <a:p>
            <a:r>
              <a:rPr lang="es-MX" dirty="0"/>
              <a:t>La cartera supera los $20 billones en Colombia, y la calidad está alrededor de 6%, en términos generales ese porcentaje, con la coyuntura en la que estamos, es algo normal.</a:t>
            </a:r>
          </a:p>
          <a:p>
            <a:r>
              <a:rPr lang="es-MX" dirty="0"/>
              <a:t>Se ha notado que hay un crecimiento en el indicador de calidad de la cartera y la expectativa de default, especialmente microfinanzas e independiente. Eso también está enfocado a unas cooperativas donde se hace un seguimiento para que no haya caída de esa cartera. Tenemos un sector solidario sano y cooperativas sanas, no hay dificultades en esa materia.</a:t>
            </a:r>
            <a:endParaRPr lang="es-CO" dirty="0"/>
          </a:p>
        </p:txBody>
      </p:sp>
    </p:spTree>
    <p:extLst>
      <p:ext uri="{BB962C8B-B14F-4D97-AF65-F5344CB8AC3E}">
        <p14:creationId xmlns:p14="http://schemas.microsoft.com/office/powerpoint/2010/main" val="9407380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DC2DA4E-428F-9F94-B7BD-860289310448}"/>
              </a:ext>
            </a:extLst>
          </p:cNvPr>
          <p:cNvSpPr>
            <a:spLocks noGrp="1"/>
          </p:cNvSpPr>
          <p:nvPr>
            <p:ph type="title"/>
          </p:nvPr>
        </p:nvSpPr>
        <p:spPr>
          <a:xfrm>
            <a:off x="677333" y="609600"/>
            <a:ext cx="9735027" cy="1320800"/>
          </a:xfrm>
        </p:spPr>
        <p:txBody>
          <a:bodyPr/>
          <a:lstStyle/>
          <a:p>
            <a:pPr algn="ctr"/>
            <a:r>
              <a:rPr lang="es-MX" b="1" dirty="0"/>
              <a:t>El sector cooperativo en Colombia- Supersolidaria: </a:t>
            </a:r>
            <a:endParaRPr lang="es-CO" b="1" dirty="0"/>
          </a:p>
        </p:txBody>
      </p:sp>
      <p:sp>
        <p:nvSpPr>
          <p:cNvPr id="3" name="Marcador de contenido 2">
            <a:extLst>
              <a:ext uri="{FF2B5EF4-FFF2-40B4-BE49-F238E27FC236}">
                <a16:creationId xmlns:a16="http://schemas.microsoft.com/office/drawing/2014/main" id="{F33E5233-1014-0217-F34D-7DB2821AD6E4}"/>
              </a:ext>
            </a:extLst>
          </p:cNvPr>
          <p:cNvSpPr>
            <a:spLocks noGrp="1"/>
          </p:cNvSpPr>
          <p:nvPr>
            <p:ph idx="1"/>
          </p:nvPr>
        </p:nvSpPr>
        <p:spPr/>
        <p:txBody>
          <a:bodyPr/>
          <a:lstStyle/>
          <a:p>
            <a:r>
              <a:rPr lang="es-MX" dirty="0"/>
              <a:t>La cartera de vivienda tiene un indicador menor, está alrededor de 3% y la de consumo está alrededor de 5%; lo que jalona el indicador hacia arriba es el comportamiento de microfinanzas y la cartera de independientes que, aunque es menor, impacta el resultado del indicador.</a:t>
            </a:r>
          </a:p>
          <a:p>
            <a:endParaRPr lang="es-CO" dirty="0"/>
          </a:p>
        </p:txBody>
      </p:sp>
    </p:spTree>
    <p:extLst>
      <p:ext uri="{BB962C8B-B14F-4D97-AF65-F5344CB8AC3E}">
        <p14:creationId xmlns:p14="http://schemas.microsoft.com/office/powerpoint/2010/main" val="22817741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97D537-8341-1355-6A5A-32D6D053F2CC}"/>
              </a:ext>
            </a:extLst>
          </p:cNvPr>
          <p:cNvSpPr>
            <a:spLocks noGrp="1"/>
          </p:cNvSpPr>
          <p:nvPr>
            <p:ph type="title"/>
          </p:nvPr>
        </p:nvSpPr>
        <p:spPr>
          <a:xfrm>
            <a:off x="677334" y="176981"/>
            <a:ext cx="10905066" cy="639096"/>
          </a:xfrm>
        </p:spPr>
        <p:txBody>
          <a:bodyPr>
            <a:normAutofit/>
          </a:bodyPr>
          <a:lstStyle/>
          <a:p>
            <a:r>
              <a:rPr lang="es-CO" sz="3200" b="1" dirty="0"/>
              <a:t>Cooperativas Financieras en Colombia: Superfinanciera</a:t>
            </a:r>
          </a:p>
        </p:txBody>
      </p:sp>
      <p:pic>
        <p:nvPicPr>
          <p:cNvPr id="5" name="Marcador de contenido 4">
            <a:extLst>
              <a:ext uri="{FF2B5EF4-FFF2-40B4-BE49-F238E27FC236}">
                <a16:creationId xmlns:a16="http://schemas.microsoft.com/office/drawing/2014/main" id="{3734E3B2-107E-9072-0D6D-DCA6AB508D3D}"/>
              </a:ext>
            </a:extLst>
          </p:cNvPr>
          <p:cNvPicPr>
            <a:picLocks noGrp="1" noChangeAspect="1"/>
          </p:cNvPicPr>
          <p:nvPr>
            <p:ph idx="1"/>
          </p:nvPr>
        </p:nvPicPr>
        <p:blipFill>
          <a:blip r:embed="rId2"/>
          <a:stretch>
            <a:fillRect/>
          </a:stretch>
        </p:blipFill>
        <p:spPr>
          <a:xfrm>
            <a:off x="806245" y="1091381"/>
            <a:ext cx="10776155" cy="5083277"/>
          </a:xfrm>
        </p:spPr>
      </p:pic>
    </p:spTree>
    <p:extLst>
      <p:ext uri="{BB962C8B-B14F-4D97-AF65-F5344CB8AC3E}">
        <p14:creationId xmlns:p14="http://schemas.microsoft.com/office/powerpoint/2010/main" val="9978209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28AE2D-86C5-8D30-AD17-C349893BD776}"/>
              </a:ext>
            </a:extLst>
          </p:cNvPr>
          <p:cNvSpPr>
            <a:spLocks noGrp="1"/>
          </p:cNvSpPr>
          <p:nvPr>
            <p:ph type="title"/>
          </p:nvPr>
        </p:nvSpPr>
        <p:spPr>
          <a:xfrm>
            <a:off x="677333" y="275303"/>
            <a:ext cx="10462613" cy="737419"/>
          </a:xfrm>
        </p:spPr>
        <p:txBody>
          <a:bodyPr/>
          <a:lstStyle/>
          <a:p>
            <a:r>
              <a:rPr lang="es-CO" dirty="0"/>
              <a:t>Organismos multilaterales y de apoyo global</a:t>
            </a:r>
          </a:p>
        </p:txBody>
      </p:sp>
      <p:sp>
        <p:nvSpPr>
          <p:cNvPr id="3" name="Marcador de contenido 2">
            <a:extLst>
              <a:ext uri="{FF2B5EF4-FFF2-40B4-BE49-F238E27FC236}">
                <a16:creationId xmlns:a16="http://schemas.microsoft.com/office/drawing/2014/main" id="{C2373E4B-5C88-6225-48B7-CC25A17134C8}"/>
              </a:ext>
            </a:extLst>
          </p:cNvPr>
          <p:cNvSpPr>
            <a:spLocks noGrp="1"/>
          </p:cNvSpPr>
          <p:nvPr>
            <p:ph idx="1"/>
          </p:nvPr>
        </p:nvSpPr>
        <p:spPr>
          <a:xfrm>
            <a:off x="677334" y="1317523"/>
            <a:ext cx="10462614" cy="5378245"/>
          </a:xfrm>
        </p:spPr>
        <p:txBody>
          <a:bodyPr>
            <a:noAutofit/>
          </a:bodyPr>
          <a:lstStyle/>
          <a:p>
            <a:r>
              <a:rPr lang="es-MX" sz="2400" dirty="0"/>
              <a:t>¿QUÉ ES EL WORLD COOPERATIVE MONITOR -</a:t>
            </a:r>
            <a:r>
              <a:rPr lang="es-MX" sz="2400" dirty="0" err="1"/>
              <a:t>WCM</a:t>
            </a:r>
            <a:r>
              <a:rPr lang="es-MX" sz="2400" dirty="0"/>
              <a:t>?</a:t>
            </a:r>
          </a:p>
          <a:p>
            <a:pPr lvl="1">
              <a:buFont typeface="Wingdings" panose="05000000000000000000" pitchFamily="2" charset="2"/>
              <a:buChar char="q"/>
            </a:pPr>
            <a:r>
              <a:rPr lang="es-MX" sz="2400" dirty="0"/>
              <a:t>Se trata de un proceso de recopilación, integración, y análisis de datos que se recogen en </a:t>
            </a:r>
            <a:r>
              <a:rPr lang="es-MX" sz="2400" dirty="0" err="1"/>
              <a:t>unabase</a:t>
            </a:r>
            <a:r>
              <a:rPr lang="es-MX" sz="2400" dirty="0"/>
              <a:t> de datos actualizada regularmente en la que se incluyen datos económicos, </a:t>
            </a:r>
            <a:r>
              <a:rPr lang="es-MX" sz="2400" dirty="0" err="1"/>
              <a:t>organizativosy</a:t>
            </a:r>
            <a:r>
              <a:rPr lang="es-MX" sz="2400" dirty="0"/>
              <a:t> sociales que permiten demostrar el impacto social y económico de las principales cooperativas de todo el mundo.</a:t>
            </a:r>
          </a:p>
          <a:p>
            <a:pPr lvl="1">
              <a:buFont typeface="Wingdings" panose="05000000000000000000" pitchFamily="2" charset="2"/>
              <a:buChar char="q"/>
            </a:pPr>
            <a:r>
              <a:rPr lang="es-MX" sz="2400" dirty="0"/>
              <a:t>Resumen Ejecutivo </a:t>
            </a:r>
            <a:r>
              <a:rPr lang="es-MX" sz="2400" dirty="0" err="1"/>
              <a:t>WCM</a:t>
            </a:r>
            <a:r>
              <a:rPr lang="es-MX" sz="2400" dirty="0"/>
              <a:t> 2023: Este 12º  informe anual incluye la clasificación de los 300 primeros puestos y también por sectores, datos de empleo y un INFORME ESPECIAL sobre LAS VENTAJAS PARA LOS SOCIOS.</a:t>
            </a:r>
            <a:endParaRPr lang="es-CO" sz="2400" dirty="0"/>
          </a:p>
        </p:txBody>
      </p:sp>
    </p:spTree>
    <p:extLst>
      <p:ext uri="{BB962C8B-B14F-4D97-AF65-F5344CB8AC3E}">
        <p14:creationId xmlns:p14="http://schemas.microsoft.com/office/powerpoint/2010/main" val="19091684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F763B97-5759-D398-AF5A-AE0ADF2DC177}"/>
              </a:ext>
            </a:extLst>
          </p:cNvPr>
          <p:cNvSpPr>
            <a:spLocks noGrp="1"/>
          </p:cNvSpPr>
          <p:nvPr>
            <p:ph type="title"/>
          </p:nvPr>
        </p:nvSpPr>
        <p:spPr/>
        <p:txBody>
          <a:bodyPr/>
          <a:lstStyle/>
          <a:p>
            <a:r>
              <a:rPr lang="es-CO" dirty="0"/>
              <a:t>Top 300 de cooperativas a nivel Global 2022 Por tipo de actividad</a:t>
            </a:r>
          </a:p>
        </p:txBody>
      </p:sp>
      <p:sp>
        <p:nvSpPr>
          <p:cNvPr id="3" name="Marcador de contenido 2">
            <a:extLst>
              <a:ext uri="{FF2B5EF4-FFF2-40B4-BE49-F238E27FC236}">
                <a16:creationId xmlns:a16="http://schemas.microsoft.com/office/drawing/2014/main" id="{8D8ED1C3-7877-10D2-5339-F52D34C9EAA9}"/>
              </a:ext>
            </a:extLst>
          </p:cNvPr>
          <p:cNvSpPr>
            <a:spLocks noGrp="1"/>
          </p:cNvSpPr>
          <p:nvPr>
            <p:ph idx="1"/>
          </p:nvPr>
        </p:nvSpPr>
        <p:spPr/>
        <p:txBody>
          <a:bodyPr/>
          <a:lstStyle/>
          <a:p>
            <a:r>
              <a:rPr lang="es-CO" dirty="0"/>
              <a:t>De productores</a:t>
            </a:r>
          </a:p>
          <a:p>
            <a:r>
              <a:rPr lang="es-CO" dirty="0"/>
              <a:t>Mutuales</a:t>
            </a:r>
          </a:p>
          <a:p>
            <a:r>
              <a:rPr lang="es-CO" dirty="0"/>
              <a:t>De consumidores/usuarios</a:t>
            </a:r>
          </a:p>
          <a:p>
            <a:r>
              <a:rPr lang="es-CO" dirty="0"/>
              <a:t>Empresas no cooperativas controladas por cooperativas</a:t>
            </a:r>
          </a:p>
          <a:p>
            <a:r>
              <a:rPr lang="es-CO" dirty="0"/>
              <a:t>De trabajadores</a:t>
            </a:r>
          </a:p>
          <a:p>
            <a:r>
              <a:rPr lang="es-CO" dirty="0"/>
              <a:t>De múltiples partes interesadas</a:t>
            </a:r>
          </a:p>
          <a:p>
            <a:r>
              <a:rPr lang="es-CO" dirty="0"/>
              <a:t>De productores + De consumidores/usuarios</a:t>
            </a:r>
          </a:p>
        </p:txBody>
      </p:sp>
    </p:spTree>
    <p:extLst>
      <p:ext uri="{BB962C8B-B14F-4D97-AF65-F5344CB8AC3E}">
        <p14:creationId xmlns:p14="http://schemas.microsoft.com/office/powerpoint/2010/main" val="272011307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342F33-25BE-D7DD-6A32-893BA862B486}"/>
              </a:ext>
            </a:extLst>
          </p:cNvPr>
          <p:cNvSpPr>
            <a:spLocks noGrp="1"/>
          </p:cNvSpPr>
          <p:nvPr>
            <p:ph type="title"/>
          </p:nvPr>
        </p:nvSpPr>
        <p:spPr/>
        <p:txBody>
          <a:bodyPr/>
          <a:lstStyle/>
          <a:p>
            <a:r>
              <a:rPr lang="es-CO" dirty="0"/>
              <a:t>Por sector económico</a:t>
            </a:r>
          </a:p>
        </p:txBody>
      </p:sp>
      <p:sp>
        <p:nvSpPr>
          <p:cNvPr id="3" name="Marcador de contenido 2">
            <a:extLst>
              <a:ext uri="{FF2B5EF4-FFF2-40B4-BE49-F238E27FC236}">
                <a16:creationId xmlns:a16="http://schemas.microsoft.com/office/drawing/2014/main" id="{8154ECB4-24D1-C39D-8A2F-89D762285C0C}"/>
              </a:ext>
            </a:extLst>
          </p:cNvPr>
          <p:cNvSpPr>
            <a:spLocks noGrp="1"/>
          </p:cNvSpPr>
          <p:nvPr>
            <p:ph idx="1"/>
          </p:nvPr>
        </p:nvSpPr>
        <p:spPr/>
        <p:txBody>
          <a:bodyPr/>
          <a:lstStyle/>
          <a:p>
            <a:r>
              <a:rPr lang="es-MX" dirty="0"/>
              <a:t>Seguros</a:t>
            </a:r>
          </a:p>
          <a:p>
            <a:r>
              <a:rPr lang="es-MX" dirty="0"/>
              <a:t>Agricultura e industria alimentaria (incluye pesca)</a:t>
            </a:r>
          </a:p>
          <a:p>
            <a:r>
              <a:rPr lang="es-MX" dirty="0"/>
              <a:t>Comercio mayorista y minorista</a:t>
            </a:r>
          </a:p>
          <a:p>
            <a:r>
              <a:rPr lang="es-MX" dirty="0"/>
              <a:t>Servicios financieros</a:t>
            </a:r>
          </a:p>
          <a:p>
            <a:r>
              <a:rPr lang="es-MX" dirty="0"/>
              <a:t>Industria y servicios de utilidad publica</a:t>
            </a:r>
          </a:p>
          <a:p>
            <a:r>
              <a:rPr lang="es-MX" dirty="0"/>
              <a:t>Educación, sanidad y trabajo social</a:t>
            </a:r>
          </a:p>
          <a:p>
            <a:r>
              <a:rPr lang="es-MX" dirty="0"/>
              <a:t>Otros servicios (incluye vivienda)</a:t>
            </a:r>
            <a:endParaRPr lang="es-CO" dirty="0"/>
          </a:p>
        </p:txBody>
      </p:sp>
    </p:spTree>
    <p:extLst>
      <p:ext uri="{BB962C8B-B14F-4D97-AF65-F5344CB8AC3E}">
        <p14:creationId xmlns:p14="http://schemas.microsoft.com/office/powerpoint/2010/main" val="245720575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a:extLst>
              <a:ext uri="{FF2B5EF4-FFF2-40B4-BE49-F238E27FC236}">
                <a16:creationId xmlns:a16="http://schemas.microsoft.com/office/drawing/2014/main" id="{33043292-231F-035B-19D1-3388172C19F6}"/>
              </a:ext>
            </a:extLst>
          </p:cNvPr>
          <p:cNvPicPr>
            <a:picLocks noGrp="1" noChangeAspect="1"/>
          </p:cNvPicPr>
          <p:nvPr>
            <p:ph idx="1"/>
          </p:nvPr>
        </p:nvPicPr>
        <p:blipFill>
          <a:blip r:embed="rId2"/>
          <a:stretch>
            <a:fillRect/>
          </a:stretch>
        </p:blipFill>
        <p:spPr>
          <a:xfrm>
            <a:off x="706832" y="1140541"/>
            <a:ext cx="9803852" cy="5063613"/>
          </a:xfrm>
        </p:spPr>
      </p:pic>
    </p:spTree>
    <p:extLst>
      <p:ext uri="{BB962C8B-B14F-4D97-AF65-F5344CB8AC3E}">
        <p14:creationId xmlns:p14="http://schemas.microsoft.com/office/powerpoint/2010/main" val="344818892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a:extLst>
              <a:ext uri="{FF2B5EF4-FFF2-40B4-BE49-F238E27FC236}">
                <a16:creationId xmlns:a16="http://schemas.microsoft.com/office/drawing/2014/main" id="{20059587-8615-6AE0-9162-A63F015EFD4A}"/>
              </a:ext>
            </a:extLst>
          </p:cNvPr>
          <p:cNvPicPr>
            <a:picLocks noGrp="1" noChangeAspect="1"/>
          </p:cNvPicPr>
          <p:nvPr>
            <p:ph idx="1"/>
          </p:nvPr>
        </p:nvPicPr>
        <p:blipFill>
          <a:blip r:embed="rId2"/>
          <a:stretch>
            <a:fillRect/>
          </a:stretch>
        </p:blipFill>
        <p:spPr>
          <a:xfrm>
            <a:off x="560439" y="776747"/>
            <a:ext cx="10187386" cy="5279923"/>
          </a:xfrm>
        </p:spPr>
      </p:pic>
    </p:spTree>
    <p:extLst>
      <p:ext uri="{BB962C8B-B14F-4D97-AF65-F5344CB8AC3E}">
        <p14:creationId xmlns:p14="http://schemas.microsoft.com/office/powerpoint/2010/main" val="301176859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a:extLst>
              <a:ext uri="{FF2B5EF4-FFF2-40B4-BE49-F238E27FC236}">
                <a16:creationId xmlns:a16="http://schemas.microsoft.com/office/drawing/2014/main" id="{FA425A44-7E9E-B8F2-BE57-266B3C9D4E54}"/>
              </a:ext>
            </a:extLst>
          </p:cNvPr>
          <p:cNvPicPr>
            <a:picLocks noGrp="1" noChangeAspect="1"/>
          </p:cNvPicPr>
          <p:nvPr>
            <p:ph idx="1"/>
          </p:nvPr>
        </p:nvPicPr>
        <p:blipFill>
          <a:blip r:embed="rId2"/>
          <a:stretch>
            <a:fillRect/>
          </a:stretch>
        </p:blipFill>
        <p:spPr>
          <a:xfrm>
            <a:off x="717756" y="993058"/>
            <a:ext cx="10430206" cy="5643716"/>
          </a:xfrm>
        </p:spPr>
      </p:pic>
    </p:spTree>
    <p:extLst>
      <p:ext uri="{BB962C8B-B14F-4D97-AF65-F5344CB8AC3E}">
        <p14:creationId xmlns:p14="http://schemas.microsoft.com/office/powerpoint/2010/main" val="132221206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CADC4B9-7D6C-0FCD-D76B-0E7E5868D2FD}"/>
              </a:ext>
            </a:extLst>
          </p:cNvPr>
          <p:cNvSpPr>
            <a:spLocks noGrp="1"/>
          </p:cNvSpPr>
          <p:nvPr>
            <p:ph type="title"/>
          </p:nvPr>
        </p:nvSpPr>
        <p:spPr/>
        <p:txBody>
          <a:bodyPr>
            <a:normAutofit fontScale="90000"/>
          </a:bodyPr>
          <a:lstStyle/>
          <a:p>
            <a:r>
              <a:rPr lang="es-MX" sz="2400" dirty="0" err="1"/>
              <a:t>European</a:t>
            </a:r>
            <a:r>
              <a:rPr lang="es-MX" sz="2400" dirty="0"/>
              <a:t> </a:t>
            </a:r>
            <a:r>
              <a:rPr lang="es-MX" sz="2400" dirty="0" err="1"/>
              <a:t>Research</a:t>
            </a:r>
            <a:r>
              <a:rPr lang="es-MX" sz="2400" dirty="0"/>
              <a:t> </a:t>
            </a:r>
            <a:r>
              <a:rPr lang="es-MX" sz="2400" dirty="0" err="1"/>
              <a:t>Institute</a:t>
            </a:r>
            <a:r>
              <a:rPr lang="es-MX" sz="2400" dirty="0"/>
              <a:t> on Cooperative and Social </a:t>
            </a:r>
            <a:r>
              <a:rPr lang="es-MX" sz="2400" dirty="0" err="1"/>
              <a:t>Enterprises</a:t>
            </a:r>
            <a:br>
              <a:rPr lang="es-MX" sz="2400" dirty="0"/>
            </a:br>
            <a:r>
              <a:rPr lang="es-MX" sz="2400" dirty="0"/>
              <a:t>Fundación de investigación en Trento, Italia</a:t>
            </a:r>
            <a:br>
              <a:rPr lang="es-MX" sz="2400" dirty="0"/>
            </a:br>
            <a:endParaRPr lang="es-CO" sz="2400" dirty="0"/>
          </a:p>
        </p:txBody>
      </p:sp>
      <p:pic>
        <p:nvPicPr>
          <p:cNvPr id="7" name="Marcador de contenido 6">
            <a:extLst>
              <a:ext uri="{FF2B5EF4-FFF2-40B4-BE49-F238E27FC236}">
                <a16:creationId xmlns:a16="http://schemas.microsoft.com/office/drawing/2014/main" id="{02424A6B-5475-DEF7-F455-4634F38F3706}"/>
              </a:ext>
            </a:extLst>
          </p:cNvPr>
          <p:cNvPicPr>
            <a:picLocks noGrp="1" noChangeAspect="1"/>
          </p:cNvPicPr>
          <p:nvPr>
            <p:ph idx="1"/>
          </p:nvPr>
        </p:nvPicPr>
        <p:blipFill>
          <a:blip r:embed="rId2"/>
          <a:stretch>
            <a:fillRect/>
          </a:stretch>
        </p:blipFill>
        <p:spPr>
          <a:xfrm>
            <a:off x="747252" y="1671484"/>
            <a:ext cx="9222658" cy="4994787"/>
          </a:xfrm>
        </p:spPr>
      </p:pic>
    </p:spTree>
    <p:extLst>
      <p:ext uri="{BB962C8B-B14F-4D97-AF65-F5344CB8AC3E}">
        <p14:creationId xmlns:p14="http://schemas.microsoft.com/office/powerpoint/2010/main" val="2732005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8331162-11DD-CDA2-7526-3EAA02E1C9FE}"/>
              </a:ext>
            </a:extLst>
          </p:cNvPr>
          <p:cNvSpPr>
            <a:spLocks noGrp="1"/>
          </p:cNvSpPr>
          <p:nvPr>
            <p:ph type="title"/>
          </p:nvPr>
        </p:nvSpPr>
        <p:spPr>
          <a:xfrm>
            <a:off x="677334" y="609600"/>
            <a:ext cx="8596668" cy="806245"/>
          </a:xfrm>
        </p:spPr>
        <p:txBody>
          <a:bodyPr/>
          <a:lstStyle/>
          <a:p>
            <a:pPr algn="ctr"/>
            <a:r>
              <a:rPr lang="es-CO" dirty="0"/>
              <a:t>Historia Cooperativa</a:t>
            </a:r>
          </a:p>
        </p:txBody>
      </p:sp>
      <p:sp>
        <p:nvSpPr>
          <p:cNvPr id="3" name="Marcador de contenido 2">
            <a:extLst>
              <a:ext uri="{FF2B5EF4-FFF2-40B4-BE49-F238E27FC236}">
                <a16:creationId xmlns:a16="http://schemas.microsoft.com/office/drawing/2014/main" id="{0E104D50-C1B3-D464-0240-DABF39C5D986}"/>
              </a:ext>
            </a:extLst>
          </p:cNvPr>
          <p:cNvSpPr>
            <a:spLocks noGrp="1"/>
          </p:cNvSpPr>
          <p:nvPr>
            <p:ph idx="1"/>
          </p:nvPr>
        </p:nvSpPr>
        <p:spPr>
          <a:xfrm>
            <a:off x="677334" y="1737802"/>
            <a:ext cx="8596668" cy="4948133"/>
          </a:xfrm>
        </p:spPr>
        <p:txBody>
          <a:bodyPr>
            <a:normAutofit fontScale="62500" lnSpcReduction="20000"/>
          </a:bodyPr>
          <a:lstStyle/>
          <a:p>
            <a:r>
              <a:rPr lang="es-CO" sz="2600" dirty="0"/>
              <a:t>Evolución de los modos de producción y emergencia del Modo de Producción capitalista</a:t>
            </a:r>
          </a:p>
          <a:p>
            <a:r>
              <a:rPr lang="es-CO" sz="2600" dirty="0"/>
              <a:t>Revolución Industrial  (Cuatro revoluciones)</a:t>
            </a:r>
          </a:p>
          <a:p>
            <a:r>
              <a:rPr lang="es-CO" sz="2600" dirty="0"/>
              <a:t>El movimiento Obrero en Inglaterra, Francia, Alemania, Hasta la Revolución de octubre de 2017</a:t>
            </a:r>
            <a:r>
              <a:rPr lang="es-MX" sz="2600" dirty="0"/>
              <a:t> Asociación Internacional de Trabajadores (1864-1876) por las ideas de Marx y de Bakunin. </a:t>
            </a:r>
          </a:p>
          <a:p>
            <a:r>
              <a:rPr lang="es-CO" sz="2600" dirty="0"/>
              <a:t>La lucha de clases / revoluciones socialistas / socialdemocracia / Comunismo</a:t>
            </a:r>
          </a:p>
          <a:p>
            <a:r>
              <a:rPr lang="es-CO" sz="2600" dirty="0"/>
              <a:t>Socialismo Utópico: </a:t>
            </a:r>
            <a:r>
              <a:rPr lang="es-MX" sz="2600" dirty="0"/>
              <a:t>Visiones de sociedades ideales que compitieron con los movimientos socialdemócratas revolucionarios de inspiración marxista en el siglo XIX</a:t>
            </a:r>
            <a:endParaRPr lang="es-CO" sz="2600" dirty="0"/>
          </a:p>
          <a:p>
            <a:r>
              <a:rPr lang="es-CO" sz="2600" dirty="0"/>
              <a:t>Gran Bretaña: Tomás Moro y Robert Owen</a:t>
            </a:r>
          </a:p>
          <a:p>
            <a:r>
              <a:rPr lang="es-CO" sz="2600" dirty="0"/>
              <a:t>Francia: Henri de Saint-Simon, Flora Tristán, Charles Fourier​ y Étienne Cabet en Owen </a:t>
            </a:r>
          </a:p>
          <a:p>
            <a:r>
              <a:rPr lang="es-CO" sz="2600" dirty="0"/>
              <a:t>Los pioneros de Rochester</a:t>
            </a:r>
          </a:p>
          <a:p>
            <a:r>
              <a:rPr lang="es-CO" sz="2600" dirty="0"/>
              <a:t>Socialismo Científico: Critica de la Economía Política: Marx y Engels</a:t>
            </a:r>
          </a:p>
          <a:p>
            <a:r>
              <a:rPr lang="es-CO" sz="2600" dirty="0"/>
              <a:t>Teoría de la Plusvalía</a:t>
            </a:r>
          </a:p>
          <a:p>
            <a:r>
              <a:rPr lang="es-CO" sz="2600" dirty="0"/>
              <a:t>La revolución del Proletariado</a:t>
            </a:r>
          </a:p>
          <a:p>
            <a:endParaRPr lang="es-CO" dirty="0"/>
          </a:p>
        </p:txBody>
      </p:sp>
    </p:spTree>
    <p:extLst>
      <p:ext uri="{BB962C8B-B14F-4D97-AF65-F5344CB8AC3E}">
        <p14:creationId xmlns:p14="http://schemas.microsoft.com/office/powerpoint/2010/main" val="235331639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12A963-9300-0E27-0FF0-2EB45DD7C36D}"/>
              </a:ext>
            </a:extLst>
          </p:cNvPr>
          <p:cNvSpPr>
            <a:spLocks noGrp="1"/>
          </p:cNvSpPr>
          <p:nvPr>
            <p:ph type="title"/>
          </p:nvPr>
        </p:nvSpPr>
        <p:spPr/>
        <p:txBody>
          <a:bodyPr>
            <a:noAutofit/>
          </a:bodyPr>
          <a:lstStyle/>
          <a:p>
            <a:r>
              <a:rPr lang="es-MX" sz="2400" b="1" dirty="0">
                <a:solidFill>
                  <a:srgbClr val="92D050"/>
                </a:solidFill>
              </a:rPr>
              <a:t>Según la Alianza Cooperativa Internacional es la portavoz de las cooperativas en todo el mundo. </a:t>
            </a:r>
            <a:br>
              <a:rPr lang="es-MX" sz="2400" dirty="0">
                <a:solidFill>
                  <a:schemeClr val="tx1"/>
                </a:solidFill>
              </a:rPr>
            </a:br>
            <a:endParaRPr lang="es-CO" sz="2400" dirty="0">
              <a:solidFill>
                <a:schemeClr val="tx1"/>
              </a:solidFill>
            </a:endParaRPr>
          </a:p>
        </p:txBody>
      </p:sp>
      <p:sp>
        <p:nvSpPr>
          <p:cNvPr id="3" name="Marcador de contenido 2">
            <a:extLst>
              <a:ext uri="{FF2B5EF4-FFF2-40B4-BE49-F238E27FC236}">
                <a16:creationId xmlns:a16="http://schemas.microsoft.com/office/drawing/2014/main" id="{8D8E45E7-EF91-D633-70A7-C5E1C633CC8C}"/>
              </a:ext>
            </a:extLst>
          </p:cNvPr>
          <p:cNvSpPr>
            <a:spLocks noGrp="1"/>
          </p:cNvSpPr>
          <p:nvPr>
            <p:ph idx="1"/>
          </p:nvPr>
        </p:nvSpPr>
        <p:spPr>
          <a:xfrm>
            <a:off x="677333" y="2160589"/>
            <a:ext cx="9489221" cy="3168495"/>
          </a:xfrm>
        </p:spPr>
        <p:txBody>
          <a:bodyPr>
            <a:normAutofit/>
          </a:bodyPr>
          <a:lstStyle/>
          <a:p>
            <a:r>
              <a:rPr lang="es-MX" sz="2800" dirty="0"/>
              <a:t>Al día de hoy, los miembros de las cooperativas representan, al menos, el 12 % de la humanidad. </a:t>
            </a:r>
          </a:p>
          <a:p>
            <a:r>
              <a:rPr lang="es-MX" sz="2800" dirty="0"/>
              <a:t>Como empresas basadas en valores y no en los ingresos de capital, los  3 millones de cooperativas  presentes en el planeta trabajan juntas para construir un mundo mejor.</a:t>
            </a:r>
            <a:endParaRPr lang="es-CO" sz="2800" dirty="0"/>
          </a:p>
        </p:txBody>
      </p:sp>
    </p:spTree>
    <p:extLst>
      <p:ext uri="{BB962C8B-B14F-4D97-AF65-F5344CB8AC3E}">
        <p14:creationId xmlns:p14="http://schemas.microsoft.com/office/powerpoint/2010/main" val="371054010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ADB4BDF-7DC9-4C7D-96AA-863AE6B51C02}"/>
              </a:ext>
            </a:extLst>
          </p:cNvPr>
          <p:cNvSpPr>
            <a:spLocks noGrp="1"/>
          </p:cNvSpPr>
          <p:nvPr>
            <p:ph type="title"/>
          </p:nvPr>
        </p:nvSpPr>
        <p:spPr>
          <a:xfrm>
            <a:off x="677334" y="609600"/>
            <a:ext cx="8596668" cy="560440"/>
          </a:xfrm>
        </p:spPr>
        <p:txBody>
          <a:bodyPr>
            <a:normAutofit fontScale="90000"/>
          </a:bodyPr>
          <a:lstStyle/>
          <a:p>
            <a:pPr algn="l"/>
            <a:r>
              <a:rPr lang="es-CO" dirty="0"/>
              <a:t>Organismos internacionales cooperativos</a:t>
            </a:r>
          </a:p>
        </p:txBody>
      </p:sp>
      <p:sp>
        <p:nvSpPr>
          <p:cNvPr id="3" name="Marcador de contenido 2">
            <a:extLst>
              <a:ext uri="{FF2B5EF4-FFF2-40B4-BE49-F238E27FC236}">
                <a16:creationId xmlns:a16="http://schemas.microsoft.com/office/drawing/2014/main" id="{78108923-2339-4BE5-2FAA-060DF9B7BF14}"/>
              </a:ext>
            </a:extLst>
          </p:cNvPr>
          <p:cNvSpPr>
            <a:spLocks noGrp="1"/>
          </p:cNvSpPr>
          <p:nvPr>
            <p:ph idx="1"/>
          </p:nvPr>
        </p:nvSpPr>
        <p:spPr>
          <a:xfrm>
            <a:off x="677334" y="1573161"/>
            <a:ext cx="8596668" cy="4768645"/>
          </a:xfrm>
        </p:spPr>
        <p:txBody>
          <a:bodyPr>
            <a:normAutofit/>
          </a:bodyPr>
          <a:lstStyle/>
          <a:p>
            <a:endParaRPr lang="es-CO" dirty="0"/>
          </a:p>
          <a:p>
            <a:r>
              <a:rPr lang="es-CO" sz="2400" dirty="0"/>
              <a:t>Internacional:​ ICA, Alianza Cooperativa Internacional.</a:t>
            </a:r>
          </a:p>
          <a:p>
            <a:r>
              <a:rPr lang="es-CO" sz="2400" dirty="0"/>
              <a:t>América: ACI Américas.</a:t>
            </a:r>
          </a:p>
          <a:p>
            <a:r>
              <a:rPr lang="es-CO" sz="2400" dirty="0"/>
              <a:t>África: ACI África.</a:t>
            </a:r>
          </a:p>
          <a:p>
            <a:r>
              <a:rPr lang="es-CO" sz="2400" dirty="0"/>
              <a:t>Asia y Pacífico: ACI Asia y Pacífico.</a:t>
            </a:r>
          </a:p>
          <a:p>
            <a:r>
              <a:rPr lang="es-CO" sz="2400" dirty="0"/>
              <a:t>Europa: Cooperatives Europe</a:t>
            </a:r>
          </a:p>
          <a:p>
            <a:r>
              <a:rPr lang="es-CO" sz="2400" dirty="0"/>
              <a:t>España: </a:t>
            </a:r>
            <a:r>
              <a:rPr lang="es-MX" sz="2400" dirty="0"/>
              <a:t>La Confederación Empresarial Española de Economía Social - </a:t>
            </a:r>
            <a:r>
              <a:rPr lang="es-CO" sz="2400" dirty="0"/>
              <a:t>CEPES</a:t>
            </a:r>
          </a:p>
          <a:p>
            <a:endParaRPr lang="es-CO" dirty="0"/>
          </a:p>
          <a:p>
            <a:endParaRPr lang="es-CO" dirty="0"/>
          </a:p>
        </p:txBody>
      </p:sp>
    </p:spTree>
    <p:extLst>
      <p:ext uri="{BB962C8B-B14F-4D97-AF65-F5344CB8AC3E}">
        <p14:creationId xmlns:p14="http://schemas.microsoft.com/office/powerpoint/2010/main" val="209623509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9F9E63-006F-39DA-CB89-D634F64833B8}"/>
              </a:ext>
            </a:extLst>
          </p:cNvPr>
          <p:cNvSpPr>
            <a:spLocks noGrp="1"/>
          </p:cNvSpPr>
          <p:nvPr>
            <p:ph type="title"/>
          </p:nvPr>
        </p:nvSpPr>
        <p:spPr/>
        <p:txBody>
          <a:bodyPr/>
          <a:lstStyle/>
          <a:p>
            <a:pPr algn="ctr"/>
            <a:r>
              <a:rPr lang="es-CO" b="1" dirty="0"/>
              <a:t>Sectores estratégicos </a:t>
            </a:r>
            <a:r>
              <a:rPr lang="es-CO" b="1" dirty="0" err="1"/>
              <a:t>coopersativos</a:t>
            </a:r>
            <a:r>
              <a:rPr lang="es-CO" b="1" dirty="0"/>
              <a:t> globales</a:t>
            </a:r>
          </a:p>
        </p:txBody>
      </p:sp>
      <p:sp>
        <p:nvSpPr>
          <p:cNvPr id="3" name="Marcador de contenido 2">
            <a:extLst>
              <a:ext uri="{FF2B5EF4-FFF2-40B4-BE49-F238E27FC236}">
                <a16:creationId xmlns:a16="http://schemas.microsoft.com/office/drawing/2014/main" id="{C635DB16-699F-EE39-460B-90F5814A0D3A}"/>
              </a:ext>
            </a:extLst>
          </p:cNvPr>
          <p:cNvSpPr>
            <a:spLocks noGrp="1"/>
          </p:cNvSpPr>
          <p:nvPr>
            <p:ph idx="1"/>
          </p:nvPr>
        </p:nvSpPr>
        <p:spPr/>
        <p:txBody>
          <a:bodyPr>
            <a:normAutofit lnSpcReduction="10000"/>
          </a:bodyPr>
          <a:lstStyle/>
          <a:p>
            <a:r>
              <a:rPr lang="es-CO" sz="2400" dirty="0"/>
              <a:t>Cooperativas de Trabajo: </a:t>
            </a:r>
            <a:r>
              <a:rPr lang="es-CO" sz="2400" dirty="0" err="1"/>
              <a:t>CICOPA</a:t>
            </a:r>
            <a:r>
              <a:rPr lang="es-CO" sz="2400" dirty="0"/>
              <a:t>.</a:t>
            </a:r>
          </a:p>
          <a:p>
            <a:r>
              <a:rPr lang="es-CO" sz="2400" dirty="0"/>
              <a:t>Cooperativas de Consumo: </a:t>
            </a:r>
            <a:r>
              <a:rPr lang="es-CO" sz="2400" dirty="0" err="1"/>
              <a:t>CCW</a:t>
            </a:r>
            <a:r>
              <a:rPr lang="es-CO" sz="2400" dirty="0"/>
              <a:t>.</a:t>
            </a:r>
          </a:p>
          <a:p>
            <a:r>
              <a:rPr lang="es-CO" sz="2400" dirty="0"/>
              <a:t>Cooperativas Agrarias: </a:t>
            </a:r>
            <a:r>
              <a:rPr lang="es-CO" sz="2400" dirty="0" err="1"/>
              <a:t>ICAO</a:t>
            </a:r>
            <a:r>
              <a:rPr lang="es-CO" sz="2400" dirty="0"/>
              <a:t>.</a:t>
            </a:r>
          </a:p>
          <a:p>
            <a:r>
              <a:rPr lang="es-CO" sz="2400" dirty="0"/>
              <a:t>Cooperativas de Crédito: </a:t>
            </a:r>
            <a:r>
              <a:rPr lang="es-CO" sz="2400" dirty="0" err="1"/>
              <a:t>ICBA</a:t>
            </a:r>
            <a:r>
              <a:rPr lang="es-CO" sz="2400" dirty="0"/>
              <a:t>.</a:t>
            </a:r>
          </a:p>
          <a:p>
            <a:r>
              <a:rPr lang="es-CO" sz="2400" dirty="0"/>
              <a:t>Cooperativas de Vivienda: </a:t>
            </a:r>
            <a:r>
              <a:rPr lang="es-CO" sz="2400" dirty="0" err="1"/>
              <a:t>ICAH</a:t>
            </a:r>
            <a:r>
              <a:rPr lang="es-CO" sz="2400" dirty="0"/>
              <a:t>.</a:t>
            </a:r>
          </a:p>
          <a:p>
            <a:r>
              <a:rPr lang="es-CO" sz="2400" dirty="0"/>
              <a:t>Cooperativas de Salud: </a:t>
            </a:r>
            <a:r>
              <a:rPr lang="es-CO" sz="2400" dirty="0" err="1"/>
              <a:t>IHCO</a:t>
            </a:r>
            <a:r>
              <a:rPr lang="es-CO" sz="2400" dirty="0"/>
              <a:t>.</a:t>
            </a:r>
          </a:p>
          <a:p>
            <a:r>
              <a:rPr lang="es-CO" sz="2400" dirty="0"/>
              <a:t>Cooperativas y Mutuas de Seguros: </a:t>
            </a:r>
            <a:r>
              <a:rPr lang="es-CO" sz="2400" dirty="0" err="1"/>
              <a:t>ICMIF</a:t>
            </a:r>
            <a:r>
              <a:rPr lang="es-CO" sz="2400" dirty="0"/>
              <a:t>.</a:t>
            </a:r>
          </a:p>
          <a:p>
            <a:r>
              <a:rPr lang="es-CO" sz="2400" dirty="0"/>
              <a:t>Cooperativas de Pescadores: </a:t>
            </a:r>
            <a:r>
              <a:rPr lang="es-CO" sz="2400" dirty="0" err="1"/>
              <a:t>ICFO</a:t>
            </a:r>
            <a:r>
              <a:rPr lang="es-CO" sz="2400" dirty="0"/>
              <a:t>.</a:t>
            </a:r>
          </a:p>
          <a:p>
            <a:endParaRPr lang="es-CO" dirty="0"/>
          </a:p>
        </p:txBody>
      </p:sp>
    </p:spTree>
    <p:extLst>
      <p:ext uri="{BB962C8B-B14F-4D97-AF65-F5344CB8AC3E}">
        <p14:creationId xmlns:p14="http://schemas.microsoft.com/office/powerpoint/2010/main" val="110170734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51F80A-81CE-D143-B4FE-C5F91D854A8F}"/>
              </a:ext>
            </a:extLst>
          </p:cNvPr>
          <p:cNvSpPr>
            <a:spLocks noGrp="1"/>
          </p:cNvSpPr>
          <p:nvPr>
            <p:ph type="title"/>
          </p:nvPr>
        </p:nvSpPr>
        <p:spPr/>
        <p:txBody>
          <a:bodyPr/>
          <a:lstStyle/>
          <a:p>
            <a:pPr algn="ctr"/>
            <a:r>
              <a:rPr lang="es-CO" b="1" dirty="0"/>
              <a:t>Sectores estratégicos </a:t>
            </a:r>
            <a:r>
              <a:rPr lang="es-CO" b="1" dirty="0" err="1"/>
              <a:t>coopersativos</a:t>
            </a:r>
            <a:r>
              <a:rPr lang="es-CO" b="1" dirty="0"/>
              <a:t> globales</a:t>
            </a:r>
            <a:endParaRPr lang="es-CO" dirty="0"/>
          </a:p>
        </p:txBody>
      </p:sp>
      <p:sp>
        <p:nvSpPr>
          <p:cNvPr id="3" name="Marcador de contenido 2">
            <a:extLst>
              <a:ext uri="{FF2B5EF4-FFF2-40B4-BE49-F238E27FC236}">
                <a16:creationId xmlns:a16="http://schemas.microsoft.com/office/drawing/2014/main" id="{5BE12A3C-D7D1-B09F-E8F5-A26CCE7404E6}"/>
              </a:ext>
            </a:extLst>
          </p:cNvPr>
          <p:cNvSpPr>
            <a:spLocks noGrp="1"/>
          </p:cNvSpPr>
          <p:nvPr>
            <p:ph idx="1"/>
          </p:nvPr>
        </p:nvSpPr>
        <p:spPr/>
        <p:txBody>
          <a:bodyPr>
            <a:normAutofit lnSpcReduction="10000"/>
          </a:bodyPr>
          <a:lstStyle/>
          <a:p>
            <a:r>
              <a:rPr lang="es-CO" dirty="0"/>
              <a:t>Cooperativas de Trabajo: </a:t>
            </a:r>
            <a:r>
              <a:rPr lang="es-CO" dirty="0" err="1"/>
              <a:t>COCETA</a:t>
            </a:r>
            <a:endParaRPr lang="es-CO" dirty="0"/>
          </a:p>
          <a:p>
            <a:r>
              <a:rPr lang="es-CO" dirty="0"/>
              <a:t>Cooperativas de Consumo: </a:t>
            </a:r>
            <a:r>
              <a:rPr lang="es-CO" dirty="0" err="1"/>
              <a:t>Hispacoop</a:t>
            </a:r>
            <a:endParaRPr lang="es-CO" dirty="0"/>
          </a:p>
          <a:p>
            <a:r>
              <a:rPr lang="es-CO" dirty="0"/>
              <a:t>Cooperativas Agro-alimentarias: </a:t>
            </a:r>
            <a:r>
              <a:rPr lang="es-CO" dirty="0" err="1"/>
              <a:t>CCAE</a:t>
            </a:r>
            <a:endParaRPr lang="es-CO" dirty="0"/>
          </a:p>
          <a:p>
            <a:r>
              <a:rPr lang="es-CO" dirty="0"/>
              <a:t>Cooperativas de Crédito: </a:t>
            </a:r>
            <a:r>
              <a:rPr lang="es-CO" dirty="0" err="1"/>
              <a:t>UNACC</a:t>
            </a:r>
            <a:endParaRPr lang="es-CO" dirty="0"/>
          </a:p>
          <a:p>
            <a:r>
              <a:rPr lang="es-CO" dirty="0"/>
              <a:t>Cooperativas de Vivienda: </a:t>
            </a:r>
            <a:r>
              <a:rPr lang="es-CO" dirty="0" err="1"/>
              <a:t>CONCOVI</a:t>
            </a:r>
            <a:endParaRPr lang="es-CO" dirty="0"/>
          </a:p>
          <a:p>
            <a:r>
              <a:rPr lang="es-CO" dirty="0"/>
              <a:t>Cooperativas de Farmacia: </a:t>
            </a:r>
            <a:r>
              <a:rPr lang="es-CO" dirty="0" err="1"/>
              <a:t>ACoFarma</a:t>
            </a:r>
            <a:endParaRPr lang="es-CO" dirty="0"/>
          </a:p>
          <a:p>
            <a:r>
              <a:rPr lang="es-CO" dirty="0"/>
              <a:t>Cooperativas de Salud: </a:t>
            </a:r>
            <a:r>
              <a:rPr lang="es-CO" dirty="0" err="1"/>
              <a:t>Espriu</a:t>
            </a:r>
            <a:r>
              <a:rPr lang="es-CO" dirty="0"/>
              <a:t> </a:t>
            </a:r>
            <a:r>
              <a:rPr lang="es-CO" dirty="0" err="1"/>
              <a:t>Fundazioa</a:t>
            </a:r>
            <a:endParaRPr lang="es-CO" dirty="0"/>
          </a:p>
          <a:p>
            <a:r>
              <a:rPr lang="es-CO" dirty="0"/>
              <a:t>Cooperativas de Pescadores: </a:t>
            </a:r>
            <a:r>
              <a:rPr lang="es-CO" dirty="0" err="1"/>
              <a:t>UNaCoMar</a:t>
            </a:r>
            <a:endParaRPr lang="es-CO" dirty="0"/>
          </a:p>
          <a:p>
            <a:r>
              <a:rPr lang="es-CO" dirty="0"/>
              <a:t>Cooperativas de Enseñanza: </a:t>
            </a:r>
            <a:r>
              <a:rPr lang="es-CO" dirty="0" err="1"/>
              <a:t>UECoE</a:t>
            </a:r>
            <a:r>
              <a:rPr lang="es-CO" dirty="0"/>
              <a:t>.</a:t>
            </a:r>
          </a:p>
          <a:p>
            <a:r>
              <a:rPr lang="es-CO" dirty="0"/>
              <a:t>Cooperativas de Transporte: </a:t>
            </a:r>
            <a:r>
              <a:rPr lang="es-CO" dirty="0" err="1"/>
              <a:t>UCoTrans</a:t>
            </a:r>
            <a:r>
              <a:rPr lang="es-CO" dirty="0"/>
              <a:t>.</a:t>
            </a:r>
          </a:p>
        </p:txBody>
      </p:sp>
    </p:spTree>
    <p:extLst>
      <p:ext uri="{BB962C8B-B14F-4D97-AF65-F5344CB8AC3E}">
        <p14:creationId xmlns:p14="http://schemas.microsoft.com/office/powerpoint/2010/main" val="404107176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6E340C0-B29E-1C45-F62D-77CAF27BC54F}"/>
              </a:ext>
            </a:extLst>
          </p:cNvPr>
          <p:cNvSpPr>
            <a:spLocks noGrp="1"/>
          </p:cNvSpPr>
          <p:nvPr>
            <p:ph idx="1"/>
          </p:nvPr>
        </p:nvSpPr>
        <p:spPr>
          <a:xfrm>
            <a:off x="677334" y="2160589"/>
            <a:ext cx="10354460" cy="3880773"/>
          </a:xfrm>
        </p:spPr>
        <p:txBody>
          <a:bodyPr>
            <a:normAutofit/>
          </a:bodyPr>
          <a:lstStyle/>
          <a:p>
            <a:pPr algn="ctr"/>
            <a:r>
              <a:rPr lang="es-MX" sz="4000" b="1" dirty="0">
                <a:solidFill>
                  <a:srgbClr val="92D050"/>
                </a:solidFill>
              </a:rPr>
              <a:t>Parte 4: Geopolítica: Cooperativismo y Capitalismo Corporativo y Desarrollo Sostenible</a:t>
            </a:r>
          </a:p>
          <a:p>
            <a:endParaRPr lang="es-CO" dirty="0"/>
          </a:p>
        </p:txBody>
      </p:sp>
    </p:spTree>
    <p:extLst>
      <p:ext uri="{BB962C8B-B14F-4D97-AF65-F5344CB8AC3E}">
        <p14:creationId xmlns:p14="http://schemas.microsoft.com/office/powerpoint/2010/main" val="320369560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D411735-A5AA-1F17-2D02-7AA7A9B62E70}"/>
              </a:ext>
            </a:extLst>
          </p:cNvPr>
          <p:cNvSpPr>
            <a:spLocks noGrp="1"/>
          </p:cNvSpPr>
          <p:nvPr>
            <p:ph type="title"/>
          </p:nvPr>
        </p:nvSpPr>
        <p:spPr/>
        <p:txBody>
          <a:bodyPr>
            <a:normAutofit/>
          </a:bodyPr>
          <a:lstStyle/>
          <a:p>
            <a:pPr algn="ctr"/>
            <a:r>
              <a:rPr lang="es-MX" sz="3200" b="1" dirty="0"/>
              <a:t>Desarrollo económico y economía de solidaridad</a:t>
            </a:r>
            <a:endParaRPr lang="es-CO" sz="3200" b="1" dirty="0"/>
          </a:p>
        </p:txBody>
      </p:sp>
      <p:sp>
        <p:nvSpPr>
          <p:cNvPr id="3" name="Marcador de contenido 2">
            <a:extLst>
              <a:ext uri="{FF2B5EF4-FFF2-40B4-BE49-F238E27FC236}">
                <a16:creationId xmlns:a16="http://schemas.microsoft.com/office/drawing/2014/main" id="{73F32F94-843D-15A5-63C4-B9F8A7B17ECB}"/>
              </a:ext>
            </a:extLst>
          </p:cNvPr>
          <p:cNvSpPr>
            <a:spLocks noGrp="1"/>
          </p:cNvSpPr>
          <p:nvPr>
            <p:ph idx="1"/>
          </p:nvPr>
        </p:nvSpPr>
        <p:spPr>
          <a:xfrm>
            <a:off x="677334" y="2160589"/>
            <a:ext cx="9548214" cy="3880773"/>
          </a:xfrm>
        </p:spPr>
        <p:txBody>
          <a:bodyPr>
            <a:noAutofit/>
          </a:bodyPr>
          <a:lstStyle/>
          <a:p>
            <a:pPr algn="just"/>
            <a:r>
              <a:rPr lang="es-MX" sz="2800" dirty="0"/>
              <a:t>“Pensar en los objetivos de un desarrollo deseable y posible, entenderlos como criterios de juicio y discernimiento de la realidad por más potencialidad crítica que tengan del orden existente, y desearlos intensamente de modo que adquiramos la disposición espiritual que nos permita identificar las vías, los modos y las estrategias que conduzcan a su realización histórica” (Razetto, 2001).</a:t>
            </a:r>
            <a:endParaRPr lang="es-CO" sz="2800" dirty="0"/>
          </a:p>
        </p:txBody>
      </p:sp>
    </p:spTree>
    <p:extLst>
      <p:ext uri="{BB962C8B-B14F-4D97-AF65-F5344CB8AC3E}">
        <p14:creationId xmlns:p14="http://schemas.microsoft.com/office/powerpoint/2010/main" val="283836741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F1DCBF7-EB1E-0E54-A92A-6ED7B561FB2B}"/>
              </a:ext>
            </a:extLst>
          </p:cNvPr>
          <p:cNvSpPr>
            <a:spLocks noGrp="1"/>
          </p:cNvSpPr>
          <p:nvPr>
            <p:ph type="title"/>
          </p:nvPr>
        </p:nvSpPr>
        <p:spPr>
          <a:xfrm>
            <a:off x="677333" y="245807"/>
            <a:ext cx="9489221" cy="1320800"/>
          </a:xfrm>
        </p:spPr>
        <p:txBody>
          <a:bodyPr>
            <a:normAutofit/>
          </a:bodyPr>
          <a:lstStyle/>
          <a:p>
            <a:pPr algn="ctr"/>
            <a:r>
              <a:rPr lang="es-CO" sz="2400" b="1" dirty="0"/>
              <a:t>Luis </a:t>
            </a:r>
            <a:r>
              <a:rPr lang="es-CO" sz="2400" b="1" dirty="0" err="1"/>
              <a:t>Razertto</a:t>
            </a:r>
            <a:r>
              <a:rPr lang="es-CO" sz="2400" b="1" dirty="0"/>
              <a:t>: El factor C economía de la solidaridad</a:t>
            </a:r>
            <a:br>
              <a:rPr lang="es-CO" sz="2400" b="1" dirty="0"/>
            </a:br>
            <a:r>
              <a:rPr lang="es-CO" sz="2400" b="1" dirty="0"/>
              <a:t>Compañerismo, cooperación, comunidad, compartir, comunión, colectividad</a:t>
            </a:r>
          </a:p>
        </p:txBody>
      </p:sp>
      <p:pic>
        <p:nvPicPr>
          <p:cNvPr id="5" name="Marcador de contenido 4">
            <a:extLst>
              <a:ext uri="{FF2B5EF4-FFF2-40B4-BE49-F238E27FC236}">
                <a16:creationId xmlns:a16="http://schemas.microsoft.com/office/drawing/2014/main" id="{D94B4F80-A636-305F-9893-146E825A52CD}"/>
              </a:ext>
            </a:extLst>
          </p:cNvPr>
          <p:cNvPicPr>
            <a:picLocks noGrp="1" noChangeAspect="1"/>
          </p:cNvPicPr>
          <p:nvPr>
            <p:ph idx="1"/>
          </p:nvPr>
        </p:nvPicPr>
        <p:blipFill>
          <a:blip r:embed="rId2"/>
          <a:stretch>
            <a:fillRect/>
          </a:stretch>
        </p:blipFill>
        <p:spPr>
          <a:xfrm>
            <a:off x="3224407" y="1719390"/>
            <a:ext cx="4395071" cy="4892803"/>
          </a:xfrm>
        </p:spPr>
      </p:pic>
    </p:spTree>
    <p:extLst>
      <p:ext uri="{BB962C8B-B14F-4D97-AF65-F5344CB8AC3E}">
        <p14:creationId xmlns:p14="http://schemas.microsoft.com/office/powerpoint/2010/main" val="141027583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BAB8BF-801E-D50E-EA64-371835A5E7CC}"/>
              </a:ext>
            </a:extLst>
          </p:cNvPr>
          <p:cNvSpPr>
            <a:spLocks noGrp="1"/>
          </p:cNvSpPr>
          <p:nvPr>
            <p:ph type="title"/>
          </p:nvPr>
        </p:nvSpPr>
        <p:spPr>
          <a:xfrm>
            <a:off x="677334" y="609599"/>
            <a:ext cx="9626872" cy="1425677"/>
          </a:xfrm>
        </p:spPr>
        <p:txBody>
          <a:bodyPr>
            <a:noAutofit/>
          </a:bodyPr>
          <a:lstStyle/>
          <a:p>
            <a:pPr marL="342900" marR="0" lvl="0" indent="-342900" defTabSz="457200" rtl="0" eaLnBrk="1" fontAlgn="auto" latinLnBrk="0" hangingPunct="1">
              <a:lnSpc>
                <a:spcPct val="100000"/>
              </a:lnSpc>
              <a:spcBef>
                <a:spcPts val="1000"/>
              </a:spcBef>
              <a:spcAft>
                <a:spcPts val="0"/>
              </a:spcAft>
              <a:tabLst/>
              <a:defRPr/>
            </a:pPr>
            <a:r>
              <a:rPr kumimoji="0" lang="es-MX" sz="2000" b="1" i="0" u="none" strike="noStrike" kern="1200" cap="none" spc="0" normalizeH="0" baseline="0" noProof="0" dirty="0">
                <a:ln>
                  <a:noFill/>
                </a:ln>
                <a:solidFill>
                  <a:srgbClr val="92D050"/>
                </a:solidFill>
                <a:effectLst/>
                <a:uLnTx/>
                <a:uFillTx/>
                <a:latin typeface="Trebuchet MS" panose="020B0603020202020204"/>
                <a:ea typeface="+mn-ea"/>
                <a:cs typeface="+mn-cs"/>
              </a:rPr>
              <a:t>Luis Razetto: mientras la economía mundial continúa su proceso de expansión y crecimiento global, una visión de conjunto del mundo permite prever que estamos avanzando hacia un colapso de la misma civilización que se está expandiendo y creciendo, enfrentando los siguientes problemas:</a:t>
            </a:r>
            <a:endParaRPr lang="es-CO" sz="2000" b="1" dirty="0">
              <a:solidFill>
                <a:srgbClr val="92D050"/>
              </a:solidFill>
            </a:endParaRPr>
          </a:p>
        </p:txBody>
      </p:sp>
      <p:sp>
        <p:nvSpPr>
          <p:cNvPr id="3" name="Marcador de contenido 2">
            <a:extLst>
              <a:ext uri="{FF2B5EF4-FFF2-40B4-BE49-F238E27FC236}">
                <a16:creationId xmlns:a16="http://schemas.microsoft.com/office/drawing/2014/main" id="{08AF8219-B4E6-5345-7C0B-44F3BD1C3BB1}"/>
              </a:ext>
            </a:extLst>
          </p:cNvPr>
          <p:cNvSpPr>
            <a:spLocks noGrp="1"/>
          </p:cNvSpPr>
          <p:nvPr>
            <p:ph idx="1"/>
          </p:nvPr>
        </p:nvSpPr>
        <p:spPr>
          <a:xfrm>
            <a:off x="677333" y="2035276"/>
            <a:ext cx="9626871" cy="4709653"/>
          </a:xfrm>
        </p:spPr>
        <p:txBody>
          <a:bodyPr>
            <a:normAutofit/>
          </a:bodyPr>
          <a:lstStyle/>
          <a:p>
            <a:r>
              <a:rPr lang="es-CO" dirty="0"/>
              <a:t>Incremento de la pobreza.</a:t>
            </a:r>
          </a:p>
          <a:p>
            <a:r>
              <a:rPr lang="es-MX" dirty="0"/>
              <a:t>Aumento de la desocupación, la precariedad y el subempleo</a:t>
            </a:r>
          </a:p>
          <a:p>
            <a:r>
              <a:rPr lang="es-MX" dirty="0"/>
              <a:t>Desigualdades económicas y desintegración del orden social</a:t>
            </a:r>
          </a:p>
          <a:p>
            <a:r>
              <a:rPr lang="es-MX" dirty="0"/>
              <a:t>Aumento de la delincuencia y de la inseguridad ciudadana</a:t>
            </a:r>
          </a:p>
          <a:p>
            <a:r>
              <a:rPr lang="es-MX" dirty="0"/>
              <a:t>Deterioro del medio ambiente y desequilibrios ecológicos</a:t>
            </a:r>
          </a:p>
          <a:p>
            <a:r>
              <a:rPr lang="es-MX" dirty="0"/>
              <a:t>Deterioro progresivo de la calidad de vida</a:t>
            </a:r>
          </a:p>
          <a:p>
            <a:r>
              <a:rPr lang="es-MX" dirty="0"/>
              <a:t>Respuestas: más desarrollo, crecimiento cero, Control demográfico</a:t>
            </a:r>
          </a:p>
          <a:p>
            <a:r>
              <a:rPr lang="es-MX" dirty="0"/>
              <a:t>Partir desde el principio: repensar los objetivos del desarrollo.</a:t>
            </a:r>
          </a:p>
          <a:p>
            <a:r>
              <a:rPr lang="es-MX" dirty="0"/>
              <a:t>Los distintos caminos del análisis conducen de este modo a una misma conclusión:</a:t>
            </a:r>
          </a:p>
          <a:p>
            <a:r>
              <a:rPr lang="es-MX" dirty="0"/>
              <a:t>es necesario un nuevo paradigma del desarrollo.</a:t>
            </a:r>
          </a:p>
          <a:p>
            <a:r>
              <a:rPr lang="es-MX" dirty="0"/>
              <a:t>La pregunta por los objetivos del desarrollo es apremiante</a:t>
            </a:r>
            <a:endParaRPr lang="es-CO" dirty="0"/>
          </a:p>
        </p:txBody>
      </p:sp>
    </p:spTree>
    <p:extLst>
      <p:ext uri="{BB962C8B-B14F-4D97-AF65-F5344CB8AC3E}">
        <p14:creationId xmlns:p14="http://schemas.microsoft.com/office/powerpoint/2010/main" val="146917266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84DB922-FE4E-ECA9-44CD-08D15D734A96}"/>
              </a:ext>
            </a:extLst>
          </p:cNvPr>
          <p:cNvSpPr>
            <a:spLocks noGrp="1"/>
          </p:cNvSpPr>
          <p:nvPr>
            <p:ph type="title"/>
          </p:nvPr>
        </p:nvSpPr>
        <p:spPr>
          <a:xfrm>
            <a:off x="677334" y="176981"/>
            <a:ext cx="10639594" cy="1101213"/>
          </a:xfrm>
        </p:spPr>
        <p:txBody>
          <a:bodyPr>
            <a:normAutofit/>
          </a:bodyPr>
          <a:lstStyle/>
          <a:p>
            <a:r>
              <a:rPr kumimoji="0" lang="es-CO" sz="1600" b="1" i="0" u="none" strike="noStrike" kern="1200" cap="none" spc="0" normalizeH="0" baseline="0" noProof="0" dirty="0">
                <a:ln>
                  <a:noFill/>
                </a:ln>
                <a:solidFill>
                  <a:srgbClr val="92D050"/>
                </a:solidFill>
                <a:effectLst/>
                <a:uLnTx/>
                <a:uFillTx/>
                <a:latin typeface="Times New Roman" panose="02020603050405020304" pitchFamily="18" charset="0"/>
                <a:ea typeface="+mj-ea"/>
                <a:cs typeface="+mj-cs"/>
              </a:rPr>
              <a:t>Naciones Unidas:  Septuagésimo séptimo período de sesiones. Tema 18 del programa Desarrollo sostenible </a:t>
            </a:r>
            <a:br>
              <a:rPr kumimoji="0" lang="es-CO" sz="1600" b="1" i="0" u="none" strike="noStrike" kern="1200" cap="none" spc="0" normalizeH="0" baseline="0" noProof="0" dirty="0">
                <a:ln>
                  <a:noFill/>
                </a:ln>
                <a:solidFill>
                  <a:srgbClr val="92D050"/>
                </a:solidFill>
                <a:effectLst/>
                <a:uLnTx/>
                <a:uFillTx/>
                <a:latin typeface="Times New Roman" panose="02020603050405020304" pitchFamily="18" charset="0"/>
                <a:ea typeface="+mj-ea"/>
                <a:cs typeface="+mj-cs"/>
              </a:rPr>
            </a:br>
            <a:r>
              <a:rPr kumimoji="0" lang="es-MX" sz="1600" b="1" i="0" u="none" strike="noStrike" kern="1200" cap="none" spc="0" normalizeH="0" baseline="0" noProof="0" dirty="0">
                <a:ln>
                  <a:noFill/>
                </a:ln>
                <a:solidFill>
                  <a:srgbClr val="92D050"/>
                </a:solidFill>
                <a:effectLst/>
                <a:uLnTx/>
                <a:uFillTx/>
                <a:latin typeface="Times New Roman" panose="02020603050405020304" pitchFamily="18" charset="0"/>
                <a:ea typeface="+mj-ea"/>
                <a:cs typeface="+mj-cs"/>
              </a:rPr>
              <a:t>Promover la economía social y solidaria para el desarrollo sostenible: Subtema “Promoción de la economía social y solidaria para el desarrollo sostenible”. </a:t>
            </a:r>
            <a:endParaRPr lang="es-CO" b="1" dirty="0">
              <a:solidFill>
                <a:srgbClr val="92D050"/>
              </a:solidFill>
            </a:endParaRPr>
          </a:p>
        </p:txBody>
      </p:sp>
      <p:sp>
        <p:nvSpPr>
          <p:cNvPr id="3" name="Marcador de contenido 2">
            <a:extLst>
              <a:ext uri="{FF2B5EF4-FFF2-40B4-BE49-F238E27FC236}">
                <a16:creationId xmlns:a16="http://schemas.microsoft.com/office/drawing/2014/main" id="{9467C30E-0AE0-6227-6140-FF6FB3E8D230}"/>
              </a:ext>
            </a:extLst>
          </p:cNvPr>
          <p:cNvSpPr>
            <a:spLocks noGrp="1"/>
          </p:cNvSpPr>
          <p:nvPr>
            <p:ph idx="1"/>
          </p:nvPr>
        </p:nvSpPr>
        <p:spPr>
          <a:xfrm>
            <a:off x="677333" y="1612491"/>
            <a:ext cx="10639595" cy="5142270"/>
          </a:xfrm>
        </p:spPr>
        <p:txBody>
          <a:bodyPr>
            <a:normAutofit fontScale="92500"/>
          </a:bodyPr>
          <a:lstStyle/>
          <a:p>
            <a:r>
              <a:rPr lang="es-MX" dirty="0"/>
              <a:t>Reconociendo también que el diálogo social y la protección de todos los derechos laborales contribuyen a la cohesión general de las sociedades y son esenciales para el buen funcionamiento y la productividad de la economía,</a:t>
            </a:r>
          </a:p>
          <a:p>
            <a:r>
              <a:rPr lang="es-MX" dirty="0"/>
              <a:t>Alienta a los Estados Miembros a que promuevan y apliquen estrategias, políticas y programas nacionales, locales y regionales para apoyar y potenciar la economía social y solidaria como posible modelo de desarrollo económico y social sostenible,</a:t>
            </a:r>
          </a:p>
          <a:p>
            <a:r>
              <a:rPr lang="es-MX" dirty="0"/>
              <a:t>Alienta a las entidades pertinentes del sistema de las Naciones Unidas para el desarrollo, incluidos los equipos de las Naciones Unidas en los países, a que presten la debida atención a la economía social y solidaria como parte de sus instrumentos de planificación y programación, en particular el Marco de Cooperación de las Naciones Unidas para el Desarrollo Sostenible,</a:t>
            </a:r>
          </a:p>
          <a:p>
            <a:r>
              <a:rPr lang="es-MX" dirty="0"/>
              <a:t>Alienta a las instituciones financieras multilaterales, internacionales y regionales y a los bancos de desarrollo a que apoyen la economía social y solidaria, incluso a través de los instrumentos y mecanismos financieros existentes y de otros nuevos que se adapten a todas las etapas de desarrollo</a:t>
            </a:r>
          </a:p>
          <a:p>
            <a:r>
              <a:rPr lang="es-MX" dirty="0"/>
              <a:t>Solicita al Secretario General que elabore un informe, con los recursos existentes, en colaboración con el Equipo de Tareas Interinstitucional de las Naciones Unidas sobre Economía Social y Solidaria, acerca de la aplicación de la presente resolución, teniendo en cuenta la contribución de la economía social y solidaria a la consecución de la Agenda 2030 para el Desarrollo Sostenible</a:t>
            </a:r>
          </a:p>
          <a:p>
            <a:endParaRPr lang="es-CO" dirty="0"/>
          </a:p>
        </p:txBody>
      </p:sp>
    </p:spTree>
    <p:extLst>
      <p:ext uri="{BB962C8B-B14F-4D97-AF65-F5344CB8AC3E}">
        <p14:creationId xmlns:p14="http://schemas.microsoft.com/office/powerpoint/2010/main" val="330355655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D1D184-D3C8-DC06-5675-4230CCB05F50}"/>
              </a:ext>
            </a:extLst>
          </p:cNvPr>
          <p:cNvSpPr>
            <a:spLocks noGrp="1"/>
          </p:cNvSpPr>
          <p:nvPr>
            <p:ph type="title"/>
          </p:nvPr>
        </p:nvSpPr>
        <p:spPr>
          <a:xfrm>
            <a:off x="677334" y="265471"/>
            <a:ext cx="10000498" cy="884903"/>
          </a:xfrm>
        </p:spPr>
        <p:txBody>
          <a:bodyPr/>
          <a:lstStyle/>
          <a:p>
            <a:pPr algn="ctr"/>
            <a:br>
              <a:rPr lang="es-CO" sz="1800" b="1" i="0" u="none" strike="noStrike" baseline="0" dirty="0">
                <a:solidFill>
                  <a:schemeClr val="tx1"/>
                </a:solidFill>
                <a:latin typeface="Noto Sans" panose="020B0502040504020204" pitchFamily="34" charset="0"/>
              </a:rPr>
            </a:br>
            <a:r>
              <a:rPr lang="es-CO" sz="1800" b="1" i="0" u="none" strike="noStrike" baseline="0" dirty="0">
                <a:solidFill>
                  <a:schemeClr val="tx1"/>
                </a:solidFill>
                <a:latin typeface="Noto Sans" panose="020B0502040504020204" pitchFamily="34" charset="0"/>
              </a:rPr>
              <a:t> </a:t>
            </a:r>
            <a:r>
              <a:rPr lang="es-CO" sz="3200" b="1" i="0" u="none" strike="noStrike" baseline="0" dirty="0" err="1">
                <a:solidFill>
                  <a:srgbClr val="92D050"/>
                </a:solidFill>
                <a:latin typeface="Noto Sans" panose="020B0502040504020204" pitchFamily="34" charset="0"/>
              </a:rPr>
              <a:t>ILC.110</a:t>
            </a:r>
            <a:r>
              <a:rPr lang="es-CO" sz="3200" b="1" i="0" u="none" strike="noStrike" baseline="0" dirty="0">
                <a:solidFill>
                  <a:srgbClr val="92D050"/>
                </a:solidFill>
                <a:latin typeface="Noto Sans" panose="020B0502040504020204" pitchFamily="34" charset="0"/>
              </a:rPr>
              <a:t>/Resolución II </a:t>
            </a:r>
            <a:endParaRPr lang="es-CO" sz="3200" b="1" dirty="0">
              <a:solidFill>
                <a:srgbClr val="92D050"/>
              </a:solidFill>
            </a:endParaRPr>
          </a:p>
        </p:txBody>
      </p:sp>
      <p:sp>
        <p:nvSpPr>
          <p:cNvPr id="3" name="Marcador de contenido 2">
            <a:extLst>
              <a:ext uri="{FF2B5EF4-FFF2-40B4-BE49-F238E27FC236}">
                <a16:creationId xmlns:a16="http://schemas.microsoft.com/office/drawing/2014/main" id="{564D9D46-9197-DC32-BDC5-0769D17F0FFD}"/>
              </a:ext>
            </a:extLst>
          </p:cNvPr>
          <p:cNvSpPr>
            <a:spLocks noGrp="1"/>
          </p:cNvSpPr>
          <p:nvPr>
            <p:ph idx="1"/>
          </p:nvPr>
        </p:nvSpPr>
        <p:spPr>
          <a:xfrm>
            <a:off x="677333" y="1307691"/>
            <a:ext cx="10000497" cy="5284838"/>
          </a:xfrm>
        </p:spPr>
        <p:txBody>
          <a:bodyPr>
            <a:normAutofit/>
          </a:bodyPr>
          <a:lstStyle/>
          <a:p>
            <a:pPr algn="l"/>
            <a:endParaRPr lang="es-CO" sz="1800" b="0" i="0" u="none" strike="noStrike" baseline="0" dirty="0">
              <a:solidFill>
                <a:srgbClr val="000000"/>
              </a:solidFill>
              <a:latin typeface="Noto Sans" panose="020B0502040504020204" pitchFamily="34" charset="0"/>
            </a:endParaRPr>
          </a:p>
          <a:p>
            <a:r>
              <a:rPr lang="es-MX" sz="2400" b="0" i="0" u="none" strike="noStrike" baseline="0" dirty="0">
                <a:solidFill>
                  <a:srgbClr val="000000"/>
                </a:solidFill>
                <a:latin typeface="Noto Sans" panose="020B0502040504020204" pitchFamily="34" charset="0"/>
              </a:rPr>
              <a:t> Elaborar una estrategia y un plan de acción sobre el trabajo decente y la economía social y solidaria para dar curso a las conclusiones, que serán sometidos a la consideración del Consejo de Administración en su </a:t>
            </a:r>
            <a:r>
              <a:rPr lang="es-MX" sz="2400" b="0" i="0" u="none" strike="noStrike" baseline="0" dirty="0" err="1">
                <a:solidFill>
                  <a:srgbClr val="000000"/>
                </a:solidFill>
                <a:latin typeface="Noto Sans" panose="020B0502040504020204" pitchFamily="34" charset="0"/>
              </a:rPr>
              <a:t>346.a</a:t>
            </a:r>
            <a:r>
              <a:rPr lang="es-MX" sz="2400" b="0" i="0" u="none" strike="noStrike" baseline="0" dirty="0">
                <a:solidFill>
                  <a:srgbClr val="000000"/>
                </a:solidFill>
                <a:latin typeface="Noto Sans" panose="020B0502040504020204" pitchFamily="34" charset="0"/>
              </a:rPr>
              <a:t> reunión (noviembre de 2022); </a:t>
            </a:r>
          </a:p>
          <a:p>
            <a:r>
              <a:rPr lang="es-MX" sz="2400" b="0" i="0" u="none" strike="noStrike" baseline="0" dirty="0">
                <a:solidFill>
                  <a:srgbClr val="000000"/>
                </a:solidFill>
                <a:latin typeface="Noto Sans" panose="020B0502040504020204" pitchFamily="34" charset="0"/>
              </a:rPr>
              <a:t>Reconociendo la relevancia que tiene la </a:t>
            </a:r>
            <a:r>
              <a:rPr lang="es-MX" sz="2400" b="0" i="0" u="none" strike="noStrike" baseline="0" dirty="0" err="1">
                <a:solidFill>
                  <a:srgbClr val="000000"/>
                </a:solidFill>
                <a:latin typeface="Noto Sans" panose="020B0502040504020204" pitchFamily="34" charset="0"/>
              </a:rPr>
              <a:t>ESS</a:t>
            </a:r>
            <a:r>
              <a:rPr lang="es-MX" sz="2400" b="0" i="0" u="none" strike="noStrike" baseline="0" dirty="0">
                <a:solidFill>
                  <a:srgbClr val="000000"/>
                </a:solidFill>
                <a:latin typeface="Noto Sans" panose="020B0502040504020204" pitchFamily="34" charset="0"/>
              </a:rPr>
              <a:t> para el mandato de la Organización desde su fundación, la OIT ha impulsado la promoción de la </a:t>
            </a:r>
            <a:r>
              <a:rPr lang="es-MX" sz="2400" b="0" i="0" u="none" strike="noStrike" baseline="0" dirty="0" err="1">
                <a:solidFill>
                  <a:srgbClr val="000000"/>
                </a:solidFill>
                <a:latin typeface="Noto Sans" panose="020B0502040504020204" pitchFamily="34" charset="0"/>
              </a:rPr>
              <a:t>ESS</a:t>
            </a:r>
            <a:r>
              <a:rPr lang="es-MX" sz="2400" b="0" i="0" u="none" strike="noStrike" baseline="0" dirty="0">
                <a:solidFill>
                  <a:srgbClr val="000000"/>
                </a:solidFill>
                <a:latin typeface="Noto Sans" panose="020B0502040504020204" pitchFamily="34" charset="0"/>
              </a:rPr>
              <a:t> en el sistema de las Naciones Unidas, en particular mediante la acción normativa. </a:t>
            </a:r>
          </a:p>
          <a:p>
            <a:r>
              <a:rPr lang="es-MX" sz="2400" b="0" i="0" u="none" strike="noStrike" baseline="0" dirty="0">
                <a:solidFill>
                  <a:srgbClr val="000000"/>
                </a:solidFill>
                <a:latin typeface="Noto Sans" panose="020B0502040504020204" pitchFamily="34" charset="0"/>
              </a:rPr>
              <a:t>Aunque la </a:t>
            </a:r>
            <a:r>
              <a:rPr lang="es-MX" sz="2400" b="0" i="0" u="none" strike="noStrike" baseline="0" dirty="0" err="1">
                <a:solidFill>
                  <a:srgbClr val="000000"/>
                </a:solidFill>
                <a:latin typeface="Noto Sans" panose="020B0502040504020204" pitchFamily="34" charset="0"/>
              </a:rPr>
              <a:t>ESS</a:t>
            </a:r>
            <a:r>
              <a:rPr lang="es-MX" sz="2400" b="0" i="0" u="none" strike="noStrike" baseline="0" dirty="0">
                <a:solidFill>
                  <a:srgbClr val="000000"/>
                </a:solidFill>
                <a:latin typeface="Noto Sans" panose="020B0502040504020204" pitchFamily="34" charset="0"/>
              </a:rPr>
              <a:t> no es algo nuevo, su importancia para las políticas y su visibilidad han aumentado considerablemente desde comienzos de siglo. En la Recomendación sobre la promoción de las cooperativas </a:t>
            </a:r>
          </a:p>
          <a:p>
            <a:endParaRPr lang="es-CO" dirty="0"/>
          </a:p>
        </p:txBody>
      </p:sp>
    </p:spTree>
    <p:extLst>
      <p:ext uri="{BB962C8B-B14F-4D97-AF65-F5344CB8AC3E}">
        <p14:creationId xmlns:p14="http://schemas.microsoft.com/office/powerpoint/2010/main" val="2314494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437D75-257E-BB49-0E61-B5A33C7C3E6D}"/>
              </a:ext>
            </a:extLst>
          </p:cNvPr>
          <p:cNvSpPr>
            <a:spLocks noGrp="1"/>
          </p:cNvSpPr>
          <p:nvPr>
            <p:ph type="title"/>
          </p:nvPr>
        </p:nvSpPr>
        <p:spPr/>
        <p:txBody>
          <a:bodyPr/>
          <a:lstStyle/>
          <a:p>
            <a:r>
              <a:rPr lang="es-MX" dirty="0"/>
              <a:t>La Sociedad Equitativa de los Pioneros de Rochdale </a:t>
            </a:r>
            <a:endParaRPr lang="es-CO" dirty="0"/>
          </a:p>
        </p:txBody>
      </p:sp>
      <p:sp>
        <p:nvSpPr>
          <p:cNvPr id="3" name="Marcador de contenido 2">
            <a:extLst>
              <a:ext uri="{FF2B5EF4-FFF2-40B4-BE49-F238E27FC236}">
                <a16:creationId xmlns:a16="http://schemas.microsoft.com/office/drawing/2014/main" id="{BF6EC89F-510A-F41B-192D-9C1207C58E48}"/>
              </a:ext>
            </a:extLst>
          </p:cNvPr>
          <p:cNvSpPr>
            <a:spLocks noGrp="1"/>
          </p:cNvSpPr>
          <p:nvPr>
            <p:ph idx="1"/>
          </p:nvPr>
        </p:nvSpPr>
        <p:spPr/>
        <p:txBody>
          <a:bodyPr>
            <a:normAutofit fontScale="85000" lnSpcReduction="10000"/>
          </a:bodyPr>
          <a:lstStyle/>
          <a:p>
            <a:r>
              <a:rPr lang="es-MX" dirty="0"/>
              <a:t>(cuyo nombre original en inglés era Rochdale Equitable Pioneers Society) </a:t>
            </a:r>
          </a:p>
          <a:p>
            <a:r>
              <a:rPr lang="es-MX" dirty="0"/>
              <a:t>En 1844, los Pioneros de Rochdale fundaron el movimiento cooperativo moderno en Lancashire (Inglaterra) para brindar una alternativa asequible a las provisiones y alimentos de mala calidad y adulterados, y utilizaban los excedentes en beneficio de la comunidad. </a:t>
            </a:r>
          </a:p>
          <a:p>
            <a:r>
              <a:rPr lang="es-MX" dirty="0"/>
              <a:t>Fue una cooperativa de consumo, y la primera en distribuir entre sus socios los excedentes generados por la actividad, formando las bases del movimiento cooperativo moderno. Aunque hubo otras cooperativas previas a ella, la de los Pioneros de Rochdale se convirtió en el prototipo de este tipo de sociedades en Gran Bretaña.</a:t>
            </a:r>
          </a:p>
          <a:p>
            <a:r>
              <a:rPr lang="es-MX" dirty="0"/>
              <a:t>Desde entonces, el movimiento cooperativo ha prosperado y se ha extendido por todo el planeta, y hoy en día abarca todos los sectores de la economía.</a:t>
            </a:r>
          </a:p>
          <a:p>
            <a:r>
              <a:rPr lang="es-MX" dirty="0"/>
              <a:t>Los Pioneros de Rochdale cobraron fama por desarrollar los llamados Principios de Rochdale, un conjunto de principios de la cooperación asumidos por las modernas cooperativas en todo el mundo:</a:t>
            </a:r>
          </a:p>
          <a:p>
            <a:r>
              <a:rPr lang="es-MX" dirty="0">
                <a:hlinkClick r:id="rId2"/>
              </a:rPr>
              <a:t>https://</a:t>
            </a:r>
            <a:r>
              <a:rPr lang="es-MX" dirty="0" err="1">
                <a:hlinkClick r:id="rId2"/>
              </a:rPr>
              <a:t>www.youtube.com</a:t>
            </a:r>
            <a:r>
              <a:rPr lang="es-MX" dirty="0">
                <a:hlinkClick r:id="rId2"/>
              </a:rPr>
              <a:t>/</a:t>
            </a:r>
            <a:r>
              <a:rPr lang="es-MX" dirty="0" err="1">
                <a:hlinkClick r:id="rId2"/>
              </a:rPr>
              <a:t>watch?v</a:t>
            </a:r>
            <a:r>
              <a:rPr lang="es-MX" dirty="0">
                <a:hlinkClick r:id="rId2"/>
              </a:rPr>
              <a:t>=</a:t>
            </a:r>
            <a:r>
              <a:rPr lang="es-MX" dirty="0" err="1">
                <a:hlinkClick r:id="rId2"/>
              </a:rPr>
              <a:t>1bHHpEsBLmQ</a:t>
            </a:r>
            <a:endParaRPr lang="es-MX" dirty="0"/>
          </a:p>
          <a:p>
            <a:pPr marL="0" indent="0">
              <a:buNone/>
            </a:pPr>
            <a:endParaRPr lang="es-CO" dirty="0"/>
          </a:p>
        </p:txBody>
      </p:sp>
    </p:spTree>
    <p:extLst>
      <p:ext uri="{BB962C8B-B14F-4D97-AF65-F5344CB8AC3E}">
        <p14:creationId xmlns:p14="http://schemas.microsoft.com/office/powerpoint/2010/main" val="211384752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9CCE2F1-9D62-CA5B-58F7-BB7218BEE385}"/>
              </a:ext>
            </a:extLst>
          </p:cNvPr>
          <p:cNvSpPr>
            <a:spLocks noGrp="1"/>
          </p:cNvSpPr>
          <p:nvPr>
            <p:ph idx="1"/>
          </p:nvPr>
        </p:nvSpPr>
        <p:spPr/>
        <p:txBody>
          <a:bodyPr>
            <a:normAutofit/>
          </a:bodyPr>
          <a:lstStyle/>
          <a:p>
            <a:pPr marL="0" indent="0" algn="ctr">
              <a:buNone/>
            </a:pPr>
            <a:r>
              <a:rPr lang="es-CO" sz="4400" b="1" dirty="0">
                <a:solidFill>
                  <a:srgbClr val="92D050"/>
                </a:solidFill>
              </a:rPr>
              <a:t>Ejercicio grupal: Evaluación logros y retos</a:t>
            </a:r>
          </a:p>
        </p:txBody>
      </p:sp>
    </p:spTree>
    <p:extLst>
      <p:ext uri="{BB962C8B-B14F-4D97-AF65-F5344CB8AC3E}">
        <p14:creationId xmlns:p14="http://schemas.microsoft.com/office/powerpoint/2010/main" val="317587389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6235124-5B42-F0B2-A729-D7A6D128EEFB}"/>
              </a:ext>
            </a:extLst>
          </p:cNvPr>
          <p:cNvSpPr>
            <a:spLocks noGrp="1"/>
          </p:cNvSpPr>
          <p:nvPr>
            <p:ph idx="1"/>
          </p:nvPr>
        </p:nvSpPr>
        <p:spPr/>
        <p:txBody>
          <a:bodyPr>
            <a:normAutofit/>
          </a:bodyPr>
          <a:lstStyle/>
          <a:p>
            <a:pPr marL="0" indent="0" algn="ctr">
              <a:buNone/>
            </a:pPr>
            <a:r>
              <a:rPr lang="es-CO" sz="6000" dirty="0">
                <a:solidFill>
                  <a:srgbClr val="92D050"/>
                </a:solidFill>
              </a:rPr>
              <a:t>Gracias por su participación</a:t>
            </a:r>
          </a:p>
        </p:txBody>
      </p:sp>
    </p:spTree>
    <p:extLst>
      <p:ext uri="{BB962C8B-B14F-4D97-AF65-F5344CB8AC3E}">
        <p14:creationId xmlns:p14="http://schemas.microsoft.com/office/powerpoint/2010/main" val="37735584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E24ACA-802F-D3B2-59B8-D7AA9352752C}"/>
              </a:ext>
            </a:extLst>
          </p:cNvPr>
          <p:cNvSpPr>
            <a:spLocks noGrp="1"/>
          </p:cNvSpPr>
          <p:nvPr>
            <p:ph type="title"/>
          </p:nvPr>
        </p:nvSpPr>
        <p:spPr>
          <a:xfrm>
            <a:off x="677334" y="157317"/>
            <a:ext cx="9744860" cy="1278194"/>
          </a:xfrm>
        </p:spPr>
        <p:txBody>
          <a:bodyPr>
            <a:noAutofit/>
          </a:bodyPr>
          <a:lstStyle/>
          <a:p>
            <a:r>
              <a:rPr lang="es-MX" sz="2800" b="1" dirty="0"/>
              <a:t>Pioneros de Rochdale se dotaron de una serie de normas que fueron el germen de los Principios cooperativos. </a:t>
            </a:r>
            <a:br>
              <a:rPr lang="es-MX" sz="2400" dirty="0"/>
            </a:br>
            <a:endParaRPr lang="es-CO" sz="2400" dirty="0"/>
          </a:p>
        </p:txBody>
      </p:sp>
      <p:sp>
        <p:nvSpPr>
          <p:cNvPr id="3" name="Marcador de contenido 2">
            <a:extLst>
              <a:ext uri="{FF2B5EF4-FFF2-40B4-BE49-F238E27FC236}">
                <a16:creationId xmlns:a16="http://schemas.microsoft.com/office/drawing/2014/main" id="{DA67CDC1-5C71-D110-2AFE-1CD172D026EC}"/>
              </a:ext>
            </a:extLst>
          </p:cNvPr>
          <p:cNvSpPr>
            <a:spLocks noGrp="1"/>
          </p:cNvSpPr>
          <p:nvPr>
            <p:ph idx="1"/>
          </p:nvPr>
        </p:nvSpPr>
        <p:spPr>
          <a:xfrm>
            <a:off x="677334" y="1698473"/>
            <a:ext cx="8596668" cy="4908804"/>
          </a:xfrm>
        </p:spPr>
        <p:txBody>
          <a:bodyPr>
            <a:normAutofit/>
          </a:bodyPr>
          <a:lstStyle/>
          <a:p>
            <a:endParaRPr lang="es-MX" dirty="0"/>
          </a:p>
          <a:p>
            <a:r>
              <a:rPr lang="es-MX" sz="2400" dirty="0"/>
              <a:t>Libre adhesión y libre retiro.</a:t>
            </a:r>
          </a:p>
          <a:p>
            <a:r>
              <a:rPr lang="es-MX" sz="2400" dirty="0"/>
              <a:t>Control democrático.</a:t>
            </a:r>
          </a:p>
          <a:p>
            <a:r>
              <a:rPr lang="es-MX" sz="2400" dirty="0"/>
              <a:t>Libertad racial y religiosa.</a:t>
            </a:r>
          </a:p>
          <a:p>
            <a:r>
              <a:rPr lang="es-MX" sz="2400" dirty="0"/>
              <a:t>Ventas al contado.</a:t>
            </a:r>
          </a:p>
          <a:p>
            <a:r>
              <a:rPr lang="es-MX" sz="2400" dirty="0"/>
              <a:t>Devolución de excedentes.</a:t>
            </a:r>
          </a:p>
          <a:p>
            <a:r>
              <a:rPr lang="es-MX" sz="2400" dirty="0"/>
              <a:t>Interés limitado sobre el capital.</a:t>
            </a:r>
          </a:p>
          <a:p>
            <a:r>
              <a:rPr lang="es-MX" sz="2400" dirty="0"/>
              <a:t>Educación continua.</a:t>
            </a:r>
          </a:p>
        </p:txBody>
      </p:sp>
    </p:spTree>
    <p:extLst>
      <p:ext uri="{BB962C8B-B14F-4D97-AF65-F5344CB8AC3E}">
        <p14:creationId xmlns:p14="http://schemas.microsoft.com/office/powerpoint/2010/main" val="6974207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BA17D9E-C444-8C2F-0416-9E91E74691DC}"/>
              </a:ext>
            </a:extLst>
          </p:cNvPr>
          <p:cNvSpPr>
            <a:spLocks noGrp="1"/>
          </p:cNvSpPr>
          <p:nvPr>
            <p:ph type="title"/>
          </p:nvPr>
        </p:nvSpPr>
        <p:spPr>
          <a:xfrm>
            <a:off x="677334" y="132735"/>
            <a:ext cx="8596668" cy="850491"/>
          </a:xfrm>
        </p:spPr>
        <p:txBody>
          <a:bodyPr>
            <a:noAutofit/>
          </a:bodyPr>
          <a:lstStyle/>
          <a:p>
            <a:pPr algn="ctr"/>
            <a:r>
              <a:rPr lang="es-MX" sz="2400" b="1" dirty="0"/>
              <a:t>La Alianza Cooperativa Internacional (ACI), revisó estos principios en 1966 y 1995</a:t>
            </a:r>
            <a:endParaRPr lang="es-CO" sz="2400" b="1" dirty="0"/>
          </a:p>
        </p:txBody>
      </p:sp>
      <p:sp>
        <p:nvSpPr>
          <p:cNvPr id="3" name="Marcador de contenido 2">
            <a:extLst>
              <a:ext uri="{FF2B5EF4-FFF2-40B4-BE49-F238E27FC236}">
                <a16:creationId xmlns:a16="http://schemas.microsoft.com/office/drawing/2014/main" id="{4C03562F-6676-3AA2-72F2-2585071629B6}"/>
              </a:ext>
            </a:extLst>
          </p:cNvPr>
          <p:cNvSpPr>
            <a:spLocks noGrp="1"/>
          </p:cNvSpPr>
          <p:nvPr>
            <p:ph idx="1"/>
          </p:nvPr>
        </p:nvSpPr>
        <p:spPr>
          <a:xfrm>
            <a:off x="677334" y="1688641"/>
            <a:ext cx="8596668" cy="4967798"/>
          </a:xfrm>
        </p:spPr>
        <p:txBody>
          <a:bodyPr>
            <a:normAutofit/>
          </a:bodyPr>
          <a:lstStyle/>
          <a:p>
            <a:endParaRPr lang="es-MX" dirty="0"/>
          </a:p>
          <a:p>
            <a:r>
              <a:rPr lang="es-MX" dirty="0"/>
              <a:t>Libre adhesión: Significa que la cooperativa debe tener sus puertas abiertas para admitir socios y el interesado es libre para solicitar su admisión a ella cumpliendo ciertas condiciones ya previstas legalmente.</a:t>
            </a:r>
          </a:p>
          <a:p>
            <a:r>
              <a:rPr lang="es-MX" dirty="0"/>
              <a:t>Control democrático: La administración de las cooperativas las hacen los propios socios, los cuales, reunidos democráticamente en asamblea general, eligen por votación a quienes van a formar la junta directiva.</a:t>
            </a:r>
          </a:p>
          <a:p>
            <a:r>
              <a:rPr lang="es-MX" dirty="0"/>
              <a:t>Gestión de los administradores: Debe sujetarse a lo que manden los estatutos de la cooperativa. Los asociados pueden supervisar la actuación de los directivos a través de delegados que integran los distintos órganos de administración. Esto puede incluir un interés limitado al capital: para el funcionamiento de una cooperativa se necesita un capital porque si bien es una empresa sin fines de lucro ninguna empresa funciona sin capital. Se entiende por interés limitado al capital, un interés fijo que no depende de la cantidad mayor o menor de las utilidades.</a:t>
            </a:r>
          </a:p>
        </p:txBody>
      </p:sp>
    </p:spTree>
    <p:extLst>
      <p:ext uri="{BB962C8B-B14F-4D97-AF65-F5344CB8AC3E}">
        <p14:creationId xmlns:p14="http://schemas.microsoft.com/office/powerpoint/2010/main" val="25147325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27DF52-8FDD-B394-E79E-B55396E6C012}"/>
              </a:ext>
            </a:extLst>
          </p:cNvPr>
          <p:cNvSpPr>
            <a:spLocks noGrp="1"/>
          </p:cNvSpPr>
          <p:nvPr>
            <p:ph type="title"/>
          </p:nvPr>
        </p:nvSpPr>
        <p:spPr>
          <a:xfrm>
            <a:off x="677334" y="609600"/>
            <a:ext cx="8596668" cy="914400"/>
          </a:xfrm>
        </p:spPr>
        <p:txBody>
          <a:bodyPr/>
          <a:lstStyle/>
          <a:p>
            <a:r>
              <a:rPr kumimoji="0" lang="es-MX" sz="2400" b="1" i="0" u="none" strike="noStrike" kern="1200" cap="none" spc="0" normalizeH="0" baseline="0" noProof="0" dirty="0">
                <a:ln>
                  <a:noFill/>
                </a:ln>
                <a:solidFill>
                  <a:srgbClr val="90C226"/>
                </a:solidFill>
                <a:effectLst/>
                <a:uLnTx/>
                <a:uFillTx/>
                <a:latin typeface="Trebuchet MS" panose="020B0603020202020204"/>
                <a:ea typeface="+mj-ea"/>
                <a:cs typeface="+mj-cs"/>
              </a:rPr>
              <a:t>La Alianza Cooperativa Internacional (ACI), revisó estos principios en 1966 y 1995</a:t>
            </a:r>
            <a:endParaRPr lang="es-CO" dirty="0"/>
          </a:p>
        </p:txBody>
      </p:sp>
      <p:sp>
        <p:nvSpPr>
          <p:cNvPr id="3" name="Marcador de contenido 2">
            <a:extLst>
              <a:ext uri="{FF2B5EF4-FFF2-40B4-BE49-F238E27FC236}">
                <a16:creationId xmlns:a16="http://schemas.microsoft.com/office/drawing/2014/main" id="{AF6662A9-3053-D578-532A-17EE60499F11}"/>
              </a:ext>
            </a:extLst>
          </p:cNvPr>
          <p:cNvSpPr>
            <a:spLocks noGrp="1"/>
          </p:cNvSpPr>
          <p:nvPr>
            <p:ph idx="1"/>
          </p:nvPr>
        </p:nvSpPr>
        <p:spPr>
          <a:xfrm>
            <a:off x="746160" y="1488613"/>
            <a:ext cx="8596668" cy="4990845"/>
          </a:xfrm>
        </p:spPr>
        <p:txBody>
          <a:bodyPr>
            <a:normAutofit lnSpcReduction="10000"/>
          </a:bodyPr>
          <a:lstStyle/>
          <a:p>
            <a:r>
              <a:rPr lang="es-MX" dirty="0"/>
              <a:t>Educación cooperativa: Las personas asociadas tienen el deber de prepararse social y profesionalmente para desarrollar eficazmente los compromisos asumidos como socios.</a:t>
            </a:r>
          </a:p>
          <a:p>
            <a:r>
              <a:rPr lang="es-MX" dirty="0"/>
              <a:t>Reparto de excedentes: Los excedentes o sobrantes, provenientes de operaciones realizadas por la asociación cooperativa pertenecen a los asociados y deben distribuirse de tal manera que se evite ganancias de un asociado en detrimento a otro.</a:t>
            </a:r>
          </a:p>
          <a:p>
            <a:r>
              <a:rPr lang="es-MX" dirty="0"/>
              <a:t>Integración cooperativa: Los participantes de una cooperativa deben estar integrados, lo que quiere decir, que deben componer un todo de sus partes.</a:t>
            </a:r>
          </a:p>
          <a:p>
            <a:r>
              <a:rPr lang="es-MX" dirty="0"/>
              <a:t>Preocupación por la comunidad: Una cooperativa es una organización social vinculada directamente con la comunidad que la rodea y en la cual posee una participación activa dentro de la vida política de la misma. La solidaridad y el beneficio mutuo no radica solamente en mejoras sustanciales para los asociados de la cooperativa, sino también en la mejora de la calidad de vida de los habitantes de la comunidad. La participación activa de las cooperativas en la vida de la comunidad es plena aplicación de este principio sumado en el último congreso de la ACI, en 1995 en Mánchester.</a:t>
            </a:r>
          </a:p>
          <a:p>
            <a:endParaRPr lang="es-CO" dirty="0"/>
          </a:p>
        </p:txBody>
      </p:sp>
    </p:spTree>
    <p:extLst>
      <p:ext uri="{BB962C8B-B14F-4D97-AF65-F5344CB8AC3E}">
        <p14:creationId xmlns:p14="http://schemas.microsoft.com/office/powerpoint/2010/main" val="3723238934"/>
      </p:ext>
    </p:extLst>
  </p:cSld>
  <p:clrMapOvr>
    <a:masterClrMapping/>
  </p:clrMapOvr>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Facet</Template>
  <TotalTime>1773</TotalTime>
  <Words>5554</Words>
  <Application>Microsoft Office PowerPoint</Application>
  <PresentationFormat>Panorámica</PresentationFormat>
  <Paragraphs>311</Paragraphs>
  <Slides>61</Slides>
  <Notes>3</Notes>
  <HiddenSlides>0</HiddenSlides>
  <MMClips>0</MMClips>
  <ScaleCrop>false</ScaleCrop>
  <HeadingPairs>
    <vt:vector size="6" baseType="variant">
      <vt:variant>
        <vt:lpstr>Fuentes usadas</vt:lpstr>
      </vt:variant>
      <vt:variant>
        <vt:i4>12</vt:i4>
      </vt:variant>
      <vt:variant>
        <vt:lpstr>Tema</vt:lpstr>
      </vt:variant>
      <vt:variant>
        <vt:i4>1</vt:i4>
      </vt:variant>
      <vt:variant>
        <vt:lpstr>Títulos de diapositiva</vt:lpstr>
      </vt:variant>
      <vt:variant>
        <vt:i4>61</vt:i4>
      </vt:variant>
    </vt:vector>
  </HeadingPairs>
  <TitlesOfParts>
    <vt:vector size="74" baseType="lpstr">
      <vt:lpstr>Aptos</vt:lpstr>
      <vt:lpstr>Arial</vt:lpstr>
      <vt:lpstr>Arial Narrow</vt:lpstr>
      <vt:lpstr>Courier New</vt:lpstr>
      <vt:lpstr>Montserrat</vt:lpstr>
      <vt:lpstr>Noto Sans</vt:lpstr>
      <vt:lpstr>Open Sans</vt:lpstr>
      <vt:lpstr>Times New Roman</vt:lpstr>
      <vt:lpstr>Trebuchet MS</vt:lpstr>
      <vt:lpstr>Wingdings</vt:lpstr>
      <vt:lpstr>Wingdings 3</vt:lpstr>
      <vt:lpstr>work</vt:lpstr>
      <vt:lpstr>Faceta</vt:lpstr>
      <vt:lpstr>Nueva escuela Sindical y Obrera, NEPO Federación Sindical Mundial – FSM Curso Administración y organización sindical  22 - 27 de Abril de 2024</vt:lpstr>
      <vt:lpstr>Agenda del día</vt:lpstr>
      <vt:lpstr>Ejercicio 1: participación </vt:lpstr>
      <vt:lpstr>Parte 1: historia del cooperativismo mundial</vt:lpstr>
      <vt:lpstr>Historia Cooperativa</vt:lpstr>
      <vt:lpstr>La Sociedad Equitativa de los Pioneros de Rochdale </vt:lpstr>
      <vt:lpstr>Pioneros de Rochdale se dotaron de una serie de normas que fueron el germen de los Principios cooperativos.  </vt:lpstr>
      <vt:lpstr>La Alianza Cooperativa Internacional (ACI), revisó estos principios en 1966 y 1995</vt:lpstr>
      <vt:lpstr>La Alianza Cooperativa Internacional (ACI), revisó estos principios en 1966 y 1995</vt:lpstr>
      <vt:lpstr>La creación de la Alianza Cooperativa Internacional</vt:lpstr>
      <vt:lpstr>La economía social y solidaria</vt:lpstr>
      <vt:lpstr>Organizaciones Economía Solidaria </vt:lpstr>
      <vt:lpstr>¿Qué es una Cooperativa  ? </vt:lpstr>
      <vt:lpstr>Órganos Directivos: </vt:lpstr>
      <vt:lpstr>Órganos Operativos: </vt:lpstr>
      <vt:lpstr>Resolución de Conflictos: </vt:lpstr>
      <vt:lpstr>SE organizan de acuerdo con su actividad y propósito: tipos y su estructura: </vt:lpstr>
      <vt:lpstr>Requisitos especiales de constitución de las cooperativas </vt:lpstr>
      <vt:lpstr>Formas organizativas cooperativas</vt:lpstr>
      <vt:lpstr>Economía del Cuidado</vt:lpstr>
      <vt:lpstr>Economía social</vt:lpstr>
      <vt:lpstr>Economía popular</vt:lpstr>
      <vt:lpstr>Regulación Cooperativa en Colombia</vt:lpstr>
      <vt:lpstr>Regulación Cooperativa en Colombia</vt:lpstr>
      <vt:lpstr>Regulación Cooperativa en Colombia</vt:lpstr>
      <vt:lpstr>El cooperativismo en Colombia</vt:lpstr>
      <vt:lpstr>Cooperativas</vt:lpstr>
      <vt:lpstr>Fondos de Empleados </vt:lpstr>
      <vt:lpstr>Asociaciones Mutuales</vt:lpstr>
      <vt:lpstr>Asociaciones y Corporaciones</vt:lpstr>
      <vt:lpstr>Características de las asociaciones y corporaciones </vt:lpstr>
      <vt:lpstr>Fundaciones </vt:lpstr>
      <vt:lpstr>Características de la Fundación </vt:lpstr>
      <vt:lpstr>Fundaciones empresariales</vt:lpstr>
      <vt:lpstr>Características de las fundaciones empresariales </vt:lpstr>
      <vt:lpstr>Voluntariado </vt:lpstr>
      <vt:lpstr>Ejercicio grupal </vt:lpstr>
      <vt:lpstr>Presentación de PowerPoint</vt:lpstr>
      <vt:lpstr>El sector cooperativo en Colombia- Supersolidaria:  https://www.supersolidaria.gov.co/es/content/superintendente-de-la-economia-solidaria-hablo-sobre-el-presente-y-futuro-del-sector#:~:text=%C2%BFCu%C3%A1ntas%20cooperativas%20existen%20en%20el,estar%20entre%205.000%20y%206.000 .</vt:lpstr>
      <vt:lpstr>El sector cooperativo en Colombia- Supersolidaria</vt:lpstr>
      <vt:lpstr>El sector cooperativo en Colombia- Supersolidaria: </vt:lpstr>
      <vt:lpstr>Cooperativas Financieras en Colombia: Superfinanciera</vt:lpstr>
      <vt:lpstr>Organismos multilaterales y de apoyo global</vt:lpstr>
      <vt:lpstr>Top 300 de cooperativas a nivel Global 2022 Por tipo de actividad</vt:lpstr>
      <vt:lpstr>Por sector económico</vt:lpstr>
      <vt:lpstr>Presentación de PowerPoint</vt:lpstr>
      <vt:lpstr>Presentación de PowerPoint</vt:lpstr>
      <vt:lpstr>Presentación de PowerPoint</vt:lpstr>
      <vt:lpstr>European Research Institute on Cooperative and Social Enterprises Fundación de investigación en Trento, Italia </vt:lpstr>
      <vt:lpstr>Según la Alianza Cooperativa Internacional es la portavoz de las cooperativas en todo el mundo.  </vt:lpstr>
      <vt:lpstr>Organismos internacionales cooperativos</vt:lpstr>
      <vt:lpstr>Sectores estratégicos coopersativos globales</vt:lpstr>
      <vt:lpstr>Sectores estratégicos coopersativos globales</vt:lpstr>
      <vt:lpstr>Presentación de PowerPoint</vt:lpstr>
      <vt:lpstr>Desarrollo económico y economía de solidaridad</vt:lpstr>
      <vt:lpstr>Luis Razertto: El factor C economía de la solidaridad Compañerismo, cooperación, comunidad, compartir, comunión, colectividad</vt:lpstr>
      <vt:lpstr>Luis Razetto: mientras la economía mundial continúa su proceso de expansión y crecimiento global, una visión de conjunto del mundo permite prever que estamos avanzando hacia un colapso de la misma civilización que se está expandiendo y creciendo, enfrentando los siguientes problemas:</vt:lpstr>
      <vt:lpstr>Naciones Unidas:  Septuagésimo séptimo período de sesiones. Tema 18 del programa Desarrollo sostenible  Promover la economía social y solidaria para el desarrollo sostenible: Subtema “Promoción de la economía social y solidaria para el desarrollo sostenible”. </vt:lpstr>
      <vt:lpstr>  ILC.110/Resolución II </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JESUS ALBERTO HENAO RODRIGUEZ</dc:creator>
  <cp:lastModifiedBy>JESUS HENAO</cp:lastModifiedBy>
  <cp:revision>2</cp:revision>
  <dcterms:created xsi:type="dcterms:W3CDTF">2024-04-22T23:05:55Z</dcterms:created>
  <dcterms:modified xsi:type="dcterms:W3CDTF">2024-04-25T13:11:48Z</dcterms:modified>
</cp:coreProperties>
</file>