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63" r:id="rId3"/>
    <p:sldId id="258" r:id="rId4"/>
    <p:sldId id="257" r:id="rId5"/>
    <p:sldId id="259" r:id="rId6"/>
    <p:sldId id="260" r:id="rId7"/>
    <p:sldId id="261" r:id="rId8"/>
    <p:sldId id="262" r:id="rId9"/>
    <p:sldId id="264" r:id="rId10"/>
    <p:sldId id="265" r:id="rId11"/>
    <p:sldId id="266" r:id="rId12"/>
    <p:sldId id="267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Title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62399" y="1964267"/>
            <a:ext cx="7197726" cy="2421464"/>
          </a:xfrm>
        </p:spPr>
        <p:txBody>
          <a:bodyPr anchor="b">
            <a:normAutofit/>
          </a:bodyPr>
          <a:lstStyle>
            <a:lvl1pPr algn="r">
              <a:defRPr sz="4800">
                <a:effectLst/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62399" y="4385732"/>
            <a:ext cx="7197726" cy="1405467"/>
          </a:xfrm>
        </p:spPr>
        <p:txBody>
          <a:bodyPr anchor="t">
            <a:normAutofit/>
          </a:bodyPr>
          <a:lstStyle>
            <a:lvl1pPr marL="0" indent="0" algn="r">
              <a:buNone/>
              <a:defRPr sz="1800" cap="all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32558" y="5870575"/>
            <a:ext cx="1600200" cy="377825"/>
          </a:xfrm>
        </p:spPr>
        <p:txBody>
          <a:bodyPr/>
          <a:lstStyle/>
          <a:p>
            <a:fld id="{B61BEF0D-F0BB-DE4B-95CE-6DB70DBA9567}" type="datetimeFigureOut">
              <a:rPr lang="en-US" dirty="0"/>
              <a:pPr/>
              <a:t>3/11/2024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62399" y="5870575"/>
            <a:ext cx="4893958" cy="3778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08958" y="5870575"/>
            <a:ext cx="551167" cy="3778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n panorámic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732865"/>
            <a:ext cx="1013142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371600" y="932112"/>
            <a:ext cx="8759827" cy="3164976"/>
          </a:xfrm>
          <a:prstGeom prst="roundRect">
            <a:avLst>
              <a:gd name="adj" fmla="val 43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299603"/>
            <a:ext cx="10131427" cy="49371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09601"/>
            <a:ext cx="10131427" cy="3124199"/>
          </a:xfrm>
        </p:spPr>
        <p:txBody>
          <a:bodyPr anchor="ctr">
            <a:normAutofit/>
          </a:bodyPr>
          <a:lstStyle>
            <a:lvl1pPr algn="l">
              <a:defRPr sz="32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10131428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10237867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88275" y="82333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2267" y="609601"/>
            <a:ext cx="9550399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097875" y="3352800"/>
            <a:ext cx="9339184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7465" y="4343400"/>
            <a:ext cx="10152367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2" y="3308581"/>
            <a:ext cx="10131425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4777381"/>
            <a:ext cx="10131426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0237867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88275" y="82333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992267" y="609601"/>
            <a:ext cx="9550399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5800" y="3886200"/>
            <a:ext cx="10135436" cy="8890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s-ES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799" y="4775200"/>
            <a:ext cx="10135436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09601"/>
            <a:ext cx="10131427" cy="2743199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5801" y="3505200"/>
            <a:ext cx="10131428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s-ES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10131428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8675" y="609599"/>
            <a:ext cx="2158552" cy="5181601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7832116" cy="5181600"/>
          </a:xfrm>
        </p:spPr>
        <p:txBody>
          <a:bodyPr vert="eaVert" anchor="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308581"/>
            <a:ext cx="10131427" cy="1468800"/>
          </a:xfrm>
        </p:spPr>
        <p:txBody>
          <a:bodyPr anchor="b"/>
          <a:lstStyle>
            <a:lvl1pPr algn="l">
              <a:defRPr sz="4000" b="0" cap="all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799" y="4777381"/>
            <a:ext cx="1013142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 cap="all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2" y="2142067"/>
            <a:ext cx="4995334" cy="3649134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21895" y="2142067"/>
            <a:ext cx="4995332" cy="3649133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973670" y="2218267"/>
            <a:ext cx="470905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1" y="2870201"/>
            <a:ext cx="4996923" cy="2920998"/>
          </a:xfrm>
        </p:spPr>
        <p:txBody>
          <a:bodyPr anchor="t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6096003" y="2226734"/>
            <a:ext cx="4722813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23483" y="2870201"/>
            <a:ext cx="4995334" cy="2920998"/>
          </a:xfrm>
        </p:spPr>
        <p:txBody>
          <a:bodyPr anchor="t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3/11/2024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3/11/2024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3/11/2024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074333"/>
            <a:ext cx="3680885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48201" y="609601"/>
            <a:ext cx="6169026" cy="5181600"/>
          </a:xfrm>
        </p:spPr>
        <p:txBody>
          <a:bodyPr anchor="ctr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445933"/>
            <a:ext cx="3680885" cy="1828800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600200"/>
            <a:ext cx="6164653" cy="13716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36253" y="914400"/>
            <a:ext cx="3280974" cy="4572000"/>
          </a:xfrm>
          <a:prstGeom prst="roundRect">
            <a:avLst>
              <a:gd name="adj" fmla="val 42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2971800"/>
            <a:ext cx="6164653" cy="1828800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2142067"/>
            <a:ext cx="10131425" cy="36491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89660" y="5870575"/>
            <a:ext cx="1600200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3/11/2024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5870575"/>
            <a:ext cx="7827659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66060" y="5870575"/>
            <a:ext cx="551167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57" r:id="rId10"/>
    <p:sldLayoutId id="2147483663" r:id="rId11"/>
    <p:sldLayoutId id="2147483664" r:id="rId12"/>
    <p:sldLayoutId id="2147483665" r:id="rId13"/>
    <p:sldLayoutId id="2147483668" r:id="rId14"/>
    <p:sldLayoutId id="2147483667" r:id="rId15"/>
    <p:sldLayoutId id="2147483658" r:id="rId16"/>
    <p:sldLayoutId id="2147483659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502275" y="1146221"/>
            <a:ext cx="11281893" cy="2209200"/>
          </a:xfrm>
        </p:spPr>
        <p:txBody>
          <a:bodyPr/>
          <a:lstStyle/>
          <a:p>
            <a:r>
              <a:rPr lang="es-CO" dirty="0">
                <a:latin typeface="Algerian" panose="04020705040A02060702" pitchFamily="82" charset="0"/>
              </a:rPr>
              <a:t>DIEGO FERNANDO MARTINEZ ARANGO</a:t>
            </a:r>
            <a:endParaRPr lang="es-CO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3825025" y="3458454"/>
            <a:ext cx="5042660" cy="521118"/>
          </a:xfrm>
        </p:spPr>
        <p:txBody>
          <a:bodyPr>
            <a:normAutofit fontScale="85000" lnSpcReduction="10000"/>
          </a:bodyPr>
          <a:lstStyle/>
          <a:p>
            <a:pPr algn="ctr"/>
            <a:r>
              <a:rPr lang="es-CO" dirty="0">
                <a:latin typeface="Baskerville Old Face" panose="02020602080505020303" pitchFamily="18" charset="0"/>
              </a:rPr>
              <a:t>PROFESIONAL </a:t>
            </a:r>
            <a:r>
              <a:rPr lang="es-CO" dirty="0" err="1">
                <a:latin typeface="Baskerville Old Face" panose="02020602080505020303" pitchFamily="18" charset="0"/>
              </a:rPr>
              <a:t>sg-sst</a:t>
            </a:r>
            <a:r>
              <a:rPr lang="es-CO" dirty="0">
                <a:latin typeface="Baskerville Old Face" panose="02020602080505020303" pitchFamily="18" charset="0"/>
              </a:rPr>
              <a:t> Y ESPECIALISTA EN G. SG-SST</a:t>
            </a:r>
          </a:p>
          <a:p>
            <a:pPr algn="ctr"/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397334390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034862" y="313386"/>
            <a:ext cx="7701565" cy="1456267"/>
          </a:xfrm>
        </p:spPr>
        <p:txBody>
          <a:bodyPr/>
          <a:lstStyle/>
          <a:p>
            <a:r>
              <a:rPr lang="es-CO" b="1" dirty="0"/>
              <a:t>DECRETO NÚMERO" 1333 DE julio 2018</a:t>
            </a:r>
            <a:endParaRPr lang="es-CO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69891" y="1614034"/>
            <a:ext cx="10131425" cy="2455691"/>
          </a:xfrm>
        </p:spPr>
        <p:txBody>
          <a:bodyPr>
            <a:normAutofit/>
          </a:bodyPr>
          <a:lstStyle/>
          <a:p>
            <a:r>
              <a:rPr lang="es-CO" sz="2800" dirty="0">
                <a:latin typeface="Arial" panose="020B0604020202020204" pitchFamily="34" charset="0"/>
                <a:cs typeface="Arial" panose="020B0604020202020204" pitchFamily="34" charset="0"/>
              </a:rPr>
              <a:t>6. Cuando se detecte que el cotizante· busca el reconocimiento y pago de la incapacidad tanto en la EPS-EOC como en la ARL por la misma causa, generando un doble cobro al Sistema General de Seguridad Social en Salud.               ARL $         EOC$              EPS$    </a:t>
            </a: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11092" y="4069725"/>
            <a:ext cx="3438659" cy="2485621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90951" y="4074059"/>
            <a:ext cx="3438442" cy="24812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777291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112135" y="184597"/>
            <a:ext cx="7688687" cy="1456267"/>
          </a:xfrm>
        </p:spPr>
        <p:txBody>
          <a:bodyPr/>
          <a:lstStyle/>
          <a:p>
            <a:r>
              <a:rPr lang="es-CO" b="1" dirty="0"/>
              <a:t>DECRETO NÚMERO" 1333 DE julio 2018</a:t>
            </a:r>
            <a:endParaRPr lang="es-CO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775953" y="1640864"/>
            <a:ext cx="10131425" cy="1245077"/>
          </a:xfrm>
        </p:spPr>
        <p:txBody>
          <a:bodyPr/>
          <a:lstStyle/>
          <a:p>
            <a:r>
              <a:rPr lang="es-CO" sz="2800" dirty="0">
                <a:latin typeface="Arial" panose="020B0604020202020204" pitchFamily="34" charset="0"/>
                <a:cs typeface="Arial" panose="020B0604020202020204" pitchFamily="34" charset="0"/>
              </a:rPr>
              <a:t>7. Cuando se efectúen cobros al Sistema General de Seguridad Social en Salud con datos falsos.</a:t>
            </a:r>
          </a:p>
          <a:p>
            <a:endParaRPr lang="es-CO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6067" y="2913190"/>
            <a:ext cx="4456091" cy="2858036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14435" y="2913190"/>
            <a:ext cx="4378816" cy="28580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673637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960295" y="210355"/>
            <a:ext cx="7582436" cy="1456267"/>
          </a:xfrm>
        </p:spPr>
        <p:txBody>
          <a:bodyPr/>
          <a:lstStyle/>
          <a:p>
            <a:r>
              <a:rPr lang="es-CO" b="1" dirty="0"/>
              <a:t>DECRETO NÚMERO" 1333 DE julio 2018</a:t>
            </a:r>
            <a:endParaRPr lang="es-CO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904742" y="1472365"/>
            <a:ext cx="10131425" cy="2133719"/>
          </a:xfrm>
        </p:spPr>
        <p:txBody>
          <a:bodyPr>
            <a:normAutofit/>
          </a:bodyPr>
          <a:lstStyle/>
          <a:p>
            <a:r>
              <a:rPr lang="es-CO" sz="2800" dirty="0">
                <a:latin typeface="Arial" panose="020B0604020202020204" pitchFamily="34" charset="0"/>
                <a:cs typeface="Arial" panose="020B0604020202020204" pitchFamily="34" charset="0"/>
              </a:rPr>
              <a:t>8. Cuando se detecte durante el tiempo de incapacidad que el cotizan te se encuentra emprendiendo una actividad alterna que le impide su recuperación y de la cual deriva ingresos. </a:t>
            </a: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26535" y="3206839"/>
            <a:ext cx="5203065" cy="34386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66343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99243" y="1094704"/>
            <a:ext cx="11204620" cy="4229520"/>
          </a:xfrm>
        </p:spPr>
        <p:txBody>
          <a:bodyPr>
            <a:normAutofit fontScale="90000"/>
          </a:bodyPr>
          <a:lstStyle/>
          <a:p>
            <a:pPr algn="ctr"/>
            <a:r>
              <a:rPr lang="es-CO" sz="5300" b="1" dirty="0"/>
              <a:t>DECRETO NÚMERO" 1333 DE julio 2018</a:t>
            </a:r>
            <a:br>
              <a:rPr lang="es-CO" b="1" dirty="0"/>
            </a:br>
            <a:br>
              <a:rPr lang="es-CO" b="1" dirty="0"/>
            </a:br>
            <a:br>
              <a:rPr lang="es-CO" dirty="0"/>
            </a:br>
            <a:r>
              <a:rPr lang="es-CO" b="1" dirty="0"/>
              <a:t>Por el cual se sustituye el Título 3 de la Parte 2 del Libro 2 del Decreto 780 de 2016, se reglamenta las incapacidades superiores a 540 días y se dictan otras disposiciones</a:t>
            </a:r>
            <a:br>
              <a:rPr lang="es-CO" dirty="0"/>
            </a:br>
            <a:br>
              <a:rPr lang="es-CO" dirty="0"/>
            </a:b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14809591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021984" y="377780"/>
            <a:ext cx="8035389" cy="1456267"/>
          </a:xfrm>
        </p:spPr>
        <p:txBody>
          <a:bodyPr/>
          <a:lstStyle/>
          <a:p>
            <a:r>
              <a:rPr lang="es-CO" b="1" dirty="0"/>
              <a:t>DECRETO NÚMERO" 1333 DE julio 2018</a:t>
            </a:r>
            <a:endParaRPr lang="es-CO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83336" y="2515554"/>
            <a:ext cx="11784169" cy="3649133"/>
          </a:xfrm>
        </p:spPr>
        <p:txBody>
          <a:bodyPr>
            <a:normAutofit fontScale="92500" lnSpcReduction="20000"/>
          </a:bodyPr>
          <a:lstStyle/>
          <a:p>
            <a:r>
              <a:rPr lang="es-CO" sz="3200" dirty="0"/>
              <a:t>(ADRES) Administradora de los Recursos del Sistema General de Seguridad Social en Salud </a:t>
            </a:r>
          </a:p>
          <a:p>
            <a:endParaRPr lang="es-CO" sz="3200" dirty="0"/>
          </a:p>
          <a:p>
            <a:r>
              <a:rPr lang="es-CO" sz="3200" dirty="0"/>
              <a:t>(EPS) Entidades Promotoras de Salud</a:t>
            </a:r>
          </a:p>
          <a:p>
            <a:endParaRPr lang="es-CO" sz="3200" dirty="0"/>
          </a:p>
          <a:p>
            <a:r>
              <a:rPr lang="es-CO" sz="3200" dirty="0"/>
              <a:t>(EOC) Entidades Obligadas a Compensar  </a:t>
            </a:r>
          </a:p>
          <a:p>
            <a:pPr marL="0" indent="0">
              <a:buNone/>
            </a:pPr>
            <a:r>
              <a:rPr lang="es-CO" sz="3200" dirty="0"/>
              <a:t> </a:t>
            </a:r>
          </a:p>
          <a:p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7815026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385813" y="480811"/>
            <a:ext cx="7749861" cy="1456267"/>
          </a:xfrm>
        </p:spPr>
        <p:txBody>
          <a:bodyPr/>
          <a:lstStyle/>
          <a:p>
            <a:r>
              <a:rPr lang="es-CO" b="1" dirty="0"/>
              <a:t>DECRETO NÚMERO" 1333 DE julio 2018</a:t>
            </a:r>
            <a:endParaRPr lang="es-CO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s-CO" sz="4000" b="1" dirty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CAPÍTULO IV</a:t>
            </a:r>
            <a:endParaRPr lang="es-CO" sz="4000" dirty="0"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  <a:p>
            <a:pPr marL="0" indent="0" algn="ctr">
              <a:buNone/>
            </a:pPr>
            <a:r>
              <a:rPr lang="es-CO" sz="4000" b="1" dirty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SITUACIONES DE ABUSO DEL DERECHO</a:t>
            </a:r>
          </a:p>
          <a:p>
            <a:pPr marL="0" indent="0" algn="ctr">
              <a:buNone/>
            </a:pPr>
            <a:endParaRPr lang="es-CO" sz="4000" dirty="0"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  <a:p>
            <a:r>
              <a:rPr lang="es-CO" sz="2800" dirty="0"/>
              <a:t>Artículo 2.2.3.4.1. Situaciones de abuso del derecho. Constitúyanse como abuso del derecho las siguientes conductas:</a:t>
            </a:r>
          </a:p>
          <a:p>
            <a:endParaRPr lang="es-CO" sz="3600" dirty="0"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41116605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369713" y="377780"/>
            <a:ext cx="7829327" cy="1456267"/>
          </a:xfrm>
        </p:spPr>
        <p:txBody>
          <a:bodyPr/>
          <a:lstStyle/>
          <a:p>
            <a:r>
              <a:rPr lang="es-CO" b="1" dirty="0"/>
              <a:t>DECRETO NÚMERO" 1333 DE julio 2018</a:t>
            </a:r>
            <a:endParaRPr lang="es-CO" dirty="0"/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22251" y="3670758"/>
            <a:ext cx="1762125" cy="2459585"/>
          </a:xfrm>
          <a:prstGeom prst="rect">
            <a:avLst/>
          </a:prstGeom>
        </p:spPr>
      </p:pic>
      <p:sp>
        <p:nvSpPr>
          <p:cNvPr id="5" name="Rectángulo 4"/>
          <p:cNvSpPr/>
          <p:nvPr/>
        </p:nvSpPr>
        <p:spPr>
          <a:xfrm>
            <a:off x="1789136" y="1951671"/>
            <a:ext cx="8409904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CO" dirty="0">
                <a:latin typeface="Arial" panose="020B0604020202020204" pitchFamily="34" charset="0"/>
                <a:ea typeface="Times New Roman" panose="02020603050405020304" pitchFamily="18" charset="0"/>
              </a:rPr>
              <a:t>1.  Cuando se establezca por parte de la EPS o EOC que el cotizante no ha seguido el tratamiento y terapias ordenadas por el médico tratante, no asista a las valoraciones, exámenes y controles o no cumpla con los procedimientos y recomendaciones necesarios para su rehabilitación en al menos el 30% de las situaciones descritas.</a:t>
            </a:r>
            <a:endParaRPr lang="es-CO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9467" y="3670758"/>
            <a:ext cx="2619375" cy="2459585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00203" y="3670758"/>
            <a:ext cx="2143125" cy="24595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01212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305318" y="236113"/>
            <a:ext cx="7867964" cy="1456267"/>
          </a:xfrm>
        </p:spPr>
        <p:txBody>
          <a:bodyPr/>
          <a:lstStyle/>
          <a:p>
            <a:r>
              <a:rPr lang="es-CO" b="1" dirty="0"/>
              <a:t>DECRETO NÚMERO" 1333 DE julio 2018</a:t>
            </a:r>
            <a:endParaRPr lang="es-CO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01710" y="2034862"/>
            <a:ext cx="10131425" cy="1197735"/>
          </a:xfrm>
        </p:spPr>
        <p:txBody>
          <a:bodyPr>
            <a:normAutofit fontScale="85000" lnSpcReduction="10000"/>
          </a:bodyPr>
          <a:lstStyle/>
          <a:p>
            <a:r>
              <a:rPr lang="es-CO" sz="3300" dirty="0">
                <a:latin typeface="Arial" panose="020B0604020202020204" pitchFamily="34" charset="0"/>
                <a:cs typeface="Arial" panose="020B0604020202020204" pitchFamily="34" charset="0"/>
              </a:rPr>
              <a:t>2.   </a:t>
            </a:r>
            <a:r>
              <a:rPr lang="es-CO" sz="3000" dirty="0">
                <a:latin typeface="Arial" panose="020B0604020202020204" pitchFamily="34" charset="0"/>
                <a:cs typeface="Arial" panose="020B0604020202020204" pitchFamily="34" charset="0"/>
              </a:rPr>
              <a:t>Cuando el cotizante no asista a los exámenes y valoraciones para determinar la pérdida de capacidad laboral.</a:t>
            </a:r>
          </a:p>
          <a:p>
            <a:endParaRPr lang="es-CO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62141" y="3324359"/>
            <a:ext cx="5254580" cy="29090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938729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932927" y="416417"/>
            <a:ext cx="7637172" cy="1456267"/>
          </a:xfrm>
        </p:spPr>
        <p:txBody>
          <a:bodyPr/>
          <a:lstStyle/>
          <a:p>
            <a:r>
              <a:rPr lang="es-CO" b="1" dirty="0"/>
              <a:t>DECRETO NÚMERO" 1333 DE julio 2018</a:t>
            </a:r>
            <a:endParaRPr lang="es-CO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69702" y="2009104"/>
            <a:ext cx="10430860" cy="2202287"/>
          </a:xfrm>
        </p:spPr>
        <p:txBody>
          <a:bodyPr>
            <a:normAutofit lnSpcReduction="10000"/>
          </a:bodyPr>
          <a:lstStyle/>
          <a:p>
            <a:r>
              <a:rPr lang="es-CO" sz="2800" dirty="0">
                <a:latin typeface="Arial" panose="020B0604020202020204" pitchFamily="34" charset="0"/>
                <a:cs typeface="Arial" panose="020B0604020202020204" pitchFamily="34" charset="0"/>
              </a:rPr>
              <a:t>3. Cuando se detecte presunta alteración o posible fraude en alguna de las etapas del curso de la incapacidad, para lo cual el caso se pondrá en conocimiento de las autoridades competentes, quedando obligado a ello quien detecte tal situación.</a:t>
            </a:r>
          </a:p>
          <a:p>
            <a:endParaRPr lang="es-CO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0076" y="4090048"/>
            <a:ext cx="3378893" cy="2491056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89343" y="4090048"/>
            <a:ext cx="3175984" cy="2491056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93748" y="4090048"/>
            <a:ext cx="3227187" cy="24009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484531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202288" y="248991"/>
            <a:ext cx="7611414" cy="1456267"/>
          </a:xfrm>
        </p:spPr>
        <p:txBody>
          <a:bodyPr/>
          <a:lstStyle/>
          <a:p>
            <a:r>
              <a:rPr lang="es-CO" b="1" dirty="0"/>
              <a:t>DECRETO NÚMERO" 1333 DE julio 2018</a:t>
            </a:r>
            <a:endParaRPr lang="es-CO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72922" y="1584101"/>
            <a:ext cx="10131425" cy="2262389"/>
          </a:xfrm>
        </p:spPr>
        <p:txBody>
          <a:bodyPr/>
          <a:lstStyle/>
          <a:p>
            <a:r>
              <a:rPr lang="es-CO" sz="2800" dirty="0">
                <a:latin typeface="Arial" panose="020B0604020202020204" pitchFamily="34" charset="0"/>
                <a:cs typeface="Arial" panose="020B0604020202020204" pitchFamily="34" charset="0"/>
              </a:rPr>
              <a:t>4. La comisión por parte del usuario de actos o conductas presuntamente contrarias a la ley relacionadas con su estado de salud.</a:t>
            </a:r>
          </a:p>
          <a:p>
            <a:endParaRPr lang="es-CO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95861" y="3537398"/>
            <a:ext cx="3824268" cy="28762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08112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021983" y="261871"/>
            <a:ext cx="7662929" cy="1456267"/>
          </a:xfrm>
        </p:spPr>
        <p:txBody>
          <a:bodyPr/>
          <a:lstStyle/>
          <a:p>
            <a:r>
              <a:rPr lang="es-CO" b="1" dirty="0"/>
              <a:t>DECRETO NÚMERO" 1333 DE julio 2018</a:t>
            </a:r>
            <a:endParaRPr lang="es-CO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28223" y="1718138"/>
            <a:ext cx="10131425" cy="1167803"/>
          </a:xfrm>
        </p:spPr>
        <p:txBody>
          <a:bodyPr/>
          <a:lstStyle/>
          <a:p>
            <a:r>
              <a:rPr lang="es-CO" sz="2800" dirty="0">
                <a:latin typeface="Arial" panose="020B0604020202020204" pitchFamily="34" charset="0"/>
                <a:cs typeface="Arial" panose="020B0604020202020204" pitchFamily="34" charset="0"/>
              </a:rPr>
              <a:t>5. Cuando se detecte fraude al otorgar la certificación de incapacidad.</a:t>
            </a:r>
          </a:p>
          <a:p>
            <a:endParaRPr lang="es-CO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2597" y="2643186"/>
            <a:ext cx="5215944" cy="40795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620528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elestial">
  <a:themeElements>
    <a:clrScheme name="Celestial">
      <a:dk1>
        <a:sysClr val="windowText" lastClr="000000"/>
      </a:dk1>
      <a:lt1>
        <a:sysClr val="window" lastClr="FFFFFF"/>
      </a:lt1>
      <a:dk2>
        <a:srgbClr val="18276C"/>
      </a:dk2>
      <a:lt2>
        <a:srgbClr val="EBEBEB"/>
      </a:lt2>
      <a:accent1>
        <a:srgbClr val="AC3EC1"/>
      </a:accent1>
      <a:accent2>
        <a:srgbClr val="477BD1"/>
      </a:accent2>
      <a:accent3>
        <a:srgbClr val="46B298"/>
      </a:accent3>
      <a:accent4>
        <a:srgbClr val="90BA4C"/>
      </a:accent4>
      <a:accent5>
        <a:srgbClr val="DD9D31"/>
      </a:accent5>
      <a:accent6>
        <a:srgbClr val="E25247"/>
      </a:accent6>
      <a:hlink>
        <a:srgbClr val="C573D2"/>
      </a:hlink>
      <a:folHlink>
        <a:srgbClr val="CCAEE8"/>
      </a:folHlink>
    </a:clrScheme>
    <a:fontScheme name="Celestial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elestial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82000"/>
                <a:alpha val="7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00000"/>
              </a:schemeClr>
            </a:gs>
            <a:gs pos="100000">
              <a:schemeClr val="phClr">
                <a:shade val="88000"/>
                <a:lumMod val="88000"/>
              </a:schemeClr>
            </a:gs>
          </a:gsLst>
          <a:lin ang="5400000" scaled="1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6000"/>
                <a:hueMod val="100000"/>
                <a:satMod val="180000"/>
                <a:lumMod val="110000"/>
              </a:schemeClr>
            </a:gs>
            <a:gs pos="100000">
              <a:schemeClr val="phClr">
                <a:shade val="96000"/>
                <a:satMod val="160000"/>
                <a:lumMod val="100000"/>
              </a:schemeClr>
            </a:gs>
          </a:gsLst>
          <a:lin ang="4740000" scaled="1"/>
        </a:gradFill>
        <a:blipFill>
          <a:blip xmlns:r="http://schemas.openxmlformats.org/officeDocument/2006/relationships" r:embed="rId1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elestial" id="{C4BB2A3D-0E93-4C5F-B0D2-9D3FCE089CC5}" vid="{42E5908D-19A2-46FD-89FA-638B126129E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Celestial</Template>
  <TotalTime>191</TotalTime>
  <Words>443</Words>
  <Application>Microsoft Office PowerPoint</Application>
  <PresentationFormat>Panorámica</PresentationFormat>
  <Paragraphs>31</Paragraphs>
  <Slides>12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7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12</vt:i4>
      </vt:variant>
    </vt:vector>
  </HeadingPairs>
  <TitlesOfParts>
    <vt:vector size="20" baseType="lpstr">
      <vt:lpstr>Algerian</vt:lpstr>
      <vt:lpstr>Arabic Typesetting</vt:lpstr>
      <vt:lpstr>Arial</vt:lpstr>
      <vt:lpstr>Baskerville Old Face</vt:lpstr>
      <vt:lpstr>Calibri</vt:lpstr>
      <vt:lpstr>Calibri Light</vt:lpstr>
      <vt:lpstr>Times New Roman</vt:lpstr>
      <vt:lpstr>Celestial</vt:lpstr>
      <vt:lpstr>DIEGO FERNANDO MARTINEZ ARANGO</vt:lpstr>
      <vt:lpstr>DECRETO NÚMERO" 1333 DE julio 2018   Por el cual se sustituye el Título 3 de la Parte 2 del Libro 2 del Decreto 780 de 2016, se reglamenta las incapacidades superiores a 540 días y se dictan otras disposiciones  </vt:lpstr>
      <vt:lpstr>DECRETO NÚMERO" 1333 DE julio 2018</vt:lpstr>
      <vt:lpstr>DECRETO NÚMERO" 1333 DE julio 2018</vt:lpstr>
      <vt:lpstr>DECRETO NÚMERO" 1333 DE julio 2018</vt:lpstr>
      <vt:lpstr>DECRETO NÚMERO" 1333 DE julio 2018</vt:lpstr>
      <vt:lpstr>DECRETO NÚMERO" 1333 DE julio 2018</vt:lpstr>
      <vt:lpstr>DECRETO NÚMERO" 1333 DE julio 2018</vt:lpstr>
      <vt:lpstr>DECRETO NÚMERO" 1333 DE julio 2018</vt:lpstr>
      <vt:lpstr>DECRETO NÚMERO" 1333 DE julio 2018</vt:lpstr>
      <vt:lpstr>DECRETO NÚMERO" 1333 DE julio 2018</vt:lpstr>
      <vt:lpstr>DECRETO NÚMERO" 1333 DE julio 2018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DIEGO FERNANDO MARTINEZ ARANGO</dc:title>
  <dc:creator>Diego</dc:creator>
  <cp:lastModifiedBy>Diego Martinez</cp:lastModifiedBy>
  <cp:revision>14</cp:revision>
  <dcterms:created xsi:type="dcterms:W3CDTF">2018-10-04T16:11:23Z</dcterms:created>
  <dcterms:modified xsi:type="dcterms:W3CDTF">2024-03-11T19:50:17Z</dcterms:modified>
</cp:coreProperties>
</file>