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78" r:id="rId3"/>
    <p:sldId id="299" r:id="rId4"/>
    <p:sldId id="279" r:id="rId5"/>
    <p:sldId id="318" r:id="rId6"/>
    <p:sldId id="316" r:id="rId7"/>
    <p:sldId id="294" r:id="rId8"/>
    <p:sldId id="283" r:id="rId9"/>
    <p:sldId id="268" r:id="rId10"/>
    <p:sldId id="287" r:id="rId11"/>
    <p:sldId id="305" r:id="rId12"/>
    <p:sldId id="301" r:id="rId13"/>
    <p:sldId id="274" r:id="rId14"/>
    <p:sldId id="309" r:id="rId15"/>
    <p:sldId id="310" r:id="rId16"/>
    <p:sldId id="312" r:id="rId17"/>
    <p:sldId id="314" r:id="rId18"/>
    <p:sldId id="281" r:id="rId19"/>
    <p:sldId id="319"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 id="332" r:id="rId33"/>
    <p:sldId id="333" r:id="rId34"/>
    <p:sldId id="334" r:id="rId35"/>
    <p:sldId id="335" r:id="rId36"/>
    <p:sldId id="336" r:id="rId37"/>
    <p:sldId id="337" r:id="rId38"/>
    <p:sldId id="338" r:id="rId39"/>
    <p:sldId id="339" r:id="rId40"/>
    <p:sldId id="345" r:id="rId41"/>
    <p:sldId id="340" r:id="rId42"/>
    <p:sldId id="341" r:id="rId43"/>
    <p:sldId id="342" r:id="rId44"/>
    <p:sldId id="343" r:id="rId45"/>
    <p:sldId id="344" r:id="rId46"/>
    <p:sldId id="356" r:id="rId47"/>
    <p:sldId id="349" r:id="rId48"/>
    <p:sldId id="346" r:id="rId49"/>
    <p:sldId id="348" r:id="rId50"/>
    <p:sldId id="302" r:id="rId51"/>
    <p:sldId id="347" r:id="rId52"/>
    <p:sldId id="351" r:id="rId53"/>
    <p:sldId id="352" r:id="rId54"/>
    <p:sldId id="353" r:id="rId55"/>
    <p:sldId id="354" r:id="rId56"/>
    <p:sldId id="355" r:id="rId57"/>
    <p:sldId id="257" r:id="rId5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32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D89134-CBCE-4B62-9897-BBF0B662D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83FB60D8-9EFE-43CF-BCE9-D17DB0870B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F471D23D-1AFF-4C5A-B511-AC15229D50C5}"/>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642132D0-A71C-4D0C-A9CB-C406C5F6189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F4A8B6B-96CD-46DD-A6CB-4391409C2470}"/>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058644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E096A-011B-43B1-BD0A-95BB460AD45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9161407-2EB7-4EE3-9B06-EC3F9E162EE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2CDAF1-40AA-497C-B3E9-6D7AD51E3FBA}"/>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8451D2B6-30E9-4438-A379-0EE90B0571A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19BF690-742E-4F9C-9D93-ACC156C03D5E}"/>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49428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C926C7-C3E0-4C34-B667-9112C295A2C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C34DA47-414E-4F8D-931A-CC9317B8D06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E958540-1616-40DC-BA46-79F67F8B6323}"/>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AB5ACA5D-0CE9-4C5F-A1D2-2A823AB24F9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A434C6-1EF7-4003-ACBC-932199492F8F}"/>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1828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5598416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1201041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36917414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9A539F98-4A0F-4C08-A240-457FB91DB3DA}" type="datetimeFigureOut">
              <a:rPr lang="es-CO" smtClean="0"/>
              <a:t>21/06/2024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9980356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9A539F98-4A0F-4C08-A240-457FB91DB3DA}" type="datetimeFigureOut">
              <a:rPr lang="es-CO" smtClean="0"/>
              <a:t>21/06/2024</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15162555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9A539F98-4A0F-4C08-A240-457FB91DB3DA}" type="datetimeFigureOut">
              <a:rPr lang="es-CO" smtClean="0"/>
              <a:t>21/06/2024</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33785713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539F98-4A0F-4C08-A240-457FB91DB3DA}" type="datetimeFigureOut">
              <a:rPr lang="es-CO" smtClean="0"/>
              <a:t>21/06/2024</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2956876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9A539F98-4A0F-4C08-A240-457FB91DB3DA}" type="datetimeFigureOut">
              <a:rPr lang="es-CO" smtClean="0"/>
              <a:t>21/06/2024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3378107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B7F72-A028-43D1-B767-B2117FEB0D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84FB95C-4FC3-4662-9270-C1C6CBF42D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60EAB1-4B3C-4A45-B582-BD7B6E49F5F6}"/>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DE5734F7-C3BB-4AEF-8212-3A6FAD90934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DF35BC2-26FD-4ACD-A9E3-1A7386D63FFA}"/>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9455854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9A539F98-4A0F-4C08-A240-457FB91DB3DA}" type="datetimeFigureOut">
              <a:rPr lang="es-CO" smtClean="0"/>
              <a:t>21/06/2024</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3761134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2895439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62325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24338351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19402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Haga clic para modificar los estilos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14402961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29618885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A539F98-4A0F-4C08-A240-457FB91DB3DA}" type="datetimeFigureOut">
              <a:rPr lang="es-CO" smtClean="0"/>
              <a:t>21/06/2024</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D1BAE23A-05B3-4054-98B3-9A0A4DB7AEB6}" type="slidenum">
              <a:rPr lang="es-CO" smtClean="0"/>
              <a:t>‹Nº›</a:t>
            </a:fld>
            <a:endParaRPr lang="es-CO"/>
          </a:p>
        </p:txBody>
      </p:sp>
    </p:spTree>
    <p:extLst>
      <p:ext uri="{BB962C8B-B14F-4D97-AF65-F5344CB8AC3E}">
        <p14:creationId xmlns:p14="http://schemas.microsoft.com/office/powerpoint/2010/main" val="3774436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DB0B4-D699-4DE8-A56F-14AB2365457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CCA4AFD-77DA-4FD8-A6D5-8BFC6A2547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0C41824-685E-44CD-BF8C-2D4ED23E8FD3}"/>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704C1B7D-E12A-479D-B838-7635968168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B7535B-1D43-46AA-9192-6216F0E6AF9C}"/>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22884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5E0BB-1128-4711-A4E0-3CBD239402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1C35ED8-B2D9-4C2D-A02D-2BBC2A3D64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40DA475-E0C4-4EE4-AC6D-CD53155129E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5D6DD2D-D091-440B-B068-73D713CB0735}"/>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6" name="Marcador de pie de página 5">
            <a:extLst>
              <a:ext uri="{FF2B5EF4-FFF2-40B4-BE49-F238E27FC236}">
                <a16:creationId xmlns:a16="http://schemas.microsoft.com/office/drawing/2014/main" id="{C476D8F2-09DD-49F2-AF62-34D26CA91F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7BC8914-BDD0-41D4-9902-112B0D0259F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9015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82814-40DA-4011-8AE7-E7265D685C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45D36F-437B-4E34-899E-B262E551D5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E60E93-AFFA-48B3-A0B3-95C177E8B0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2B41F9B-CFC1-43BF-9637-3DE040723B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4804AF-B066-4E65-8D70-78F6352A4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9E3BCD3-7DF5-4BFD-8E0B-6D7DB1C77E4B}"/>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8" name="Marcador de pie de página 7">
            <a:extLst>
              <a:ext uri="{FF2B5EF4-FFF2-40B4-BE49-F238E27FC236}">
                <a16:creationId xmlns:a16="http://schemas.microsoft.com/office/drawing/2014/main" id="{B150F914-36D6-416F-93BD-C9C63FFAB20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CC52156-6258-4764-A518-1A3EDADB1A3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7822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D9CE-8216-48F1-AC1C-E12C3A186DF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78143CC-CB1C-4815-B5D5-858A22CA35A9}"/>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4" name="Marcador de pie de página 3">
            <a:extLst>
              <a:ext uri="{FF2B5EF4-FFF2-40B4-BE49-F238E27FC236}">
                <a16:creationId xmlns:a16="http://schemas.microsoft.com/office/drawing/2014/main" id="{02F3703A-DD9F-4AAD-B7D7-7A25E35B373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75745AB-5F2C-427B-83E0-6444AF366FE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987571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9C4DAA-FDC3-4BF8-BC8D-71FFFFC770B0}"/>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3" name="Marcador de pie de página 2">
            <a:extLst>
              <a:ext uri="{FF2B5EF4-FFF2-40B4-BE49-F238E27FC236}">
                <a16:creationId xmlns:a16="http://schemas.microsoft.com/office/drawing/2014/main" id="{6248F647-D15C-4A97-BD50-81AE7126A6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D92D98E-BC8F-4A25-B50B-E39FF739579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99313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E9B65-979A-434A-8FC6-0E174DB8E3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0E6095F-A872-4454-B9DD-B53816669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2F39C56-C7A5-4F6A-B550-8A85A4423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2187C9-7397-4D4A-B7A3-1496D99239B5}"/>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6" name="Marcador de pie de página 5">
            <a:extLst>
              <a:ext uri="{FF2B5EF4-FFF2-40B4-BE49-F238E27FC236}">
                <a16:creationId xmlns:a16="http://schemas.microsoft.com/office/drawing/2014/main" id="{35830EDC-C80A-414D-A261-B6FD9155E24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B3F1DC-E441-422D-BA18-35B6F99D1C11}"/>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395182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6BED7-C819-41EB-A043-A6AAAD0EED0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CE07F56-7AE7-4C58-8277-6033FCDA8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459EEDE-3175-4542-AC3E-1C79AB857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4E0B253-90F7-4E1E-981F-03D22CE21331}"/>
              </a:ext>
            </a:extLst>
          </p:cNvPr>
          <p:cNvSpPr>
            <a:spLocks noGrp="1"/>
          </p:cNvSpPr>
          <p:nvPr>
            <p:ph type="dt" sz="half" idx="10"/>
          </p:nvPr>
        </p:nvSpPr>
        <p:spPr/>
        <p:txBody>
          <a:bodyPr/>
          <a:lstStyle/>
          <a:p>
            <a:fld id="{54C37246-1062-4CDE-A192-21C9DF2A4E07}" type="datetimeFigureOut">
              <a:rPr lang="es-CO" smtClean="0"/>
              <a:t>21/06/2024</a:t>
            </a:fld>
            <a:endParaRPr lang="es-CO"/>
          </a:p>
        </p:txBody>
      </p:sp>
      <p:sp>
        <p:nvSpPr>
          <p:cNvPr id="6" name="Marcador de pie de página 5">
            <a:extLst>
              <a:ext uri="{FF2B5EF4-FFF2-40B4-BE49-F238E27FC236}">
                <a16:creationId xmlns:a16="http://schemas.microsoft.com/office/drawing/2014/main" id="{F7BC4E78-2519-4A4B-BCAF-D94994900E6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39751D8-EE68-442F-94C9-CBBFF07B2E25}"/>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35314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2338D0-4936-4D74-A0F6-EEF818A85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D66E2A-7F3B-4975-A645-7E59EDAC3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D562606-9144-4F92-8DC3-78FFF2AE5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37246-1062-4CDE-A192-21C9DF2A4E07}" type="datetimeFigureOut">
              <a:rPr lang="es-CO" smtClean="0"/>
              <a:t>21/06/2024</a:t>
            </a:fld>
            <a:endParaRPr lang="es-CO"/>
          </a:p>
        </p:txBody>
      </p:sp>
      <p:sp>
        <p:nvSpPr>
          <p:cNvPr id="5" name="Marcador de pie de página 4">
            <a:extLst>
              <a:ext uri="{FF2B5EF4-FFF2-40B4-BE49-F238E27FC236}">
                <a16:creationId xmlns:a16="http://schemas.microsoft.com/office/drawing/2014/main" id="{40BA016A-BEFF-4900-B87D-063A13F22E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AB0B2D3-FB1B-414E-8817-27DDE5C2C7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09DC2-5D32-418D-B735-D7E39084FDBD}" type="slidenum">
              <a:rPr lang="es-CO" smtClean="0"/>
              <a:t>‹Nº›</a:t>
            </a:fld>
            <a:endParaRPr lang="es-CO"/>
          </a:p>
        </p:txBody>
      </p:sp>
    </p:spTree>
    <p:extLst>
      <p:ext uri="{BB962C8B-B14F-4D97-AF65-F5344CB8AC3E}">
        <p14:creationId xmlns:p14="http://schemas.microsoft.com/office/powerpoint/2010/main" val="1426690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A539F98-4A0F-4C08-A240-457FB91DB3DA}" type="datetimeFigureOut">
              <a:rPr lang="es-CO" smtClean="0"/>
              <a:t>21/06/2024</a:t>
            </a:fld>
            <a:endParaRPr lang="es-CO"/>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1BAE23A-05B3-4054-98B3-9A0A4DB7AEB6}" type="slidenum">
              <a:rPr lang="es-CO" smtClean="0"/>
              <a:t>‹Nº›</a:t>
            </a:fld>
            <a:endParaRPr lang="es-CO"/>
          </a:p>
        </p:txBody>
      </p:sp>
    </p:spTree>
    <p:extLst>
      <p:ext uri="{BB962C8B-B14F-4D97-AF65-F5344CB8AC3E}">
        <p14:creationId xmlns:p14="http://schemas.microsoft.com/office/powerpoint/2010/main" val="1935055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noticialocal.blogspot.com/2009_12_08_archive.html" TargetMode="External"/><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5BCF9EF-AE5F-49B8-B2D3-1B68CAD75D61}"/>
              </a:ext>
            </a:extLst>
          </p:cNvPr>
          <p:cNvSpPr txBox="1"/>
          <p:nvPr/>
        </p:nvSpPr>
        <p:spPr>
          <a:xfrm>
            <a:off x="2948151" y="1639614"/>
            <a:ext cx="6290442" cy="3354765"/>
          </a:xfrm>
          <a:prstGeom prst="rect">
            <a:avLst/>
          </a:prstGeom>
          <a:noFill/>
        </p:spPr>
        <p:txBody>
          <a:bodyPr wrap="square">
            <a:spAutoFit/>
          </a:bodyPr>
          <a:lstStyle/>
          <a:p>
            <a:pPr algn="ctr"/>
            <a:endParaRPr lang="es-ES" sz="32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endParaRP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Protocolo para la determinación del ORIGEN DE LAS PATOLOGIAS DERIVADAS DEL ESTRES</a:t>
            </a:r>
          </a:p>
          <a:p>
            <a:pPr algn="ctr"/>
            <a:endPar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endParaRP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NUEVA ESCUELA POPULAR Y OBRERA</a:t>
            </a: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NEPO</a:t>
            </a:r>
          </a:p>
          <a:p>
            <a:pPr algn="ctr"/>
            <a:endPar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endParaRP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CARLOSMARIO DIAZ ALVAREZ</a:t>
            </a: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Times New Roman" panose="02020603050405020304" pitchFamily="18" charset="0"/>
                <a:cs typeface="Times New Roman" panose="02020603050405020304" pitchFamily="18" charset="0"/>
              </a:rPr>
              <a:t>Psicólogo con énfasis Social Comunitario</a:t>
            </a:r>
          </a:p>
          <a:p>
            <a:pPr algn="ctr"/>
            <a:endPar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endParaRPr>
          </a:p>
        </p:txBody>
      </p:sp>
    </p:spTree>
    <p:extLst>
      <p:ext uri="{BB962C8B-B14F-4D97-AF65-F5344CB8AC3E}">
        <p14:creationId xmlns:p14="http://schemas.microsoft.com/office/powerpoint/2010/main" val="3282068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9F8D03E-0A2E-4464-8549-F8750E3AED22}"/>
              </a:ext>
            </a:extLst>
          </p:cNvPr>
          <p:cNvSpPr txBox="1"/>
          <p:nvPr/>
        </p:nvSpPr>
        <p:spPr>
          <a:xfrm>
            <a:off x="108285" y="3657598"/>
            <a:ext cx="10226842" cy="400110"/>
          </a:xfrm>
          <a:prstGeom prst="rect">
            <a:avLst/>
          </a:prstGeom>
          <a:noFill/>
        </p:spPr>
        <p:txBody>
          <a:bodyPr wrap="square">
            <a:spAutoFit/>
          </a:bodyPr>
          <a:lstStyle/>
          <a:p>
            <a:pPr lvl="0" algn="ctr"/>
            <a:endParaRPr kumimoji="0" lang="es-CO"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 name="Rectángulo 2">
            <a:extLst>
              <a:ext uri="{FF2B5EF4-FFF2-40B4-BE49-F238E27FC236}">
                <a16:creationId xmlns:a16="http://schemas.microsoft.com/office/drawing/2014/main" id="{C9B9F42B-1252-40F4-8EE7-F95680587B76}"/>
              </a:ext>
            </a:extLst>
          </p:cNvPr>
          <p:cNvSpPr/>
          <p:nvPr/>
        </p:nvSpPr>
        <p:spPr>
          <a:xfrm>
            <a:off x="236483" y="3846786"/>
            <a:ext cx="9821917" cy="2366353"/>
          </a:xfrm>
          <a:prstGeom prst="rect">
            <a:avLst/>
          </a:prstGeom>
        </p:spPr>
        <p:txBody>
          <a:bodyPr wrap="square">
            <a:spAutoFit/>
          </a:bodyPr>
          <a:lstStyle/>
          <a:p>
            <a:pPr algn="ct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Los factores de riesgo psicosocial se pueden defi­nir como aquellas condiciones del trabajo, del entorno o del individuo, que en una interrelación dinámica generan percepciones y experiencias, que influyen negativamente en la salud y en el desempeño de las personas.</a:t>
            </a:r>
          </a:p>
        </p:txBody>
      </p:sp>
    </p:spTree>
    <p:extLst>
      <p:ext uri="{BB962C8B-B14F-4D97-AF65-F5344CB8AC3E}">
        <p14:creationId xmlns:p14="http://schemas.microsoft.com/office/powerpoint/2010/main" val="21661733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nodePh="1">
                                  <p:stCondLst>
                                    <p:cond delay="0"/>
                                  </p:stCondLst>
                                  <p:endCondLst>
                                    <p:cond evt="begin" delay="0">
                                      <p:tn val="5"/>
                                    </p:cond>
                                  </p:end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A1114E66-BC13-4AD1-9530-E5096D26EA24}"/>
              </a:ext>
            </a:extLst>
          </p:cNvPr>
          <p:cNvSpPr/>
          <p:nvPr/>
        </p:nvSpPr>
        <p:spPr>
          <a:xfrm>
            <a:off x="3704897" y="409048"/>
            <a:ext cx="7488619" cy="5905912"/>
          </a:xfrm>
          <a:prstGeom prst="rect">
            <a:avLst/>
          </a:prstGeom>
        </p:spPr>
        <p:txBody>
          <a:bodyPr wrap="square">
            <a:spAutoFit/>
          </a:bodyPr>
          <a:lstStyle/>
          <a:p>
            <a:pP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ALCANCE</a:t>
            </a:r>
            <a:r>
              <a:rPr lang="es-CO" sz="2400" dirty="0">
                <a:latin typeface="Times New Roman" panose="02020603050405020304" pitchFamily="18" charset="0"/>
                <a:ea typeface="Calibri" panose="020F0502020204030204" pitchFamily="34" charset="0"/>
                <a:cs typeface="Times New Roman" panose="02020603050405020304" pitchFamily="18" charset="0"/>
              </a:rPr>
              <a:t>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Establecer unos criterios comunes, homogéneos y estandarizados para ser usados por los diferentes integrantes de las juntas regionales y nacional de califi­cación de invalidez, así como de los equipos de cali­ficación dispuestos en las diferentes entidades autorizadas por las normas responsables de la cali­ficación del origen en primera oportunidad de las patologías derivadas del estrés. </a:t>
            </a:r>
          </a:p>
          <a:p>
            <a:pP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OBJETIVO</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Actualizar un método homogéneo y validado para la búsqueda, valoración y análisis de información relevante basado en la evidencia, que permita determinar el origen  laboral o común de las patologías derivadas del estrés en forma objetiva.</a:t>
            </a:r>
          </a:p>
        </p:txBody>
      </p:sp>
    </p:spTree>
    <p:extLst>
      <p:ext uri="{BB962C8B-B14F-4D97-AF65-F5344CB8AC3E}">
        <p14:creationId xmlns:p14="http://schemas.microsoft.com/office/powerpoint/2010/main" val="28374570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B7E90D0-303B-4A04-B2E2-37F800B5F109}"/>
              </a:ext>
            </a:extLst>
          </p:cNvPr>
          <p:cNvSpPr txBox="1"/>
          <p:nvPr/>
        </p:nvSpPr>
        <p:spPr>
          <a:xfrm>
            <a:off x="2654300" y="1744578"/>
            <a:ext cx="9268995"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2" name="Imagen 51" descr="Diagrama 1">
            <a:extLst>
              <a:ext uri="{FF2B5EF4-FFF2-40B4-BE49-F238E27FC236}">
                <a16:creationId xmlns:a16="http://schemas.microsoft.com/office/drawing/2014/main" id="{ACF55C83-BF06-4F47-B4B2-2207BB91884E}"/>
              </a:ext>
            </a:extLst>
          </p:cNvPr>
          <p:cNvPicPr>
            <a:picLocks noChangeAspect="1"/>
          </p:cNvPicPr>
          <p:nvPr/>
        </p:nvPicPr>
        <p:blipFill>
          <a:blip r:embed="rId3"/>
          <a:stretch>
            <a:fillRect/>
          </a:stretch>
        </p:blipFill>
        <p:spPr>
          <a:xfrm>
            <a:off x="3938909" y="599090"/>
            <a:ext cx="5252387" cy="5549461"/>
          </a:xfrm>
          <a:prstGeom prst="rect">
            <a:avLst/>
          </a:prstGeom>
        </p:spPr>
      </p:pic>
      <p:sp>
        <p:nvSpPr>
          <p:cNvPr id="53" name="CuadroTexto 52">
            <a:extLst>
              <a:ext uri="{FF2B5EF4-FFF2-40B4-BE49-F238E27FC236}">
                <a16:creationId xmlns:a16="http://schemas.microsoft.com/office/drawing/2014/main" id="{A79D98FC-B90E-4948-AC06-501AF12802F5}"/>
              </a:ext>
            </a:extLst>
          </p:cNvPr>
          <p:cNvSpPr txBox="1"/>
          <p:nvPr/>
        </p:nvSpPr>
        <p:spPr>
          <a:xfrm>
            <a:off x="9506607" y="5738648"/>
            <a:ext cx="1250727" cy="369332"/>
          </a:xfrm>
          <a:prstGeom prst="rect">
            <a:avLst/>
          </a:prstGeom>
          <a:noFill/>
        </p:spPr>
        <p:txBody>
          <a:bodyPr wrap="none" rtlCol="0">
            <a:spAutoFit/>
          </a:bodyPr>
          <a:lstStyle/>
          <a:p>
            <a:r>
              <a:rPr lang="es-ES" dirty="0"/>
              <a:t>Diagrama 1</a:t>
            </a:r>
            <a:endParaRPr lang="es-CO" dirty="0"/>
          </a:p>
        </p:txBody>
      </p:sp>
    </p:spTree>
    <p:extLst>
      <p:ext uri="{BB962C8B-B14F-4D97-AF65-F5344CB8AC3E}">
        <p14:creationId xmlns:p14="http://schemas.microsoft.com/office/powerpoint/2010/main" val="1228403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79F27B0-1568-4165-894A-39DB8F1D9782}"/>
              </a:ext>
            </a:extLst>
          </p:cNvPr>
          <p:cNvSpPr txBox="1"/>
          <p:nvPr/>
        </p:nvSpPr>
        <p:spPr>
          <a:xfrm>
            <a:off x="609601" y="306536"/>
            <a:ext cx="7480300"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6" name="Rectángulo 5">
            <a:extLst>
              <a:ext uri="{FF2B5EF4-FFF2-40B4-BE49-F238E27FC236}">
                <a16:creationId xmlns:a16="http://schemas.microsoft.com/office/drawing/2014/main" id="{CB60980F-7B28-470B-AF52-E29A838B8EF4}"/>
              </a:ext>
            </a:extLst>
          </p:cNvPr>
          <p:cNvSpPr/>
          <p:nvPr/>
        </p:nvSpPr>
        <p:spPr>
          <a:xfrm>
            <a:off x="394138" y="568146"/>
            <a:ext cx="8450317" cy="6001643"/>
          </a:xfrm>
          <a:prstGeom prst="rect">
            <a:avLst/>
          </a:prstGeom>
        </p:spPr>
        <p:txBody>
          <a:bodyPr wrap="square">
            <a:spAutoFit/>
          </a:bodyPr>
          <a:lstStyle/>
          <a:p>
            <a:pPr algn="ctr"/>
            <a:r>
              <a:rPr lang="es-CO" sz="2400" b="1" dirty="0">
                <a:latin typeface="Times New Roman" panose="02020603050405020304" pitchFamily="18" charset="0"/>
                <a:ea typeface="Calibri" panose="020F0502020204030204" pitchFamily="34" charset="0"/>
                <a:cs typeface="Times New Roman" panose="02020603050405020304" pitchFamily="18" charset="0"/>
              </a:rPr>
              <a:t>ESTRUCTURA METODOLÓGICA DE LA ACTUALIZACIÓN DEL PROTOCOLO </a:t>
            </a:r>
          </a:p>
          <a:p>
            <a:pPr algn="ctr"/>
            <a:endParaRPr lang="es-CO" sz="2400" b="1" dirty="0">
              <a:latin typeface="Times New Roman" panose="02020603050405020304" pitchFamily="18" charset="0"/>
              <a:ea typeface="Calibri" panose="020F0502020204030204" pitchFamily="34" charset="0"/>
              <a:cs typeface="Times New Roman" panose="02020603050405020304" pitchFamily="18" charset="0"/>
            </a:endParaRPr>
          </a:p>
          <a:p>
            <a:r>
              <a:rPr lang="es-CO" sz="2400" dirty="0">
                <a:latin typeface="Times New Roman" panose="02020603050405020304" pitchFamily="18" charset="0"/>
                <a:ea typeface="Calibri" panose="020F0502020204030204" pitchFamily="34" charset="0"/>
                <a:cs typeface="Times New Roman" panose="02020603050405020304" pitchFamily="18" charset="0"/>
              </a:rPr>
              <a:t>Para cumplir con la finalidad planteada en el objetivo del protocolo, el equipo investigador desarrolló las siguientes actividades principales:</a:t>
            </a:r>
          </a:p>
          <a:p>
            <a:endParaRPr lang="es-CO" sz="2400" dirty="0">
              <a:latin typeface="Times New Roman" panose="02020603050405020304" pitchFamily="18" charset="0"/>
              <a:ea typeface="Calibri" panose="020F0502020204030204" pitchFamily="34" charset="0"/>
              <a:cs typeface="Times New Roman" panose="02020603050405020304" pitchFamily="18" charset="0"/>
            </a:endParaRPr>
          </a:p>
          <a:p>
            <a:r>
              <a:rPr lang="es-CO" sz="2400" dirty="0">
                <a:latin typeface="Times New Roman" panose="02020603050405020304" pitchFamily="18" charset="0"/>
                <a:ea typeface="Calibri" panose="020F0502020204030204" pitchFamily="34" charset="0"/>
                <a:cs typeface="Times New Roman" panose="02020603050405020304" pitchFamily="18" charset="0"/>
              </a:rPr>
              <a:t>•Actualización del estado del arte referente a las patologías relacionadas con el estrés, en los sistemas mental, cardio y cerebrovascular, gastrointestinal y músculo-esquelético. Igualmente, se realizó la documentación del grado de avance en materia de criterios y procedimientos de califi­cación de las enfermedades asociadas al estrés en diversos países, así como de los criterios de causalidad aplicables a este tipo de patologías y las metodologías de valoración de los factores psicosociales en los últimos diez años de 2005 al 2014. </a:t>
            </a:r>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419694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nodePh="1">
                                  <p:stCondLst>
                                    <p:cond delay="0"/>
                                  </p:stCondLst>
                                  <p:endCondLst>
                                    <p:cond evt="begin" delay="0">
                                      <p:tn val="5"/>
                                    </p:cond>
                                  </p:endCondLst>
                                  <p:childTnLst>
                                    <p:anim calcmode="lin" valueType="num">
                                      <p:cBhvr>
                                        <p:cTn id="6" dur="1000"/>
                                        <p:tgtEl>
                                          <p:spTgt spid="2"/>
                                        </p:tgtEl>
                                        <p:attrNameLst>
                                          <p:attrName>ppt_w</p:attrName>
                                        </p:attrNameLst>
                                      </p:cBhvr>
                                      <p:tavLst>
                                        <p:tav tm="0">
                                          <p:val>
                                            <p:strVal val="ppt_w"/>
                                          </p:val>
                                        </p:tav>
                                        <p:tav tm="100000">
                                          <p:val>
                                            <p:fltVal val="0"/>
                                          </p:val>
                                        </p:tav>
                                      </p:tavLst>
                                    </p:anim>
                                    <p:anim calcmode="lin" valueType="num">
                                      <p:cBhvr>
                                        <p:cTn id="7" dur="1000"/>
                                        <p:tgtEl>
                                          <p:spTgt spid="2"/>
                                        </p:tgtEl>
                                        <p:attrNameLst>
                                          <p:attrName>ppt_h</p:attrName>
                                        </p:attrNameLst>
                                      </p:cBhvr>
                                      <p:tavLst>
                                        <p:tav tm="0">
                                          <p:val>
                                            <p:strVal val="ppt_h"/>
                                          </p:val>
                                        </p:tav>
                                        <p:tav tm="100000">
                                          <p:val>
                                            <p:fltVal val="0"/>
                                          </p:val>
                                        </p:tav>
                                      </p:tavLst>
                                    </p:anim>
                                    <p:anim calcmode="lin" valueType="num">
                                      <p:cBhvr>
                                        <p:cTn id="8" dur="1000"/>
                                        <p:tgtEl>
                                          <p:spTgt spid="2"/>
                                        </p:tgtEl>
                                        <p:attrNameLst>
                                          <p:attrName>style.rotation</p:attrName>
                                        </p:attrNameLst>
                                      </p:cBhvr>
                                      <p:tavLst>
                                        <p:tav tm="0">
                                          <p:val>
                                            <p:fltVal val="0"/>
                                          </p:val>
                                        </p:tav>
                                        <p:tav tm="100000">
                                          <p:val>
                                            <p:fltVal val="90"/>
                                          </p:val>
                                        </p:tav>
                                      </p:tavLst>
                                    </p:anim>
                                    <p:animEffect transition="out" filter="fade">
                                      <p:cBhvr>
                                        <p:cTn id="9" dur="1000"/>
                                        <p:tgtEl>
                                          <p:spTgt spid="2"/>
                                        </p:tgtEl>
                                      </p:cBhvr>
                                    </p:animEffect>
                                    <p:set>
                                      <p:cBhvr>
                                        <p:cTn id="10"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C6E29E5A-E78E-4EF2-BB1C-40C968ADA46D}"/>
              </a:ext>
            </a:extLst>
          </p:cNvPr>
          <p:cNvSpPr/>
          <p:nvPr/>
        </p:nvSpPr>
        <p:spPr>
          <a:xfrm>
            <a:off x="1667203" y="922512"/>
            <a:ext cx="8857593" cy="5012975"/>
          </a:xfrm>
          <a:prstGeom prst="rect">
            <a:avLst/>
          </a:prstGeom>
        </p:spPr>
        <p:txBody>
          <a:bodyPr wrap="square">
            <a:spAutoFit/>
          </a:bodyPr>
          <a:lstStyle/>
          <a:p>
            <a:pPr>
              <a:lnSpc>
                <a:spcPct val="107000"/>
              </a:lnSpc>
              <a:spcAft>
                <a:spcPts val="800"/>
              </a:spcAft>
            </a:pPr>
            <a:r>
              <a:rPr lang="es-CO" sz="2400" dirty="0">
                <a:latin typeface="Calibri" panose="020F0502020204030204" pitchFamily="34" charset="0"/>
                <a:ea typeface="Calibri" panose="020F0502020204030204" pitchFamily="34" charset="0"/>
                <a:cs typeface="Times New Roman" panose="02020603050405020304" pitchFamily="18" charset="0"/>
              </a:rPr>
              <a:t>•</a:t>
            </a:r>
            <a:r>
              <a:rPr lang="es-CO" sz="2400" dirty="0">
                <a:latin typeface="Times New Roman" panose="02020603050405020304" pitchFamily="18" charset="0"/>
                <a:ea typeface="Calibri" panose="020F0502020204030204" pitchFamily="34" charset="0"/>
                <a:cs typeface="Times New Roman" panose="02020603050405020304" pitchFamily="18" charset="0"/>
              </a:rPr>
              <a:t>Revisión y mejoramiento de la jerarquización de los factores de riesgo específi­cos de cada una de las patologías objeto de califi­cación, a través del método de comparaciones pareadas de Dean y </a:t>
            </a:r>
            <a:r>
              <a:rPr lang="es-CO" sz="2400" dirty="0" err="1">
                <a:latin typeface="Times New Roman" panose="02020603050405020304" pitchFamily="18" charset="0"/>
                <a:ea typeface="Calibri" panose="020F0502020204030204" pitchFamily="34" charset="0"/>
                <a:cs typeface="Times New Roman" panose="02020603050405020304" pitchFamily="18" charset="0"/>
              </a:rPr>
              <a:t>ishry</a:t>
            </a:r>
            <a:r>
              <a:rPr lang="es-CO" sz="2400" dirty="0">
                <a:latin typeface="Times New Roman" panose="02020603050405020304" pitchFamily="18" charset="0"/>
                <a:ea typeface="Calibri" panose="020F0502020204030204" pitchFamily="34" charset="0"/>
                <a:cs typeface="Times New Roman" panose="02020603050405020304" pitchFamily="18" charset="0"/>
              </a:rPr>
              <a:t>, con un grupo de expertos clínicos de cada especialidad.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•Revisión y mejoramiento del procedimiento para la determinación de origen, incluidos los criterios de valoración de los factores psicosociales, con los cuales se precisa la exposición del trabajador al factor de riesgo.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•Revisión y mejoramiento de las matrices de factores de riesgo para cada patología y validación de las mismas con un grupo representativo de casos, para determinar los puntos de corte de los criterios que facilitan la decisión ­final. </a:t>
            </a:r>
          </a:p>
        </p:txBody>
      </p:sp>
    </p:spTree>
    <p:extLst>
      <p:ext uri="{BB962C8B-B14F-4D97-AF65-F5344CB8AC3E}">
        <p14:creationId xmlns:p14="http://schemas.microsoft.com/office/powerpoint/2010/main" val="30046210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0D400F68-C61E-41E7-9C3C-AA1B1E31D71D}"/>
              </a:ext>
            </a:extLst>
          </p:cNvPr>
          <p:cNvSpPr/>
          <p:nvPr/>
        </p:nvSpPr>
        <p:spPr>
          <a:xfrm>
            <a:off x="961696" y="3975912"/>
            <a:ext cx="9538138" cy="1740220"/>
          </a:xfrm>
          <a:prstGeom prst="rect">
            <a:avLst/>
          </a:prstGeom>
        </p:spPr>
        <p:txBody>
          <a:bodyPr wrap="square">
            <a:spAutoFit/>
          </a:bodyPr>
          <a:lstStyle/>
          <a:p>
            <a:pPr algn="ctr">
              <a:lnSpc>
                <a:spcPct val="107000"/>
              </a:lnSpc>
              <a:spcAft>
                <a:spcPts val="800"/>
              </a:spcAft>
            </a:pPr>
            <a:r>
              <a:rPr lang="es-CO" sz="3200" b="1" dirty="0">
                <a:latin typeface="Times New Roman" panose="02020603050405020304" pitchFamily="18" charset="0"/>
                <a:ea typeface="Calibri" panose="020F0502020204030204" pitchFamily="34" charset="0"/>
                <a:cs typeface="Times New Roman" panose="02020603050405020304" pitchFamily="18" charset="0"/>
              </a:rPr>
              <a:t>MARCO REFERENCIAL </a:t>
            </a:r>
          </a:p>
          <a:p>
            <a:pPr algn="ct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Los criterios básicos sobre los que se soporta el diseño del protocolo son los siguientes: </a:t>
            </a:r>
          </a:p>
        </p:txBody>
      </p:sp>
    </p:spTree>
    <p:extLst>
      <p:ext uri="{BB962C8B-B14F-4D97-AF65-F5344CB8AC3E}">
        <p14:creationId xmlns:p14="http://schemas.microsoft.com/office/powerpoint/2010/main" val="386331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15573AE-9606-4A2E-8E7A-5B9C85CD7313}"/>
              </a:ext>
            </a:extLst>
          </p:cNvPr>
          <p:cNvSpPr/>
          <p:nvPr/>
        </p:nvSpPr>
        <p:spPr>
          <a:xfrm>
            <a:off x="1623849" y="724926"/>
            <a:ext cx="8671034" cy="5408147"/>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•Las patologías derivadas del estrés tienen una etiología </a:t>
            </a:r>
            <a:r>
              <a:rPr lang="es-CO" sz="2400" dirty="0" err="1">
                <a:latin typeface="Times New Roman" panose="02020603050405020304" pitchFamily="18" charset="0"/>
                <a:ea typeface="Calibri" panose="020F0502020204030204" pitchFamily="34" charset="0"/>
                <a:cs typeface="Times New Roman" panose="02020603050405020304" pitchFamily="18" charset="0"/>
              </a:rPr>
              <a:t>multi-causal</a:t>
            </a:r>
            <a:r>
              <a:rPr lang="es-CO" sz="2400" dirty="0">
                <a:latin typeface="Times New Roman" panose="02020603050405020304" pitchFamily="18" charset="0"/>
                <a:ea typeface="Calibri" panose="020F0502020204030204" pitchFamily="34" charset="0"/>
                <a:cs typeface="Times New Roman" panose="02020603050405020304" pitchFamily="18" charset="0"/>
              </a:rPr>
              <a:t>. La documentación existente sobre los efectos del estrés permite afirmar que las patologías mediadas por éste no se limitan exclusivamente a condiciones individuales, sino que muy diversos estímulos ambientales están también involucrados en la red causal de los procesos patológicos.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•Los criterios epidemiológicos que se emplean para defi­nir causalidad son: antecedencia en el tiempo, fuerza de asociación, consistencia de los hallazgos y plausibilidad biológica (del factor de riesgo con respecto a la patología).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determinación del origen supone documentar y evidenciar la exposición a los factores de riesgo, tanto laborales, como extralaborales.</a:t>
            </a:r>
          </a:p>
        </p:txBody>
      </p:sp>
    </p:spTree>
    <p:extLst>
      <p:ext uri="{BB962C8B-B14F-4D97-AF65-F5344CB8AC3E}">
        <p14:creationId xmlns:p14="http://schemas.microsoft.com/office/powerpoint/2010/main" val="557365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110F43B9-45A7-4BB9-B2A2-A44A01FC59E6}"/>
              </a:ext>
            </a:extLst>
          </p:cNvPr>
          <p:cNvSpPr/>
          <p:nvPr/>
        </p:nvSpPr>
        <p:spPr>
          <a:xfrm>
            <a:off x="1503947" y="697831"/>
            <a:ext cx="9420727" cy="5078313"/>
          </a:xfrm>
          <a:prstGeom prst="rect">
            <a:avLst/>
          </a:prstGeom>
        </p:spPr>
        <p:txBody>
          <a:bodyPr wrap="square">
            <a:spAutoFit/>
          </a:bodyPr>
          <a:lstStyle/>
          <a:p>
            <a:pPr algn="ctr"/>
            <a:endParaRPr lang="es-CO" dirty="0">
              <a:solidFill>
                <a:prstClr val="black"/>
              </a:solidFill>
              <a:latin typeface="Comic Sans MS" panose="030F0702030302020204" pitchFamily="66" charset="0"/>
              <a:ea typeface="Times New Roman" panose="02020603050405020304" pitchFamily="18"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ES" dirty="0">
              <a:solidFill>
                <a:prstClr val="black"/>
              </a:solidFill>
              <a:latin typeface="Comic Sans MS" panose="030F0702030302020204" pitchFamily="66" charset="0"/>
              <a:cs typeface="Times New Roman" panose="02020603050405020304" pitchFamily="18" charset="0"/>
            </a:endParaRPr>
          </a:p>
          <a:p>
            <a:pPr algn="ctr"/>
            <a:endParaRPr lang="es-CO" dirty="0"/>
          </a:p>
        </p:txBody>
      </p:sp>
      <p:pic>
        <p:nvPicPr>
          <p:cNvPr id="4" name="Picture 6" descr="Resultado de imagen para el estado de bienestar">
            <a:extLst>
              <a:ext uri="{FF2B5EF4-FFF2-40B4-BE49-F238E27FC236}">
                <a16:creationId xmlns:a16="http://schemas.microsoft.com/office/drawing/2014/main" id="{4DDC7735-9255-43BC-B31D-2F714452D2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2359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61FBDE6-3E9B-4E6E-A053-28A7C5806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B6FDC8BB-0BD6-4A00-B5E1-AF10F665F3A8}"/>
              </a:ext>
            </a:extLst>
          </p:cNvPr>
          <p:cNvSpPr/>
          <p:nvPr/>
        </p:nvSpPr>
        <p:spPr>
          <a:xfrm>
            <a:off x="1560786" y="527340"/>
            <a:ext cx="8592207" cy="580332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presencia de factores de riesgo </a:t>
            </a:r>
            <a:r>
              <a:rPr lang="es-CO" sz="2400" dirty="0" err="1">
                <a:latin typeface="Times New Roman" panose="02020603050405020304" pitchFamily="18" charset="0"/>
                <a:ea typeface="Calibri" panose="020F0502020204030204" pitchFamily="34" charset="0"/>
                <a:cs typeface="Times New Roman" panose="02020603050405020304" pitchFamily="18" charset="0"/>
              </a:rPr>
              <a:t>extra-laboral</a:t>
            </a:r>
            <a:r>
              <a:rPr lang="es-CO" sz="2400" dirty="0">
                <a:latin typeface="Times New Roman" panose="02020603050405020304" pitchFamily="18" charset="0"/>
                <a:ea typeface="Calibri" panose="020F0502020204030204" pitchFamily="34" charset="0"/>
                <a:cs typeface="Times New Roman" panose="02020603050405020304" pitchFamily="18" charset="0"/>
              </a:rPr>
              <a:t> (por ejemplo biológicos e individuales) por sí mismos, no descarta de forma inmediata la presencia de factores de riesgo laboral.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estimación de la preponderancia de factores de riesgo tanto laborales, como </a:t>
            </a:r>
            <a:r>
              <a:rPr lang="es-CO" sz="2400" dirty="0" err="1">
                <a:latin typeface="Times New Roman" panose="02020603050405020304" pitchFamily="18" charset="0"/>
                <a:ea typeface="Calibri" panose="020F0502020204030204" pitchFamily="34" charset="0"/>
                <a:cs typeface="Times New Roman" panose="02020603050405020304" pitchFamily="18" charset="0"/>
              </a:rPr>
              <a:t>extra-laborales</a:t>
            </a:r>
            <a:r>
              <a:rPr lang="es-CO" sz="2400" dirty="0">
                <a:latin typeface="Times New Roman" panose="02020603050405020304" pitchFamily="18" charset="0"/>
                <a:ea typeface="Calibri" panose="020F0502020204030204" pitchFamily="34" charset="0"/>
                <a:cs typeface="Times New Roman" panose="02020603050405020304" pitchFamily="18" charset="0"/>
              </a:rPr>
              <a:t> en un caso particular, solo puede hacerse teniendo la valoración objetiva con la evidencia de los dos. Dicho en otros términos, solo puede estimarse que un fenómeno es mayor que otro si se tienen las evidencias de los dos. En ausencia de evidencias de alguno de los dos no es posible determinar un origen causal.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calidad de la información así como su recolección objetiva y metodológica que documenta la valoración de todos los factores de riesgo es indispensable para validar su consideración dentro del proceso de determinación del origen de una patología. </a:t>
            </a:r>
          </a:p>
        </p:txBody>
      </p:sp>
    </p:spTree>
    <p:extLst>
      <p:ext uri="{BB962C8B-B14F-4D97-AF65-F5344CB8AC3E}">
        <p14:creationId xmlns:p14="http://schemas.microsoft.com/office/powerpoint/2010/main" val="1077672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FC7A1B1-D839-4E64-A88E-CEC7213C49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DB9CC286-8562-4482-A007-3C50DF3E7A87}"/>
              </a:ext>
            </a:extLst>
          </p:cNvPr>
          <p:cNvSpPr/>
          <p:nvPr/>
        </p:nvSpPr>
        <p:spPr>
          <a:xfrm>
            <a:off x="2853558" y="647823"/>
            <a:ext cx="9096704" cy="5337680"/>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•El algoritmo propuesto en el protocolo “solo sospecha puede determinar el origen laboral de una patología una vez se ha documentado la existencia del factor de riesgo psicosocial laboral”. </a:t>
            </a:r>
          </a:p>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Desde el punto de vista conceptual conviene precisar lo siguiente: </a:t>
            </a:r>
          </a:p>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Los factores de riesgo psicosocial se pueden defi­nir como aquellas condiciones del trabajo, del entorno o del individuo, que en una interrelación dinámica generan percepciones y experiencias, que influyen negativamente en la salud y en el desempeño de las personas. </a:t>
            </a:r>
          </a:p>
        </p:txBody>
      </p:sp>
    </p:spTree>
    <p:extLst>
      <p:ext uri="{BB962C8B-B14F-4D97-AF65-F5344CB8AC3E}">
        <p14:creationId xmlns:p14="http://schemas.microsoft.com/office/powerpoint/2010/main" val="4026932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9B083AE0-26F3-4BF6-9696-D8F95067F05F}"/>
              </a:ext>
            </a:extLst>
          </p:cNvPr>
          <p:cNvSpPr/>
          <p:nvPr/>
        </p:nvSpPr>
        <p:spPr>
          <a:xfrm>
            <a:off x="4104290" y="2456130"/>
            <a:ext cx="6096000" cy="1197957"/>
          </a:xfrm>
          <a:prstGeom prst="rect">
            <a:avLst/>
          </a:prstGeom>
        </p:spPr>
        <p:txBody>
          <a:bodyPr>
            <a:spAutoFit/>
          </a:bodyPr>
          <a:lstStyle/>
          <a:p>
            <a:pPr algn="ctr">
              <a:lnSpc>
                <a:spcPct val="107000"/>
              </a:lnSpc>
              <a:spcAft>
                <a:spcPts val="800"/>
              </a:spcAft>
            </a:pPr>
            <a:r>
              <a:rPr lang="es-CO" sz="7200" dirty="0">
                <a:latin typeface="Times New Roman" panose="02020603050405020304" pitchFamily="18" charset="0"/>
                <a:ea typeface="Calibri" panose="020F0502020204030204" pitchFamily="34" charset="0"/>
                <a:cs typeface="Times New Roman" panose="02020603050405020304" pitchFamily="18" charset="0"/>
              </a:rPr>
              <a:t>PROTOCOLO</a:t>
            </a:r>
          </a:p>
        </p:txBody>
      </p:sp>
    </p:spTree>
    <p:extLst>
      <p:ext uri="{BB962C8B-B14F-4D97-AF65-F5344CB8AC3E}">
        <p14:creationId xmlns:p14="http://schemas.microsoft.com/office/powerpoint/2010/main" val="142724673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E60008D-7427-4E78-9A51-A83437C066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DEF44CEF-2D14-42A4-92A4-69685C98F41D}"/>
              </a:ext>
            </a:extLst>
          </p:cNvPr>
          <p:cNvSpPr/>
          <p:nvPr/>
        </p:nvSpPr>
        <p:spPr>
          <a:xfrm>
            <a:off x="299544" y="450870"/>
            <a:ext cx="8923283" cy="5132495"/>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Como consecuencia del creciente desarrollo investigativo disponible, se entiende el estrés como un conjunto de reacciones de carácter psicológico, emocional y comportamental, que se produce cuando el individuo debe enfrentar demandas derivadas de su interacción con el medio (factores de riesgo psicosocial), ante las cuales su capacidad de afrontamiento es insu­ficiente, causando un desbalance que altera su bienestar e incluso su salud. Si bien la reacción de estrés está determinada por la gravedad misma de la situación, también está modulada por factores individuales y por el apoyo social.</a:t>
            </a:r>
          </a:p>
        </p:txBody>
      </p:sp>
    </p:spTree>
    <p:extLst>
      <p:ext uri="{BB962C8B-B14F-4D97-AF65-F5344CB8AC3E}">
        <p14:creationId xmlns:p14="http://schemas.microsoft.com/office/powerpoint/2010/main" val="1834228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Resultado de imagen para sindrome de agotamiento profesional">
            <a:extLst>
              <a:ext uri="{FF2B5EF4-FFF2-40B4-BE49-F238E27FC236}">
                <a16:creationId xmlns:a16="http://schemas.microsoft.com/office/drawing/2014/main" id="{B325DCC1-A07A-4236-AE80-AE5C1AA753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504"/>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251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E78D9BB-96E4-4AA9-824F-3F092FFE8E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F83CA50B-5403-440A-9004-069100D37F66}"/>
              </a:ext>
            </a:extLst>
          </p:cNvPr>
          <p:cNvSpPr/>
          <p:nvPr/>
        </p:nvSpPr>
        <p:spPr>
          <a:xfrm>
            <a:off x="1736834" y="1012954"/>
            <a:ext cx="8718331" cy="4832092"/>
          </a:xfrm>
          <a:prstGeom prst="rect">
            <a:avLst/>
          </a:prstGeom>
        </p:spPr>
        <p:txBody>
          <a:bodyPr wrap="square">
            <a:spAutoFit/>
          </a:bodyPr>
          <a:lstStyle/>
          <a:p>
            <a:r>
              <a:rPr lang="es-CO" sz="2800" dirty="0">
                <a:latin typeface="Times New Roman" panose="02020603050405020304" pitchFamily="18" charset="0"/>
                <a:ea typeface="Calibri" panose="020F0502020204030204" pitchFamily="34" charset="0"/>
                <a:cs typeface="Times New Roman" panose="02020603050405020304" pitchFamily="18" charset="0"/>
              </a:rPr>
              <a:t>Las respuestas que se producen ante situaciones de estrés incluyen reacciones de tipo cognoscitivo en las que a través de procesos de percepción y de pensamiento los individuos valoran la situación para clasi­ficarla como amenazante o no, y a su vez valoran su capacidad para enfrentarla, así como reacciones emocionales de miedo, angustia, agresividad, etc.; en segundo lugar, respuestas de tipo psicológico mediante las cuales se activan los mecanismos que explican el sustrato biológico de las alteraciones de salud asociadas al estrés; y en tercer lugar las respuestas motoras que explican las reacciones de lucha o de huida.</a:t>
            </a:r>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695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938D6C8-34EC-4FB8-AE72-7D80006358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DBE11D3D-EBB7-4E5A-9EF5-2B5E98444ED8}"/>
              </a:ext>
            </a:extLst>
          </p:cNvPr>
          <p:cNvSpPr/>
          <p:nvPr/>
        </p:nvSpPr>
        <p:spPr>
          <a:xfrm>
            <a:off x="2695903" y="982176"/>
            <a:ext cx="9238593" cy="4524315"/>
          </a:xfrm>
          <a:prstGeom prst="rect">
            <a:avLst/>
          </a:prstGeom>
        </p:spPr>
        <p:txBody>
          <a:bodyPr wrap="square">
            <a:spAutoFit/>
          </a:bodyPr>
          <a:lstStyle/>
          <a:p>
            <a:r>
              <a:rPr lang="es-CO" sz="2400" dirty="0">
                <a:latin typeface="Times New Roman" panose="02020603050405020304" pitchFamily="18" charset="0"/>
                <a:ea typeface="Calibri" panose="020F0502020204030204" pitchFamily="34" charset="0"/>
                <a:cs typeface="Times New Roman" panose="02020603050405020304" pitchFamily="18" charset="0"/>
              </a:rPr>
              <a:t>Las patologías derivadas del estrés son aquellas en las que sus reacciones, bien sea por su persistencia o por su intensidad, activan el mecanismo psicopatológico de una enfermedad. El concepto de causalidad aplicado a las ciencias de la salud tiene que ver con la causalidad múltiple, por tanto una enfermedad puede tener más de una causa e incluso, puede ser necesaria una combinación de causas, o combinaciones alternativas de éstas para producir el efecto. El abordaje de las causas de enfermedad en los individuos debe ser evaluado de manera rigurosa, habida cuenta que los criterios epidemiológicos de causalidad establecen “causas generales”, sin embargo en la “causación específica” (es decir, si la enfermedad en el individuo fue causada por la exposición) se requiere de pruebas posteriores. </a:t>
            </a:r>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02501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4A12693-26E6-48F6-93E3-A69E1FFDE5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5353E3FA-7904-4D3B-BDDA-70F79B5E56BA}"/>
              </a:ext>
            </a:extLst>
          </p:cNvPr>
          <p:cNvSpPr/>
          <p:nvPr/>
        </p:nvSpPr>
        <p:spPr>
          <a:xfrm>
            <a:off x="3831020" y="540631"/>
            <a:ext cx="8213833" cy="5016758"/>
          </a:xfrm>
          <a:prstGeom prst="rect">
            <a:avLst/>
          </a:prstGeom>
        </p:spPr>
        <p:txBody>
          <a:bodyPr wrap="square">
            <a:spAutoFit/>
          </a:bodyPr>
          <a:lstStyle/>
          <a:p>
            <a:r>
              <a:rPr lang="es-CO" sz="3200" dirty="0">
                <a:latin typeface="Times New Roman" panose="02020603050405020304" pitchFamily="18" charset="0"/>
                <a:ea typeface="Calibri" panose="020F0502020204030204" pitchFamily="34" charset="0"/>
                <a:cs typeface="Times New Roman" panose="02020603050405020304" pitchFamily="18" charset="0"/>
              </a:rPr>
              <a:t>Las patologías derivadas del estrés son aquellas en las que sus reacciones, bien sea por su persistencia o por su intensidad, activan el mecanismo p­sicopatológico de una enfermedad. El concepto de causalidad aplicado a las ciencias de la salud tiene que ver con la causalidad múltiple, por tanto una enfermedad puede tener más de una causa e incluso, puede ser necesaria una combinación de causas, o combinaciones alternativas de éstas para producir el efecto.</a:t>
            </a:r>
            <a:endParaRPr lang="es-CO"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3021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555646E-AF67-4A7E-88B5-84C8D18524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C72BB34E-9768-493D-B630-8F4A7246DBE4}"/>
              </a:ext>
            </a:extLst>
          </p:cNvPr>
          <p:cNvSpPr/>
          <p:nvPr/>
        </p:nvSpPr>
        <p:spPr>
          <a:xfrm>
            <a:off x="394139" y="3781548"/>
            <a:ext cx="10074164" cy="2677656"/>
          </a:xfrm>
          <a:prstGeom prst="rect">
            <a:avLst/>
          </a:prstGeom>
        </p:spPr>
        <p:txBody>
          <a:bodyPr wrap="square">
            <a:spAutoFit/>
          </a:bodyPr>
          <a:lstStyle/>
          <a:p>
            <a:r>
              <a:rPr lang="es-CO" sz="2800" dirty="0">
                <a:latin typeface="Times New Roman" panose="02020603050405020304" pitchFamily="18" charset="0"/>
                <a:ea typeface="Calibri" panose="020F0502020204030204" pitchFamily="34" charset="0"/>
                <a:cs typeface="Times New Roman" panose="02020603050405020304" pitchFamily="18" charset="0"/>
              </a:rPr>
              <a:t>El abordaje de las causas de enfermedad en los individuos debe ser evaluado de manera rigurosa, habida cuenta que los criterios epidemiológicos de causalidad establecen “causas generales”, sin embargo en la “causación específica” (es decir, si la enfermedad en el individuo fue causada por la exposición) se requiere de pruebas posteriores.</a:t>
            </a:r>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2679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1B3C5E7-A5A5-42CE-A04E-4AA7A6BF72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5282B76E-877C-4AF9-B14F-E380E8442242}"/>
              </a:ext>
            </a:extLst>
          </p:cNvPr>
          <p:cNvSpPr/>
          <p:nvPr/>
        </p:nvSpPr>
        <p:spPr>
          <a:xfrm>
            <a:off x="1418898" y="943754"/>
            <a:ext cx="9143999" cy="4524315"/>
          </a:xfrm>
          <a:prstGeom prst="rect">
            <a:avLst/>
          </a:prstGeom>
        </p:spPr>
        <p:txBody>
          <a:bodyPr wrap="square">
            <a:spAutoFit/>
          </a:bodyPr>
          <a:lstStyle/>
          <a:p>
            <a:pPr algn="ctr"/>
            <a:r>
              <a:rPr lang="es-CO" sz="3600" b="1" dirty="0">
                <a:latin typeface="Times New Roman" panose="02020603050405020304" pitchFamily="18" charset="0"/>
                <a:ea typeface="Calibri" panose="020F0502020204030204" pitchFamily="34" charset="0"/>
                <a:cs typeface="Times New Roman" panose="02020603050405020304" pitchFamily="18" charset="0"/>
              </a:rPr>
              <a:t>PROCESO DE DETERMINACIÓN DEL ORIGEN </a:t>
            </a:r>
          </a:p>
          <a:p>
            <a:r>
              <a:rPr lang="es-CO" sz="3600" dirty="0">
                <a:latin typeface="Times New Roman" panose="02020603050405020304" pitchFamily="18" charset="0"/>
                <a:ea typeface="Calibri" panose="020F0502020204030204" pitchFamily="34" charset="0"/>
                <a:cs typeface="Times New Roman" panose="02020603050405020304" pitchFamily="18" charset="0"/>
              </a:rPr>
              <a:t>El presente protocolo actualizado propone que el proceso de determinación del origen de una patología que se sospecha derivada del estrés, se desarrolle a través de siete etapas consecutivas (Ver Diagrama 1), las cuales se describirán a continuación.</a:t>
            </a:r>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90968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4248C91-9200-42B7-988D-BF947B4156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F0D6CB92-94CD-4AF2-8135-B9AD0FF48E1C}"/>
              </a:ext>
            </a:extLst>
          </p:cNvPr>
          <p:cNvSpPr/>
          <p:nvPr/>
        </p:nvSpPr>
        <p:spPr>
          <a:xfrm>
            <a:off x="2837793" y="1671178"/>
            <a:ext cx="9002110" cy="3852017"/>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La sospecha de la participación del estrés como factor desencadenante de la patología, se establece a criterio del médico tratante, quien a la luz de la información contenida en la historia clínica del paciente, y aquella que sea indagada de forma complementaria, puede hallar indicios de la presencia de condiciones laborales estresantes que coexisten con la aparición de la enfermedad. </a:t>
            </a:r>
          </a:p>
          <a:p>
            <a:pPr>
              <a:lnSpc>
                <a:spcPct val="107000"/>
              </a:lnSpc>
              <a:spcAft>
                <a:spcPts val="800"/>
              </a:spcAft>
            </a:pPr>
            <a:endParaRPr lang="es-CO" sz="28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084588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70A4CBC-41DC-41F3-A24E-738509EA18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913D4A48-E5FF-43EB-80E8-3CDA79C15B47}"/>
              </a:ext>
            </a:extLst>
          </p:cNvPr>
          <p:cNvSpPr/>
          <p:nvPr/>
        </p:nvSpPr>
        <p:spPr>
          <a:xfrm>
            <a:off x="3137338" y="582067"/>
            <a:ext cx="8875986" cy="5693866"/>
          </a:xfrm>
          <a:prstGeom prst="rect">
            <a:avLst/>
          </a:prstGeom>
        </p:spPr>
        <p:txBody>
          <a:bodyPr wrap="square">
            <a:spAutoFit/>
          </a:bodyPr>
          <a:lstStyle/>
          <a:p>
            <a:r>
              <a:rPr lang="es-CO" sz="2800" dirty="0">
                <a:latin typeface="Times New Roman" panose="02020603050405020304" pitchFamily="18" charset="0"/>
                <a:ea typeface="Calibri" panose="020F0502020204030204" pitchFamily="34" charset="0"/>
                <a:cs typeface="Times New Roman" panose="02020603050405020304" pitchFamily="18" charset="0"/>
              </a:rPr>
              <a:t>Igualmente, la sospecha de la asociación entre el estrés y la patología puede ser planteada por el trabajador mismo, quien solicitará a la instancia correspondiente la valoración de su caso. La información que se documenta progresivamente en la medida en que se avanza con el estudio del caso, se consolida e incluye en el formato denominado “Consolidado de información – Determinación de origen” (Anexo A). </a:t>
            </a:r>
            <a:r>
              <a:rPr lang="es-CO" sz="2800" dirty="0">
                <a:latin typeface="Times New Roman" panose="02020603050405020304" pitchFamily="18" charset="0"/>
                <a:cs typeface="Times New Roman" panose="02020603050405020304" pitchFamily="18" charset="0"/>
              </a:rPr>
              <a:t>En el evento que un caso implique el estudio de dos o más patologías derivadas del estrés, para cada una de las enfermedades bajo estudio se deberá diligenciar el formato correspondiente al “Consolidado de información – Determinación de origen”.</a:t>
            </a:r>
            <a:br>
              <a:rPr lang="es-CO" sz="2800" dirty="0">
                <a:latin typeface="Times New Roman" panose="02020603050405020304" pitchFamily="18" charset="0"/>
                <a:cs typeface="Times New Roman" panose="02020603050405020304" pitchFamily="18" charset="0"/>
              </a:rPr>
            </a:br>
            <a:endParaRPr lang="es-CO" sz="2800" dirty="0"/>
          </a:p>
        </p:txBody>
      </p:sp>
    </p:spTree>
    <p:extLst>
      <p:ext uri="{BB962C8B-B14F-4D97-AF65-F5344CB8AC3E}">
        <p14:creationId xmlns:p14="http://schemas.microsoft.com/office/powerpoint/2010/main" val="3357773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1C36D53-14BA-4887-B073-A9E77BDC2D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26EC4973-5BB6-4B9F-A880-F4C8BA7AF926}"/>
              </a:ext>
            </a:extLst>
          </p:cNvPr>
          <p:cNvSpPr/>
          <p:nvPr/>
        </p:nvSpPr>
        <p:spPr>
          <a:xfrm>
            <a:off x="2175641" y="832353"/>
            <a:ext cx="8497613" cy="4979248"/>
          </a:xfrm>
          <a:prstGeom prst="rect">
            <a:avLst/>
          </a:prstGeom>
        </p:spPr>
        <p:txBody>
          <a:bodyPr wrap="square">
            <a:spAutoFit/>
          </a:bodyPr>
          <a:lstStyle/>
          <a:p>
            <a:pPr algn="ctr">
              <a:lnSpc>
                <a:spcPct val="107000"/>
              </a:lnSpc>
              <a:spcAft>
                <a:spcPts val="800"/>
              </a:spcAft>
            </a:pPr>
            <a:r>
              <a:rPr lang="es-CO" sz="2800" b="1" dirty="0">
                <a:latin typeface="Times New Roman" panose="02020603050405020304" pitchFamily="18" charset="0"/>
                <a:ea typeface="Calibri" panose="020F0502020204030204" pitchFamily="34" charset="0"/>
                <a:cs typeface="Times New Roman" panose="02020603050405020304" pitchFamily="18" charset="0"/>
              </a:rPr>
              <a:t>Etapa 1. </a:t>
            </a:r>
          </a:p>
          <a:p>
            <a:pPr algn="ctr">
              <a:lnSpc>
                <a:spcPct val="107000"/>
              </a:lnSpc>
              <a:spcAft>
                <a:spcPts val="800"/>
              </a:spcAft>
            </a:pPr>
            <a:r>
              <a:rPr lang="es-CO" sz="2800" b="1" dirty="0">
                <a:latin typeface="Times New Roman" panose="02020603050405020304" pitchFamily="18" charset="0"/>
                <a:ea typeface="Calibri" panose="020F0502020204030204" pitchFamily="34" charset="0"/>
                <a:cs typeface="Times New Roman" panose="02020603050405020304" pitchFamily="18" charset="0"/>
              </a:rPr>
              <a:t>Verifi­car el diagnóstico clínico.</a:t>
            </a:r>
          </a:p>
          <a:p>
            <a:pPr algn="ctr">
              <a:lnSpc>
                <a:spcPct val="107000"/>
              </a:lnSpc>
              <a:spcAft>
                <a:spcPts val="800"/>
              </a:spcAft>
            </a:pPr>
            <a:r>
              <a:rPr lang="es-CO" sz="2800" b="1" dirty="0">
                <a:latin typeface="Times New Roman" panose="02020603050405020304" pitchFamily="18" charset="0"/>
                <a:ea typeface="Calibri" panose="020F0502020204030204" pitchFamily="34" charset="0"/>
                <a:cs typeface="Times New Roman" panose="02020603050405020304" pitchFamily="18" charset="0"/>
              </a:rPr>
              <a:t> </a:t>
            </a:r>
            <a:r>
              <a:rPr lang="es-CO" sz="2800" dirty="0">
                <a:latin typeface="Times New Roman" panose="02020603050405020304" pitchFamily="18" charset="0"/>
                <a:ea typeface="Calibri" panose="020F0502020204030204" pitchFamily="34" charset="0"/>
                <a:cs typeface="Times New Roman" panose="02020603050405020304" pitchFamily="18" charset="0"/>
              </a:rPr>
              <a:t>Responsable : Médico Especialista en Seguridad y Salud en el Trabajo con Licencia Vigente.</a:t>
            </a:r>
          </a:p>
          <a:p>
            <a:pPr algn="ct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 El profesional o grupo de profesionales o quienes son responsables de evaluar un caso de enfermedad derivada del estrés que se presume de origen laboral, deben veri­ficar que al trabajador le haya sido diagnosticada correctamente la patología en estudio. Para tal ­n se deben confi­rmar los siguientes aspectos: </a:t>
            </a:r>
          </a:p>
        </p:txBody>
      </p:sp>
    </p:spTree>
    <p:extLst>
      <p:ext uri="{BB962C8B-B14F-4D97-AF65-F5344CB8AC3E}">
        <p14:creationId xmlns:p14="http://schemas.microsoft.com/office/powerpoint/2010/main" val="294483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DD0963B-2DEF-488F-9449-B9D8C0A9EABF}"/>
              </a:ext>
            </a:extLst>
          </p:cNvPr>
          <p:cNvSpPr/>
          <p:nvPr/>
        </p:nvSpPr>
        <p:spPr>
          <a:xfrm>
            <a:off x="3048000" y="1466193"/>
            <a:ext cx="5954110" cy="3622787"/>
          </a:xfrm>
          <a:prstGeom prst="rect">
            <a:avLst/>
          </a:prstGeom>
        </p:spPr>
        <p:txBody>
          <a:bodyPr wrap="square">
            <a:spAutoFit/>
          </a:bodyPr>
          <a:lstStyle/>
          <a:p>
            <a:pPr algn="ctr">
              <a:lnSpc>
                <a:spcPct val="107000"/>
              </a:lnSpc>
              <a:spcAft>
                <a:spcPts val="800"/>
              </a:spcAft>
            </a:pPr>
            <a:r>
              <a:rPr lang="es-CO" sz="3600" dirty="0">
                <a:latin typeface="Calibri" panose="020F0502020204030204" pitchFamily="34" charset="0"/>
                <a:ea typeface="Calibri" panose="020F0502020204030204" pitchFamily="34" charset="0"/>
                <a:cs typeface="Times New Roman" panose="02020603050405020304" pitchFamily="18" charset="0"/>
              </a:rPr>
              <a:t>La naturaleza del trabajo cambia velozmente y dichos cambios se generan a causa de los avances permanentes en los que el ser humano se desenvuelve.</a:t>
            </a:r>
          </a:p>
        </p:txBody>
      </p:sp>
    </p:spTree>
    <p:extLst>
      <p:ext uri="{BB962C8B-B14F-4D97-AF65-F5344CB8AC3E}">
        <p14:creationId xmlns:p14="http://schemas.microsoft.com/office/powerpoint/2010/main" val="6620823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D4DDFEC-A194-4F40-894F-3BB6B28896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ángulo 4">
            <a:extLst>
              <a:ext uri="{FF2B5EF4-FFF2-40B4-BE49-F238E27FC236}">
                <a16:creationId xmlns:a16="http://schemas.microsoft.com/office/drawing/2014/main" id="{8437F97A-EE53-4337-B078-22215B4563C5}"/>
              </a:ext>
            </a:extLst>
          </p:cNvPr>
          <p:cNvSpPr/>
          <p:nvPr/>
        </p:nvSpPr>
        <p:spPr>
          <a:xfrm>
            <a:off x="1563414" y="926776"/>
            <a:ext cx="9065172" cy="5004447"/>
          </a:xfrm>
          <a:prstGeom prst="rect">
            <a:avLst/>
          </a:prstGeom>
        </p:spPr>
        <p:txBody>
          <a:bodyPr wrap="square">
            <a:spAutoFit/>
          </a:bodyPr>
          <a:lstStyle/>
          <a:p>
            <a:pP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•El diagnóstico debió haber sido efectuado por un profesional médico especialista competente y facultado para tal fi­n. </a:t>
            </a:r>
          </a:p>
          <a:p>
            <a:pP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•El diagnóstico debe cumplir con los criterios vigentes que hayan sido formulados por autoridades cientí­ficas reconocidas internacionalmente para cada patología. </a:t>
            </a:r>
          </a:p>
          <a:p>
            <a:pP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•El diagnóstico debe sustentarse en las pruebas clínicas y paraclínicas acordes con los criterios diagnósticos que se hayan tomado como referencia. </a:t>
            </a:r>
          </a:p>
        </p:txBody>
      </p:sp>
    </p:spTree>
    <p:extLst>
      <p:ext uri="{BB962C8B-B14F-4D97-AF65-F5344CB8AC3E}">
        <p14:creationId xmlns:p14="http://schemas.microsoft.com/office/powerpoint/2010/main" val="12963557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E631760-C86E-493C-96D9-FB0185CD29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6E0BCBEB-7F30-4B2F-8D52-C8BDB2DA0A2B}"/>
              </a:ext>
            </a:extLst>
          </p:cNvPr>
          <p:cNvSpPr/>
          <p:nvPr/>
        </p:nvSpPr>
        <p:spPr>
          <a:xfrm>
            <a:off x="1784131" y="978072"/>
            <a:ext cx="8623738" cy="4901855"/>
          </a:xfrm>
          <a:prstGeom prst="rect">
            <a:avLst/>
          </a:prstGeom>
        </p:spPr>
        <p:txBody>
          <a:bodyPr wrap="square">
            <a:spAutoFit/>
          </a:bodyPr>
          <a:lstStyle/>
          <a:p>
            <a:pPr>
              <a:lnSpc>
                <a:spcPct val="107000"/>
              </a:lnSpc>
              <a:spcAft>
                <a:spcPts val="800"/>
              </a:spcAft>
            </a:pPr>
            <a:r>
              <a:rPr lang="es-CO" dirty="0">
                <a:latin typeface="Calibri" panose="020F0502020204030204" pitchFamily="34" charset="0"/>
                <a:ea typeface="Calibri" panose="020F0502020204030204" pitchFamily="34" charset="0"/>
                <a:cs typeface="Times New Roman" panose="02020603050405020304" pitchFamily="18" charset="0"/>
              </a:rPr>
              <a:t>•</a:t>
            </a:r>
            <a:r>
              <a:rPr lang="es-CO" sz="3200" dirty="0">
                <a:latin typeface="Times New Roman" panose="02020603050405020304" pitchFamily="18" charset="0"/>
                <a:ea typeface="Calibri" panose="020F0502020204030204" pitchFamily="34" charset="0"/>
                <a:cs typeface="Times New Roman" panose="02020603050405020304" pitchFamily="18" charset="0"/>
              </a:rPr>
              <a:t>El diagnóstico ha debido ser confo­rmado y deberá tener mínimo dos años de evolución y comprobarse la permanencia en el tratamiento. </a:t>
            </a:r>
          </a:p>
          <a:p>
            <a:pP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•En presencia de diagnósticos diferentes para la misma sintomatología evidentes en la historia clínica deberá ser valorado por </a:t>
            </a:r>
            <a:r>
              <a:rPr lang="es-CO" sz="3200" dirty="0" err="1">
                <a:latin typeface="Times New Roman" panose="02020603050405020304" pitchFamily="18" charset="0"/>
                <a:ea typeface="Calibri" panose="020F0502020204030204" pitchFamily="34" charset="0"/>
                <a:cs typeface="Times New Roman" panose="02020603050405020304" pitchFamily="18" charset="0"/>
              </a:rPr>
              <a:t>psiquiátria</a:t>
            </a:r>
            <a:r>
              <a:rPr lang="es-CO" sz="3200" dirty="0">
                <a:latin typeface="Times New Roman" panose="02020603050405020304" pitchFamily="18" charset="0"/>
                <a:ea typeface="Calibri" panose="020F0502020204030204" pitchFamily="34" charset="0"/>
                <a:cs typeface="Times New Roman" panose="02020603050405020304" pitchFamily="18" charset="0"/>
              </a:rPr>
              <a:t> en el caso de las patologías mentales para aclarar el diagnóstico de acuerdo al DSM IV – DSM V –  CIE 10.</a:t>
            </a:r>
          </a:p>
        </p:txBody>
      </p:sp>
    </p:spTree>
    <p:extLst>
      <p:ext uri="{BB962C8B-B14F-4D97-AF65-F5344CB8AC3E}">
        <p14:creationId xmlns:p14="http://schemas.microsoft.com/office/powerpoint/2010/main" val="310926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AEF23FC-9DE0-499A-86A9-4C86D002E2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239F854A-CB60-4DD2-9124-8B5EB39DEE60}"/>
              </a:ext>
            </a:extLst>
          </p:cNvPr>
          <p:cNvSpPr/>
          <p:nvPr/>
        </p:nvSpPr>
        <p:spPr>
          <a:xfrm>
            <a:off x="2984938" y="819952"/>
            <a:ext cx="8697310" cy="5218095"/>
          </a:xfrm>
          <a:prstGeom prst="rect">
            <a:avLst/>
          </a:prstGeom>
        </p:spPr>
        <p:txBody>
          <a:bodyPr wrap="square">
            <a:spAutoFit/>
          </a:bodyPr>
          <a:lstStyle/>
          <a:p>
            <a:pPr>
              <a:lnSpc>
                <a:spcPct val="107000"/>
              </a:lnSpc>
              <a:spcAft>
                <a:spcPts val="800"/>
              </a:spcAft>
            </a:pPr>
            <a:r>
              <a:rPr lang="es-CO" sz="2800" b="1" dirty="0">
                <a:latin typeface="Times New Roman" panose="02020603050405020304" pitchFamily="18" charset="0"/>
                <a:ea typeface="Calibri" panose="020F0502020204030204" pitchFamily="34" charset="0"/>
                <a:cs typeface="Times New Roman" panose="02020603050405020304" pitchFamily="18" charset="0"/>
              </a:rPr>
              <a:t> Etapas en la determinación de causalidad en el origen</a:t>
            </a:r>
            <a:endParaRPr lang="es-CO" sz="28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s-CO" sz="2800" dirty="0">
                <a:latin typeface="Times New Roman" panose="02020603050405020304" pitchFamily="18" charset="0"/>
                <a:ea typeface="Calibri" panose="020F0502020204030204" pitchFamily="34" charset="0"/>
                <a:cs typeface="Times New Roman" panose="02020603050405020304" pitchFamily="18" charset="0"/>
              </a:rPr>
              <a:t>Evidenciar que el diagnóstico clínico sea el correcto. </a:t>
            </a:r>
          </a:p>
          <a:p>
            <a:pPr marL="342900" lvl="0" indent="-342900">
              <a:lnSpc>
                <a:spcPct val="107000"/>
              </a:lnSpc>
              <a:spcAft>
                <a:spcPts val="800"/>
              </a:spcAft>
              <a:buFont typeface="+mj-lt"/>
              <a:buAutoNum type="arabicPeriod"/>
            </a:pPr>
            <a:r>
              <a:rPr lang="es-CO" sz="2800" dirty="0">
                <a:latin typeface="Times New Roman" panose="02020603050405020304" pitchFamily="18" charset="0"/>
                <a:ea typeface="Calibri" panose="020F0502020204030204" pitchFamily="34" charset="0"/>
                <a:cs typeface="Times New Roman" panose="02020603050405020304" pitchFamily="18" charset="0"/>
              </a:rPr>
              <a:t>Confi­rmar que la patología es una enfermedad que puede derivarse del estrés y que deberá estar contenida en la tabla de enfermedades laborales, según Decreto 1477 de 2014. </a:t>
            </a:r>
          </a:p>
          <a:p>
            <a:r>
              <a:rPr lang="es-CO" sz="2800" dirty="0">
                <a:latin typeface="Times New Roman" panose="02020603050405020304" pitchFamily="18" charset="0"/>
                <a:ea typeface="Calibri" panose="020F0502020204030204" pitchFamily="34" charset="0"/>
                <a:cs typeface="Times New Roman" panose="02020603050405020304" pitchFamily="18" charset="0"/>
              </a:rPr>
              <a:t>Evaluar el riesgo psicosocial intra y </a:t>
            </a:r>
            <a:r>
              <a:rPr lang="es-CO" sz="2800" dirty="0" err="1">
                <a:latin typeface="Times New Roman" panose="02020603050405020304" pitchFamily="18" charset="0"/>
                <a:ea typeface="Calibri" panose="020F0502020204030204" pitchFamily="34" charset="0"/>
                <a:cs typeface="Times New Roman" panose="02020603050405020304" pitchFamily="18" charset="0"/>
              </a:rPr>
              <a:t>extra-laboral</a:t>
            </a:r>
            <a:r>
              <a:rPr lang="es-CO" sz="2800" dirty="0">
                <a:latin typeface="Times New Roman" panose="02020603050405020304" pitchFamily="18" charset="0"/>
                <a:ea typeface="Calibri" panose="020F0502020204030204" pitchFamily="34" charset="0"/>
                <a:cs typeface="Times New Roman" panose="02020603050405020304" pitchFamily="18" charset="0"/>
              </a:rPr>
              <a:t> de acuerdo con los criterios de valoración defi­nidos en la Guía de Análisis Psicosocial de Puesto de Trabajo de la Batería de Instrumentos para la Valoración del Riesgo Psicosocial - 2010.</a:t>
            </a:r>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08082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71C2BFB-3BF0-4FDE-90CB-012D337DED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8FA69E4D-575E-44BB-8FE3-2B4886401941}"/>
              </a:ext>
            </a:extLst>
          </p:cNvPr>
          <p:cNvSpPr/>
          <p:nvPr/>
        </p:nvSpPr>
        <p:spPr>
          <a:xfrm>
            <a:off x="2695903" y="542354"/>
            <a:ext cx="9159766" cy="5268815"/>
          </a:xfrm>
          <a:prstGeom prst="rect">
            <a:avLst/>
          </a:prstGeom>
        </p:spPr>
        <p:txBody>
          <a:bodyPr wrap="square">
            <a:spAutoFit/>
          </a:bodyPr>
          <a:lstStyle/>
          <a:p>
            <a:pPr lvl="0" algn="just">
              <a:lnSpc>
                <a:spcPct val="107000"/>
              </a:lnSpc>
              <a:spcAft>
                <a:spcPts val="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4. Ponderar y determinar preponderancia del riesgo psicosocial     intralaboral vs. el riesgo psicosocial extralaboral de acuerdo con los criterios de valoración defi­nidos en la Guía de Análisis Psicosocial de Puesto de Trabajo de la Batería de Instrumentos para la Valoración del Riesgo Psicosocial - 2010. </a:t>
            </a:r>
          </a:p>
          <a:p>
            <a:pPr lvl="0">
              <a:lnSpc>
                <a:spcPct val="107000"/>
              </a:lnSpc>
              <a:spcAft>
                <a:spcPts val="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5. Evaluar otros factores de riesgo. </a:t>
            </a:r>
          </a:p>
          <a:p>
            <a:pPr lvl="0">
              <a:lnSpc>
                <a:spcPct val="107000"/>
              </a:lnSpc>
              <a:spcAft>
                <a:spcPts val="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6. Ponderar todos los factores de riesgo identifi­cados aplicando las matrices de evaluación. </a:t>
            </a:r>
          </a:p>
          <a:p>
            <a:pPr lvl="0">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7. Defi­nir el origen de acuerdo con los resultados de las matrices de factores de riesgo. 8-Comparar el peso relativo del factor de riesgo psicosocial laboral obtenido en la matriz de toma de decisiones, con el punto de corte que se ha establecido para dicho factor en la patología bajo estudio.</a:t>
            </a:r>
          </a:p>
        </p:txBody>
      </p:sp>
    </p:spTree>
    <p:extLst>
      <p:ext uri="{BB962C8B-B14F-4D97-AF65-F5344CB8AC3E}">
        <p14:creationId xmlns:p14="http://schemas.microsoft.com/office/powerpoint/2010/main" val="30018355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C62005C-6D1D-48C4-A51B-AE3EF78583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6385B225-CDF2-4E3E-B56B-8291104E6D7E}"/>
              </a:ext>
            </a:extLst>
          </p:cNvPr>
          <p:cNvSpPr/>
          <p:nvPr/>
        </p:nvSpPr>
        <p:spPr>
          <a:xfrm>
            <a:off x="3079530" y="629932"/>
            <a:ext cx="8728841" cy="5598136"/>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Para los fi­nes anteriores, el equipo de cali­ficadores debe acudir a fuentes de información tales como la historia clínica, así como a los exámenes clínicos, paraclínicos, los resultados de las pruebas </a:t>
            </a:r>
            <a:r>
              <a:rPr lang="es-CO" sz="2400" dirty="0" err="1">
                <a:latin typeface="Times New Roman" panose="02020603050405020304" pitchFamily="18" charset="0"/>
                <a:ea typeface="Calibri" panose="020F0502020204030204" pitchFamily="34" charset="0"/>
                <a:cs typeface="Times New Roman" panose="02020603050405020304" pitchFamily="18" charset="0"/>
              </a:rPr>
              <a:t>psicodiagnósticas</a:t>
            </a:r>
            <a:r>
              <a:rPr lang="es-CO" sz="2400" dirty="0">
                <a:latin typeface="Times New Roman" panose="02020603050405020304" pitchFamily="18" charset="0"/>
                <a:ea typeface="Calibri" panose="020F0502020204030204" pitchFamily="34" charset="0"/>
                <a:cs typeface="Times New Roman" panose="02020603050405020304" pitchFamily="18" charset="0"/>
              </a:rPr>
              <a:t> correspondientes a los resultados de la aplicación de la Batería Psicosocial estandarizada por el Ministerio de la Protección Social en el año 2010, se tendrá también en cuenta la inclusión de las evaluaciones pre ocupacionales o de pre ingreso y periódicas, médicas y psicológicas que le hayan sido practicados al trabajador, a ­n de documentar la información que conduzca a identifi­car la fecha en la que se establece el diagnóstico de la patología y veri­ficar así que la exposición laboral precedió al diagnóstico. Una vez verifi­cado el diagnóstico de acuerdo con los parámetros antes mencionados, se procederá con el desarrollo de la etapa 2 del presente protocolo, de lo contrario se cerrará el caso y se califi­ca común.</a:t>
            </a:r>
          </a:p>
        </p:txBody>
      </p:sp>
    </p:spTree>
    <p:extLst>
      <p:ext uri="{BB962C8B-B14F-4D97-AF65-F5344CB8AC3E}">
        <p14:creationId xmlns:p14="http://schemas.microsoft.com/office/powerpoint/2010/main" val="1021578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1DB1B41-6B56-448E-8579-2EA4998BAB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C79443ED-6E3F-4894-8316-8A0ABF358337}"/>
              </a:ext>
            </a:extLst>
          </p:cNvPr>
          <p:cNvSpPr/>
          <p:nvPr/>
        </p:nvSpPr>
        <p:spPr>
          <a:xfrm>
            <a:off x="1545021" y="868540"/>
            <a:ext cx="10421007" cy="4822987"/>
          </a:xfrm>
          <a:prstGeom prst="rect">
            <a:avLst/>
          </a:prstGeom>
        </p:spPr>
        <p:txBody>
          <a:bodyPr wrap="square">
            <a:spAutoFit/>
          </a:bodyPr>
          <a:lstStyle/>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Etapa 2. </a:t>
            </a:r>
            <a:endParaRPr lang="es-CO"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Confi­rmar que la patología bajo estudio es una enfermedad que puede derivarse del estrés. </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Responsable : Médico Especialista en Seguridad y Salud en el Trabajo con Licencia Vigente.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El equipo califi­cador debe verifi­car que la(s) patología(s) bajo estudio se encuentre(n) reconocida(s) en la tabla de enfermedades laborales vigente a la fecha de la cali­ficación.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Actualmente el Decreto 1477 del 2014 reconoce como posibles enfermedades causadas por estrés en el trabajo las patologías mentales, cerebrovasculares y gastrointestinales. </a:t>
            </a:r>
          </a:p>
        </p:txBody>
      </p:sp>
    </p:spTree>
    <p:extLst>
      <p:ext uri="{BB962C8B-B14F-4D97-AF65-F5344CB8AC3E}">
        <p14:creationId xmlns:p14="http://schemas.microsoft.com/office/powerpoint/2010/main" val="1758340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1B74C85-A6B9-4108-9D47-21A50AA943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639B9CA3-6BBF-428B-B448-B3CE5433AE51}"/>
              </a:ext>
            </a:extLst>
          </p:cNvPr>
          <p:cNvSpPr/>
          <p:nvPr/>
        </p:nvSpPr>
        <p:spPr>
          <a:xfrm>
            <a:off x="1844567" y="970315"/>
            <a:ext cx="9317420" cy="451521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Teniendo en cuenta este marco de referencia y con el fi­n de precisarlo, en el Anexo B se presentan los nombres con los que se denominan las patologías que podrían derivarse del estrés, incluida la denominación que se ha adoptado en el presente protocolo. Una vez se haya confi­rmado que la(s) patología(s) bajo estudio puede(n) derivarse del estrés, se continuará con la Etapa 3 de este documento.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En el caso que se trate de un Trastorno de Estrés Post – Traumático (TEPT) o un Síndrome de agotamiento profesional (Burnout), la determinación del origen responderá a la causa (común o laboral) del trauma que haya ocasionado la patología y por tanto no será necesario avanzar con la totalidad de pasos propuestos en el protocolo.</a:t>
            </a:r>
          </a:p>
        </p:txBody>
      </p:sp>
    </p:spTree>
    <p:extLst>
      <p:ext uri="{BB962C8B-B14F-4D97-AF65-F5344CB8AC3E}">
        <p14:creationId xmlns:p14="http://schemas.microsoft.com/office/powerpoint/2010/main" val="3645566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D924284-5010-4D65-974A-A397E6151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2D147C49-F217-4E69-BA3B-7A249D027693}"/>
              </a:ext>
            </a:extLst>
          </p:cNvPr>
          <p:cNvSpPr/>
          <p:nvPr/>
        </p:nvSpPr>
        <p:spPr>
          <a:xfrm>
            <a:off x="1721069" y="673630"/>
            <a:ext cx="8749862" cy="5510739"/>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Si la patología bajo estudio no se encuentra en la tabla del Anexo B, pero se sospecha la asociación causal con factores de riesgo psicosocial del trabajo, se debe proceder a documentar tal asociación, así: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Describir y analizar, a la luz del conocimiento científi­co y la evidencia, la relación de causalidad entre la patología en estudio y el estrés, soportándose para ello en estudios epidemiológicos sobre el tema, a ­n de documentar los diferentes criterios de causalidad.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•Describir la patogenia y la participación del estrés en la misma.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•Describir los factores de riesgo psicosociales (laborales y extralaborales) estadísticamente asociados a la patología, que se documenten en estudios descriptivos y analíticos con el más alto grado de evidencia.</a:t>
            </a:r>
          </a:p>
        </p:txBody>
      </p:sp>
    </p:spTree>
    <p:extLst>
      <p:ext uri="{BB962C8B-B14F-4D97-AF65-F5344CB8AC3E}">
        <p14:creationId xmlns:p14="http://schemas.microsoft.com/office/powerpoint/2010/main" val="34938777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3D22691-709F-4F25-8B2B-A4CF77EF67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F3E53054-867B-4E85-95F8-34D2873476AA}"/>
              </a:ext>
            </a:extLst>
          </p:cNvPr>
          <p:cNvSpPr/>
          <p:nvPr/>
        </p:nvSpPr>
        <p:spPr>
          <a:xfrm>
            <a:off x="1862959" y="1039997"/>
            <a:ext cx="8686800" cy="4210448"/>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Una vez se haya documentado tal asociación, la estructura metodológica que se presenta en este protocolo constituye una guía para orientar el proceso de cali­ficación determinación de origen de tales casos. Así mismo, la propuesta de evaluación de los factores de riesgo psicosocial planteada en las etapas 3 y 4 puede ser retomada, al igual que la comparación del factor de riesgo psicosocial laboral con otros factores de riesgo propios de la enfermedad bajo estudio.</a:t>
            </a:r>
          </a:p>
        </p:txBody>
      </p:sp>
    </p:spTree>
    <p:extLst>
      <p:ext uri="{BB962C8B-B14F-4D97-AF65-F5344CB8AC3E}">
        <p14:creationId xmlns:p14="http://schemas.microsoft.com/office/powerpoint/2010/main" val="11252523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23E6BBE-DE51-44E6-B1DC-2D98DE00A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Imagen 4">
            <a:extLst>
              <a:ext uri="{FF2B5EF4-FFF2-40B4-BE49-F238E27FC236}">
                <a16:creationId xmlns:a16="http://schemas.microsoft.com/office/drawing/2014/main" id="{6565D162-15CA-41A3-B25B-DCC82542EA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654" y="566338"/>
            <a:ext cx="5496692" cy="5725324"/>
          </a:xfrm>
          <a:prstGeom prst="rect">
            <a:avLst/>
          </a:prstGeom>
        </p:spPr>
      </p:pic>
    </p:spTree>
    <p:extLst>
      <p:ext uri="{BB962C8B-B14F-4D97-AF65-F5344CB8AC3E}">
        <p14:creationId xmlns:p14="http://schemas.microsoft.com/office/powerpoint/2010/main" val="2433353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C13203A-8AAC-4A9F-B5F0-00FE23CCB38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3421" y="204953"/>
            <a:ext cx="11745310" cy="6463862"/>
          </a:xfrm>
          <a:prstGeom prst="rect">
            <a:avLst/>
          </a:prstGeom>
        </p:spPr>
      </p:pic>
    </p:spTree>
    <p:extLst>
      <p:ext uri="{BB962C8B-B14F-4D97-AF65-F5344CB8AC3E}">
        <p14:creationId xmlns:p14="http://schemas.microsoft.com/office/powerpoint/2010/main" val="7144494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5F8332C-9B10-4E36-B977-DC48AC7AFA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3DD18D1E-EF6E-4209-97E1-9ED3D06A032B}"/>
              </a:ext>
            </a:extLst>
          </p:cNvPr>
          <p:cNvSpPr/>
          <p:nvPr/>
        </p:nvSpPr>
        <p:spPr>
          <a:xfrm>
            <a:off x="1324304" y="895254"/>
            <a:ext cx="9112468" cy="4822987"/>
          </a:xfrm>
          <a:prstGeom prst="rect">
            <a:avLst/>
          </a:prstGeom>
        </p:spPr>
        <p:txBody>
          <a:bodyPr wrap="square">
            <a:spAutoFit/>
          </a:bodyPr>
          <a:lstStyle/>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Etapa 3. </a:t>
            </a:r>
            <a:endParaRPr lang="es-CO" sz="2400" dirty="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Evaluar el factor de riesgo psicosocial intra y extralaboral. </a:t>
            </a:r>
            <a:endParaRPr lang="es-CO" sz="2400" dirty="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Responsable : Psicólogo Especialista en Seguridad y Salud en el Trabajo Salud con Licencia vigente. </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Para obtener información de buena calidad que documente el factor de riesgo se requiere aplicar la triangulación metodológica, la cual supone que los factores psicosociales deben ser identi­ficados a través de tres diferentes tipos de evidencia, con lo cual se disminuyen los sesgos. </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triangulación puede expresarse de distintas maneras, puede ser de metodologías, de datos o de investigadores, pero en cualquier caso deberán privilegiarse las fuentes que den mayor precisión y veracidad. </a:t>
            </a:r>
          </a:p>
        </p:txBody>
      </p:sp>
    </p:spTree>
    <p:extLst>
      <p:ext uri="{BB962C8B-B14F-4D97-AF65-F5344CB8AC3E}">
        <p14:creationId xmlns:p14="http://schemas.microsoft.com/office/powerpoint/2010/main" val="12246216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718B10A-7E4F-4A34-A77A-EA59290224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5677BD9C-FE35-4E0E-874D-DA2102518ABE}"/>
              </a:ext>
            </a:extLst>
          </p:cNvPr>
          <p:cNvSpPr/>
          <p:nvPr/>
        </p:nvSpPr>
        <p:spPr>
          <a:xfrm>
            <a:off x="1876097" y="1617447"/>
            <a:ext cx="8812923" cy="3745384"/>
          </a:xfrm>
          <a:prstGeom prst="rect">
            <a:avLst/>
          </a:prstGeom>
        </p:spPr>
        <p:txBody>
          <a:bodyPr wrap="square">
            <a:spAutoFit/>
          </a:bodyPr>
          <a:lstStyle/>
          <a:p>
            <a:pPr algn="ctr">
              <a:lnSpc>
                <a:spcPct val="107000"/>
              </a:lnSpc>
              <a:spcAft>
                <a:spcPts val="800"/>
              </a:spcAft>
            </a:pPr>
            <a:r>
              <a:rPr lang="es-CO" sz="3200" dirty="0">
                <a:latin typeface="Times New Roman" panose="02020603050405020304" pitchFamily="18" charset="0"/>
                <a:ea typeface="Calibri" panose="020F0502020204030204" pitchFamily="34" charset="0"/>
                <a:cs typeface="Times New Roman" panose="02020603050405020304" pitchFamily="18" charset="0"/>
              </a:rPr>
              <a:t>El grado de acuerdo entre la información recolectada de diversas fuentes, provee un indicador de la consistencia de los datos y de su validez concurrente. El uso de cualquier instrumento de medida implica que éste posea adecuada consistencia y validez, y que además sea apropiado a la situación en la que se va a emplear.</a:t>
            </a:r>
          </a:p>
        </p:txBody>
      </p:sp>
    </p:spTree>
    <p:extLst>
      <p:ext uri="{BB962C8B-B14F-4D97-AF65-F5344CB8AC3E}">
        <p14:creationId xmlns:p14="http://schemas.microsoft.com/office/powerpoint/2010/main" val="27829158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5620CEAB-FD0D-4FF7-86C1-51AD69FE6C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B51F9105-472A-42A6-8BA6-EBADB396D081}"/>
              </a:ext>
            </a:extLst>
          </p:cNvPr>
          <p:cNvSpPr/>
          <p:nvPr/>
        </p:nvSpPr>
        <p:spPr>
          <a:xfrm>
            <a:off x="1445173" y="533023"/>
            <a:ext cx="9553903" cy="5132495"/>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La Resolución 2646 de 2008, por la cual se establecen disposiciones y se de­finen responsabilidades para la identi­ficación, evaluación, prevención, intervención y monitoreo permanente de la exposición a factores de riesgo psicosocial en el trabajo y para la determinación del origen de las patologías causadas por el estrés laboral, señala que los factores psicosociales comprenden los aspectos intralaborales, los extralaborales o externos a la organización y las condiciones individuales o características intrínsecas del trabajador, los cuales en una interrelación dinámica, mediante percepciones y experiencias, influyen en la salud y el desempeño de las personas.</a:t>
            </a:r>
          </a:p>
        </p:txBody>
      </p:sp>
    </p:spTree>
    <p:extLst>
      <p:ext uri="{BB962C8B-B14F-4D97-AF65-F5344CB8AC3E}">
        <p14:creationId xmlns:p14="http://schemas.microsoft.com/office/powerpoint/2010/main" val="17943236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6163D79-BFAA-475F-AFC9-FB2C46B967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0959E52E-D9C5-4398-BA6B-32B29161B9BC}"/>
              </a:ext>
            </a:extLst>
          </p:cNvPr>
          <p:cNvSpPr/>
          <p:nvPr/>
        </p:nvSpPr>
        <p:spPr>
          <a:xfrm>
            <a:off x="1673773" y="632240"/>
            <a:ext cx="8844454" cy="5593519"/>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 Así mismo, con respecto a los instrumentos de evaluación, en la Resolución 2646 de 2008, en su Capítulo II. Identi­ficación y Evaluación de los Factores Psicosociales en el Trabajo y sus Efectos, Artículo 6o. determina que la evaluación de los factores psicosociales del trabajo comprende la identi­ficación tanto de los factores de riesgo como de los factores protectores, con el ­fin de establecer acciones de promoción de la salud y prevención de la enfermedad en la población trabajadora. Además en el Artículo 7 establece que los empleadores deben identifi­car, como mínimo, los siguientes aspectos enmarcados en las categorías de factores existentes en la empresa:</a:t>
            </a:r>
          </a:p>
        </p:txBody>
      </p:sp>
    </p:spTree>
    <p:extLst>
      <p:ext uri="{BB962C8B-B14F-4D97-AF65-F5344CB8AC3E}">
        <p14:creationId xmlns:p14="http://schemas.microsoft.com/office/powerpoint/2010/main" val="21654257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C8A4DBC-3058-4338-9E90-50A3CB4C31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72AAA4EB-3D2F-40FC-A11C-AFBE7DA61400}"/>
              </a:ext>
            </a:extLst>
          </p:cNvPr>
          <p:cNvSpPr/>
          <p:nvPr/>
        </p:nvSpPr>
        <p:spPr>
          <a:xfrm>
            <a:off x="1673772" y="1171395"/>
            <a:ext cx="8844455" cy="451521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Resolución 2646 de 2008 en el artículo 10, determina que los factores psicosociales deben ser evaluados objetiva y subjetivamente, utilizando los instrumentos que para el efecto hayan sido validados en el país</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Con respecto a la reserva y confi­dencialidad el Artículo 11, establece que la información utilizada para la evaluación de factores psicosociales está sometida a reserva, conforme lo establece la Ley 1090 de 2006, en consecuencia, los expertos evaluadores deben garantizar por escrito el compromiso de usar la información obtenida, única y exclusivamente para los fi­nes inherentes a la salud ocupacional. </a:t>
            </a:r>
          </a:p>
        </p:txBody>
      </p:sp>
    </p:spTree>
    <p:extLst>
      <p:ext uri="{BB962C8B-B14F-4D97-AF65-F5344CB8AC3E}">
        <p14:creationId xmlns:p14="http://schemas.microsoft.com/office/powerpoint/2010/main" val="6471531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7CB9633-456D-4EA6-A838-CDC16CF27F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Imagen 4">
            <a:extLst>
              <a:ext uri="{FF2B5EF4-FFF2-40B4-BE49-F238E27FC236}">
                <a16:creationId xmlns:a16="http://schemas.microsoft.com/office/drawing/2014/main" id="{168A79DF-06AB-4507-B8C1-0725CF985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607" y="366285"/>
            <a:ext cx="6731876" cy="6125430"/>
          </a:xfrm>
          <a:prstGeom prst="rect">
            <a:avLst/>
          </a:prstGeom>
        </p:spPr>
      </p:pic>
    </p:spTree>
    <p:extLst>
      <p:ext uri="{BB962C8B-B14F-4D97-AF65-F5344CB8AC3E}">
        <p14:creationId xmlns:p14="http://schemas.microsoft.com/office/powerpoint/2010/main" val="16086101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37D17D0-3AB0-4601-89CF-A0271F4430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ángulo 4">
            <a:extLst>
              <a:ext uri="{FF2B5EF4-FFF2-40B4-BE49-F238E27FC236}">
                <a16:creationId xmlns:a16="http://schemas.microsoft.com/office/drawing/2014/main" id="{9F1931E1-54D6-4807-B221-5362064B2161}"/>
              </a:ext>
            </a:extLst>
          </p:cNvPr>
          <p:cNvSpPr/>
          <p:nvPr/>
        </p:nvSpPr>
        <p:spPr>
          <a:xfrm>
            <a:off x="1421524" y="901034"/>
            <a:ext cx="9348952" cy="4893647"/>
          </a:xfrm>
          <a:prstGeom prst="rect">
            <a:avLst/>
          </a:prstGeom>
        </p:spPr>
        <p:txBody>
          <a:bodyPr wrap="square">
            <a:spAutoFit/>
          </a:bodyPr>
          <a:lstStyle/>
          <a:p>
            <a:pPr algn="ctr"/>
            <a:r>
              <a:rPr lang="es-ES" sz="2400" b="1" dirty="0">
                <a:latin typeface="Times New Roman" panose="02020603050405020304" pitchFamily="18" charset="0"/>
                <a:cs typeface="Times New Roman" panose="02020603050405020304" pitchFamily="18" charset="0"/>
              </a:rPr>
              <a:t>Etapa 4. </a:t>
            </a:r>
          </a:p>
          <a:p>
            <a:pPr algn="ctr"/>
            <a:r>
              <a:rPr lang="es-ES" sz="2400" b="1" dirty="0">
                <a:latin typeface="Times New Roman" panose="02020603050405020304" pitchFamily="18" charset="0"/>
                <a:cs typeface="Times New Roman" panose="02020603050405020304" pitchFamily="18" charset="0"/>
              </a:rPr>
              <a:t>Ponderar el riesgo psicosocial laboral vs. el riesgo extralaboral. Responsable : Psicólogo Especialista en Seguridad y Salud en el Trabajo Salud con Licencia vigente</a:t>
            </a:r>
            <a:r>
              <a:rPr lang="es-ES" sz="2400" dirty="0">
                <a:latin typeface="Times New Roman" panose="02020603050405020304" pitchFamily="18" charset="0"/>
                <a:cs typeface="Times New Roman" panose="02020603050405020304" pitchFamily="18" charset="0"/>
              </a:rPr>
              <a:t>. </a:t>
            </a:r>
          </a:p>
          <a:p>
            <a:r>
              <a:rPr lang="es-ES" sz="2400" dirty="0">
                <a:latin typeface="Times New Roman" panose="02020603050405020304" pitchFamily="18" charset="0"/>
                <a:cs typeface="Times New Roman" panose="02020603050405020304" pitchFamily="18" charset="0"/>
              </a:rPr>
              <a:t>Una vez se tienen las valoraciones detalladas de los factores psicosociales intralaborales y extralaborales (tanto los identificados por el trabajador como por el experto), se procede a compararlos para estimar la preponderancia de unos u otros. </a:t>
            </a:r>
          </a:p>
          <a:p>
            <a:r>
              <a:rPr lang="es-ES" sz="2400" dirty="0">
                <a:latin typeface="Times New Roman" panose="02020603050405020304" pitchFamily="18" charset="0"/>
                <a:cs typeface="Times New Roman" panose="02020603050405020304" pitchFamily="18" charset="0"/>
              </a:rPr>
              <a:t>Para este efecto se procederá promediando las valoraciones </a:t>
            </a:r>
            <a:r>
              <a:rPr lang="es-ES" sz="2400" dirty="0" err="1">
                <a:latin typeface="Times New Roman" panose="02020603050405020304" pitchFamily="18" charset="0"/>
                <a:cs typeface="Times New Roman" panose="02020603050405020304" pitchFamily="18" charset="0"/>
              </a:rPr>
              <a:t>nales</a:t>
            </a:r>
            <a:r>
              <a:rPr lang="es-ES" sz="2400" dirty="0">
                <a:latin typeface="Times New Roman" panose="02020603050405020304" pitchFamily="18" charset="0"/>
                <a:cs typeface="Times New Roman" panose="02020603050405020304" pitchFamily="18" charset="0"/>
              </a:rPr>
              <a:t> de los factores de riesgo psicosociales intralaborales que obtuvieron un valor entre 7 y 9 (Tabla de valoración detallada de factores de riesgo psicosocial, Anexo E). Igual procedimiento se hace separadamente para los factores extralaborales.</a:t>
            </a:r>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34879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EDB02E6-B240-4781-8118-6760C818B3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A64A9281-B428-4D90-A29B-E4B029C7AC40}"/>
              </a:ext>
            </a:extLst>
          </p:cNvPr>
          <p:cNvSpPr/>
          <p:nvPr/>
        </p:nvSpPr>
        <p:spPr>
          <a:xfrm>
            <a:off x="3048000" y="1061654"/>
            <a:ext cx="6096000" cy="4415632"/>
          </a:xfrm>
          <a:prstGeom prst="rect">
            <a:avLst/>
          </a:prstGeom>
        </p:spPr>
        <p:txBody>
          <a:bodyPr>
            <a:spAutoFit/>
          </a:bodyPr>
          <a:lstStyle/>
          <a:p>
            <a:pPr algn="ctr">
              <a:lnSpc>
                <a:spcPct val="107000"/>
              </a:lnSpc>
              <a:spcAft>
                <a:spcPts val="800"/>
              </a:spcAft>
            </a:pPr>
            <a:r>
              <a:rPr lang="es-CO" sz="2800" b="1" dirty="0">
                <a:latin typeface="Times New Roman" panose="02020603050405020304" pitchFamily="18" charset="0"/>
                <a:ea typeface="Calibri" panose="020F0502020204030204" pitchFamily="34" charset="0"/>
                <a:cs typeface="Times New Roman" panose="02020603050405020304" pitchFamily="18" charset="0"/>
              </a:rPr>
              <a:t>Etapa 5. </a:t>
            </a:r>
          </a:p>
          <a:p>
            <a:pPr algn="ct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Evaluar otros factores de riesgo </a:t>
            </a:r>
          </a:p>
          <a:p>
            <a:pPr algn="ct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Responsable : Médico Especialista en Seguridad y Salud en el Trabajo Salud con Licencia vigente y si se requiere, puede apoyar su concepto con </a:t>
            </a:r>
            <a:r>
              <a:rPr lang="es-CO" sz="2800" dirty="0" err="1">
                <a:latin typeface="Times New Roman" panose="02020603050405020304" pitchFamily="18" charset="0"/>
                <a:ea typeface="Calibri" panose="020F0502020204030204" pitchFamily="34" charset="0"/>
                <a:cs typeface="Times New Roman" panose="02020603050405020304" pitchFamily="18" charset="0"/>
              </a:rPr>
              <a:t>evaluacciones</a:t>
            </a:r>
            <a:r>
              <a:rPr lang="es-CO" sz="2800" dirty="0">
                <a:latin typeface="Times New Roman" panose="02020603050405020304" pitchFamily="18" charset="0"/>
                <a:ea typeface="Calibri" panose="020F0502020204030204" pitchFamily="34" charset="0"/>
                <a:cs typeface="Times New Roman" panose="02020603050405020304" pitchFamily="18" charset="0"/>
              </a:rPr>
              <a:t> adicionales de psicología, psiquiatría u otro profesional de la salud según sea el caso. </a:t>
            </a:r>
          </a:p>
        </p:txBody>
      </p:sp>
    </p:spTree>
    <p:extLst>
      <p:ext uri="{BB962C8B-B14F-4D97-AF65-F5344CB8AC3E}">
        <p14:creationId xmlns:p14="http://schemas.microsoft.com/office/powerpoint/2010/main" val="8563611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6958E69-43F9-45DE-B8F7-488622E4A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ángulo 5">
            <a:extLst>
              <a:ext uri="{FF2B5EF4-FFF2-40B4-BE49-F238E27FC236}">
                <a16:creationId xmlns:a16="http://schemas.microsoft.com/office/drawing/2014/main" id="{76267D1B-3C49-45F5-B48D-51462C40E66D}"/>
              </a:ext>
            </a:extLst>
          </p:cNvPr>
          <p:cNvSpPr/>
          <p:nvPr/>
        </p:nvSpPr>
        <p:spPr>
          <a:xfrm>
            <a:off x="1891862" y="2358330"/>
            <a:ext cx="9002109" cy="2366353"/>
          </a:xfrm>
          <a:prstGeom prst="rect">
            <a:avLst/>
          </a:prstGeom>
        </p:spPr>
        <p:txBody>
          <a:bodyPr wrap="square">
            <a:spAutoFit/>
          </a:bodyPr>
          <a:lstStyle/>
          <a:p>
            <a:pP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El evaluador del caso deberá identifi­car sí previo al diagnóstico de la patología, el trabajador presentaba o estaba expuesto a otros factores de riesgo comunes diferentes al psicosocial laboral, para lo cual deberá guiarse por las defi­niciones consignadas en el Anexo G. </a:t>
            </a:r>
          </a:p>
        </p:txBody>
      </p:sp>
    </p:spTree>
    <p:extLst>
      <p:ext uri="{BB962C8B-B14F-4D97-AF65-F5344CB8AC3E}">
        <p14:creationId xmlns:p14="http://schemas.microsoft.com/office/powerpoint/2010/main" val="12109964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44A505-0E61-49A0-A9C1-8C12D6F1D95A}"/>
              </a:ext>
            </a:extLst>
          </p:cNvPr>
          <p:cNvSpPr>
            <a:spLocks noGrp="1"/>
          </p:cNvSpPr>
          <p:nvPr>
            <p:ph type="title"/>
          </p:nvPr>
        </p:nvSpPr>
        <p:spPr/>
        <p:txBody>
          <a:bodyPr/>
          <a:lstStyle/>
          <a:p>
            <a:endParaRPr lang="es-CO"/>
          </a:p>
        </p:txBody>
      </p:sp>
      <p:pic>
        <p:nvPicPr>
          <p:cNvPr id="6146" name="Picture 2" descr="Resultado de imagen para consumo de alcohol">
            <a:extLst>
              <a:ext uri="{FF2B5EF4-FFF2-40B4-BE49-F238E27FC236}">
                <a16:creationId xmlns:a16="http://schemas.microsoft.com/office/drawing/2014/main" id="{F1691692-C046-48B7-B6F8-23183D74DCD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6683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style.rotation</p:attrName>
                                        </p:attrNameLst>
                                      </p:cBhvr>
                                      <p:tavLst>
                                        <p:tav tm="0">
                                          <p:val>
                                            <p:fltVal val="90"/>
                                          </p:val>
                                        </p:tav>
                                        <p:tav tm="100000">
                                          <p:val>
                                            <p:fltVal val="0"/>
                                          </p:val>
                                        </p:tav>
                                      </p:tavLst>
                                    </p:anim>
                                    <p:animEffect transition="in" filter="fade">
                                      <p:cBhvr>
                                        <p:cTn id="10"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016898F-7A82-4C41-82F6-A04D32A59AAB}"/>
              </a:ext>
            </a:extLst>
          </p:cNvPr>
          <p:cNvSpPr/>
          <p:nvPr/>
        </p:nvSpPr>
        <p:spPr>
          <a:xfrm>
            <a:off x="3048000" y="867103"/>
            <a:ext cx="6032938" cy="5132495"/>
          </a:xfrm>
          <a:prstGeom prst="rect">
            <a:avLst/>
          </a:prstGeom>
        </p:spPr>
        <p:txBody>
          <a:bodyPr wrap="square">
            <a:spAutoFit/>
          </a:bodyPr>
          <a:lstStyle/>
          <a:p>
            <a:pPr algn="ctr">
              <a:lnSpc>
                <a:spcPct val="107000"/>
              </a:lnSpc>
              <a:spcAft>
                <a:spcPts val="800"/>
              </a:spcAft>
            </a:pPr>
            <a:r>
              <a:rPr lang="es-CO" sz="2800" dirty="0">
                <a:latin typeface="Times New Roman" panose="02020603050405020304" pitchFamily="18" charset="0"/>
                <a:ea typeface="Calibri" panose="020F0502020204030204" pitchFamily="34" charset="0"/>
                <a:cs typeface="Times New Roman" panose="02020603050405020304" pitchFamily="18" charset="0"/>
              </a:rPr>
              <a:t>Estas condiciones de trabajo han llevado a quienes desarrollan las actividades a enfrentar altos niveles de presión producto de innumerables exigencias que en muchas ocasiones afectan de manera considerable su salud, siendo el estrés el primer causante de alteraciones en ellos y cuyas consecuencias para las empresas, se ven tangibles en incapacidades recurrentes y hasta la enfermedad laboral.</a:t>
            </a:r>
          </a:p>
        </p:txBody>
      </p:sp>
    </p:spTree>
    <p:extLst>
      <p:ext uri="{BB962C8B-B14F-4D97-AF65-F5344CB8AC3E}">
        <p14:creationId xmlns:p14="http://schemas.microsoft.com/office/powerpoint/2010/main" val="551321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CC3E265-EBE0-4AF8-B4AA-6373E64298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1DCA52A8-9E8E-47EF-B403-7D1EC779E380}"/>
              </a:ext>
            </a:extLst>
          </p:cNvPr>
          <p:cNvSpPr/>
          <p:nvPr/>
        </p:nvSpPr>
        <p:spPr>
          <a:xfrm>
            <a:off x="1973317" y="476044"/>
            <a:ext cx="8245365" cy="5905912"/>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La identi­ficación de los factores de riesgo comunes en cada caso, se llevará a cabo a través de las siguientes actividades: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Revisión de la historia clínica: que comprende la lectura e interpretación de los exámenes clínicos y paraclínicos relevantes para la identifi­cación de los factores de riesgo bajo estudio, esta actividad debe ser realizada por un profesional en medicina.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Evaluación directa del trabajador: anamnesis y evaluación física, psicológica y psiquiátrica, según sea el caso, realizada por profesionales en Medicina, Psicología y Psiquiatría respectivamente, consideradas las pruebas </a:t>
            </a:r>
            <a:r>
              <a:rPr lang="es-CO" sz="2400" dirty="0" err="1">
                <a:latin typeface="Times New Roman" panose="02020603050405020304" pitchFamily="18" charset="0"/>
                <a:ea typeface="Calibri" panose="020F0502020204030204" pitchFamily="34" charset="0"/>
                <a:cs typeface="Times New Roman" panose="02020603050405020304" pitchFamily="18" charset="0"/>
              </a:rPr>
              <a:t>psicodiagnósticas</a:t>
            </a:r>
            <a:r>
              <a:rPr lang="es-CO" sz="2400" dirty="0">
                <a:latin typeface="Times New Roman" panose="02020603050405020304" pitchFamily="18" charset="0"/>
                <a:ea typeface="Calibri" panose="020F0502020204030204" pitchFamily="34" charset="0"/>
                <a:cs typeface="Times New Roman" panose="02020603050405020304" pitchFamily="18" charset="0"/>
              </a:rPr>
              <a:t> necesarias.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Una vez identifi­cados los factores de riesgo comunes para la patología bajo estudio, se deberá continuar con la Etapa 6 de este protocolo.</a:t>
            </a:r>
          </a:p>
        </p:txBody>
      </p:sp>
    </p:spTree>
    <p:extLst>
      <p:ext uri="{BB962C8B-B14F-4D97-AF65-F5344CB8AC3E}">
        <p14:creationId xmlns:p14="http://schemas.microsoft.com/office/powerpoint/2010/main" val="38343384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DD243E6-BAB9-4F35-88E3-9CBE3BC0B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EA39C51F-61FF-4894-A2A1-4A6F8F5C5F94}"/>
              </a:ext>
            </a:extLst>
          </p:cNvPr>
          <p:cNvSpPr/>
          <p:nvPr/>
        </p:nvSpPr>
        <p:spPr>
          <a:xfrm>
            <a:off x="1308538" y="406755"/>
            <a:ext cx="9553904" cy="5510739"/>
          </a:xfrm>
          <a:prstGeom prst="rect">
            <a:avLst/>
          </a:prstGeom>
        </p:spPr>
        <p:txBody>
          <a:bodyPr wrap="square">
            <a:spAutoFit/>
          </a:bodyPr>
          <a:lstStyle/>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Etapa 6. </a:t>
            </a:r>
          </a:p>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Ponderar todos los factores de riesgo evaluados: Aplicación de matrices de evaluación. </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Responsable : Médico Especialista en Seguridad y Salud en el Trabajo con Licencia Vigente. </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Con el ­fin de ponderar el peso de cada uno de los factores de riesgo contemplados para las patologías, se utilizan las matrices para la toma de decisiones (Ver Anexo H), en este documento se presentan las matrices, producto de la actualización según el Decreto 1477 de 2014, se basó en el criterio consensuado de médicos especialistas en diversas áreas, sobre la consistencia de los hallazgos, la plausibilidad biológica, la antecedencia en el tiempo y el tiempo de latencia de dichos factores de riesgo(6) , incluyendo el factor psicosocial laboral. </a:t>
            </a:r>
          </a:p>
        </p:txBody>
      </p:sp>
    </p:spTree>
    <p:extLst>
      <p:ext uri="{BB962C8B-B14F-4D97-AF65-F5344CB8AC3E}">
        <p14:creationId xmlns:p14="http://schemas.microsoft.com/office/powerpoint/2010/main" val="19973734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20C169D-2421-499B-B9ED-7AD70F2CFF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3BB6FBF9-ACEA-49CD-8282-68A120BE809A}"/>
              </a:ext>
            </a:extLst>
          </p:cNvPr>
          <p:cNvSpPr/>
          <p:nvPr/>
        </p:nvSpPr>
        <p:spPr>
          <a:xfrm>
            <a:off x="3063765" y="1171395"/>
            <a:ext cx="8665779" cy="451521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A partir de la información recopilada en la etapa anterior, quien establece el origen de la patología a estudio debe seguir los siguientes pasos: </a:t>
            </a:r>
          </a:p>
          <a:p>
            <a:pPr marL="342900" lvl="0" indent="-342900">
              <a:lnSpc>
                <a:spcPct val="107000"/>
              </a:lnSpc>
              <a:spcAft>
                <a:spcPts val="800"/>
              </a:spcAft>
              <a:buFont typeface="+mj-lt"/>
              <a:buAutoNum type="alphaLcPeriod"/>
            </a:pPr>
            <a:r>
              <a:rPr lang="es-CO" sz="2400" dirty="0">
                <a:latin typeface="Times New Roman" panose="02020603050405020304" pitchFamily="18" charset="0"/>
                <a:ea typeface="Calibri" panose="020F0502020204030204" pitchFamily="34" charset="0"/>
                <a:cs typeface="Times New Roman" panose="02020603050405020304" pitchFamily="18" charset="0"/>
              </a:rPr>
              <a:t>Identifi­car uno a uno, sí los factores de riesgo que se relacionan en la tabla correspondiente a la enfermedad en proceso de evaluación se encuentran presentes en el caso bajo estudio. En el evento que el factor de riesgo sea identi­ficado positivamente, el evaluador le dará una cali­ficación de uno (1) en la columna de Valoración en la matriz de toma de decisiones correspondiente a la patología estudiada. En el caso contrario puntuará el factor de riesgo con cero (0).</a:t>
            </a:r>
          </a:p>
        </p:txBody>
      </p:sp>
    </p:spTree>
    <p:extLst>
      <p:ext uri="{BB962C8B-B14F-4D97-AF65-F5344CB8AC3E}">
        <p14:creationId xmlns:p14="http://schemas.microsoft.com/office/powerpoint/2010/main" val="134597875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1189199-39FD-4C5B-AB85-3DF565F52E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B17C07B9-C907-4342-8545-EE728F83F576}"/>
              </a:ext>
            </a:extLst>
          </p:cNvPr>
          <p:cNvSpPr/>
          <p:nvPr/>
        </p:nvSpPr>
        <p:spPr>
          <a:xfrm>
            <a:off x="2827282" y="527340"/>
            <a:ext cx="9091449" cy="580332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b. Para cada uno de los factores de riesgo, debe multiplicar el dato de la columna de Valor Estimado por el puntaje dado en la columna de Valoración y consignar el resultado en la columna de Peso. </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c. Para cada uno de los factores de riesgo, debe dividir el valor de la columna Peso en el TOTAL de esta misma columna y multiplicarlo por 100, de este modo se obtendrá un peso relativo (porcentaje) de cada uno de los factores de riesgo que se haya encontrado en el caso bajo estudio. </a:t>
            </a:r>
          </a:p>
          <a:p>
            <a:pP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Ejemplo: </a:t>
            </a:r>
            <a:r>
              <a:rPr lang="es-CO" sz="2400" dirty="0">
                <a:latin typeface="Times New Roman" panose="02020603050405020304" pitchFamily="18" charset="0"/>
                <a:ea typeface="Calibri" panose="020F0502020204030204" pitchFamily="34" charset="0"/>
                <a:cs typeface="Times New Roman" panose="02020603050405020304" pitchFamily="18" charset="0"/>
              </a:rPr>
              <a:t>Se tiene un hombre de 52 años, con hipertensión arterial secundaria bajo sospecha de ser una enfermedad de origen laboral. Después de haber realizado la evaluación de factores psicosociales intra y extralaborales, se concluye que existe un nivel de riesgo psicosocial laboral alto, mientras que el riesgo psicosocial extralaboral es bajo. En la historia clínica del trabajador, no se encuentran antecedentes de tabaquismo, diabetes 2, obesidad o sobrepeso.</a:t>
            </a:r>
          </a:p>
        </p:txBody>
      </p:sp>
    </p:spTree>
    <p:extLst>
      <p:ext uri="{BB962C8B-B14F-4D97-AF65-F5344CB8AC3E}">
        <p14:creationId xmlns:p14="http://schemas.microsoft.com/office/powerpoint/2010/main" val="282455470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E8E16AF-4853-47AD-870F-2913B147A2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CFE70D4B-1EDC-4E00-AEBD-9DF1BA86C2CD}"/>
              </a:ext>
            </a:extLst>
          </p:cNvPr>
          <p:cNvSpPr/>
          <p:nvPr/>
        </p:nvSpPr>
        <p:spPr>
          <a:xfrm>
            <a:off x="3767958" y="587054"/>
            <a:ext cx="8229600" cy="4325223"/>
          </a:xfrm>
          <a:prstGeom prst="rect">
            <a:avLst/>
          </a:prstGeom>
        </p:spPr>
        <p:txBody>
          <a:bodyPr wrap="square">
            <a:spAutoFit/>
          </a:bodyPr>
          <a:lstStyle/>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Etapa 7.</a:t>
            </a:r>
          </a:p>
          <a:p>
            <a:pPr algn="ct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Comparar el peso relativo del factor de riesgo psicosocial laboral obtenido de la matriz de toma de decisiones, con el punto de corte que se ha establecido para dicho factor en la patología bajo estudio.</a:t>
            </a:r>
          </a:p>
          <a:p>
            <a:pPr algn="ct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Responsable : Médico Especialista en Seguridad y Salud en el Trabajo con Licencia Vigente.</a:t>
            </a:r>
          </a:p>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 Una vez considerados los pesos relativos de los factores de riesgo, comunes y laborales, se tomará la decisión del origen de la patología. </a:t>
            </a:r>
          </a:p>
        </p:txBody>
      </p:sp>
    </p:spTree>
    <p:extLst>
      <p:ext uri="{BB962C8B-B14F-4D97-AF65-F5344CB8AC3E}">
        <p14:creationId xmlns:p14="http://schemas.microsoft.com/office/powerpoint/2010/main" val="22672558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69E8B7C-3F73-4FF5-B5A7-42A2A71B03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ángulo 3">
            <a:extLst>
              <a:ext uri="{FF2B5EF4-FFF2-40B4-BE49-F238E27FC236}">
                <a16:creationId xmlns:a16="http://schemas.microsoft.com/office/drawing/2014/main" id="{110FFA67-CC40-4B4E-B669-2C77AFD5F5A3}"/>
              </a:ext>
            </a:extLst>
          </p:cNvPr>
          <p:cNvSpPr/>
          <p:nvPr/>
        </p:nvSpPr>
        <p:spPr>
          <a:xfrm>
            <a:off x="2869325" y="381050"/>
            <a:ext cx="9065173" cy="6095900"/>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El criterio para tal fi­n está dado por el peso relativo que adquiera el factor de riesgo psicosocial laboral en cada caso en particular. Así, sí el peso relativo del factor de riesgo psicosocial laboral es igual o superior al que se indica en la tabla del anexo I, en la columna denominada Punto de Corte del Factor de Riesgo Psicosocial laboral, para la patología bajo estudio, se concluirá que la enfermedad es de origen laboral; sí dicho valor es inferior, se concluirá que la patología es de origen común.</a:t>
            </a:r>
          </a:p>
          <a:p>
            <a:pPr>
              <a:lnSpc>
                <a:spcPct val="107000"/>
              </a:lnSpc>
              <a:spcAft>
                <a:spcPts val="800"/>
              </a:spcAft>
            </a:pPr>
            <a:r>
              <a:rPr lang="es-CO" sz="2400" b="1" dirty="0">
                <a:latin typeface="Times New Roman" panose="02020603050405020304" pitchFamily="18" charset="0"/>
                <a:ea typeface="Calibri" panose="020F0502020204030204" pitchFamily="34" charset="0"/>
                <a:cs typeface="Times New Roman" panose="02020603050405020304" pitchFamily="18" charset="0"/>
              </a:rPr>
              <a:t>Ejemplo: </a:t>
            </a:r>
            <a:r>
              <a:rPr lang="es-CO" sz="2400" dirty="0">
                <a:latin typeface="Times New Roman" panose="02020603050405020304" pitchFamily="18" charset="0"/>
                <a:ea typeface="Calibri" panose="020F0502020204030204" pitchFamily="34" charset="0"/>
                <a:cs typeface="Times New Roman" panose="02020603050405020304" pitchFamily="18" charset="0"/>
              </a:rPr>
              <a:t>Si se retoman los resultados de la etapa 6 en el ejemplo de hipertensión arterial secundaria, se podrá identi­ficar que el peso relativo que resulto para el factor de riesgo </a:t>
            </a:r>
            <a:r>
              <a:rPr lang="es-CO" sz="2400" dirty="0" err="1">
                <a:latin typeface="Times New Roman" panose="02020603050405020304" pitchFamily="18" charset="0"/>
                <a:ea typeface="Calibri" panose="020F0502020204030204" pitchFamily="34" charset="0"/>
                <a:cs typeface="Times New Roman" panose="02020603050405020304" pitchFamily="18" charset="0"/>
              </a:rPr>
              <a:t>psicolaboral</a:t>
            </a:r>
            <a:r>
              <a:rPr lang="es-CO" sz="2400" dirty="0">
                <a:latin typeface="Times New Roman" panose="02020603050405020304" pitchFamily="18" charset="0"/>
                <a:ea typeface="Calibri" panose="020F0502020204030204" pitchFamily="34" charset="0"/>
                <a:cs typeface="Times New Roman" panose="02020603050405020304" pitchFamily="18" charset="0"/>
              </a:rPr>
              <a:t> fue de 31%. Analizando la tabla del anexo I, se aprecia que el punto de corte que se estableció como peso relativo mínimo del factor de riesgo </a:t>
            </a:r>
            <a:r>
              <a:rPr lang="es-CO" sz="2400" dirty="0" err="1">
                <a:latin typeface="Times New Roman" panose="02020603050405020304" pitchFamily="18" charset="0"/>
                <a:ea typeface="Calibri" panose="020F0502020204030204" pitchFamily="34" charset="0"/>
                <a:cs typeface="Times New Roman" panose="02020603050405020304" pitchFamily="18" charset="0"/>
              </a:rPr>
              <a:t>psicolaboral</a:t>
            </a:r>
            <a:r>
              <a:rPr lang="es-CO" sz="2400" dirty="0">
                <a:latin typeface="Times New Roman" panose="02020603050405020304" pitchFamily="18" charset="0"/>
                <a:ea typeface="Calibri" panose="020F0502020204030204" pitchFamily="34" charset="0"/>
                <a:cs typeface="Times New Roman" panose="02020603050405020304" pitchFamily="18" charset="0"/>
              </a:rPr>
              <a:t> es 31; por tanto la patología del ejemplo que se cita se declara como de origen laboral (el peso relativo del factor de riesgo psicosocial es igual que el punto de corte de 31)</a:t>
            </a:r>
          </a:p>
        </p:txBody>
      </p:sp>
    </p:spTree>
    <p:extLst>
      <p:ext uri="{BB962C8B-B14F-4D97-AF65-F5344CB8AC3E}">
        <p14:creationId xmlns:p14="http://schemas.microsoft.com/office/powerpoint/2010/main" val="19576604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2674817-69B6-4244-9527-437AE58BBB1A}"/>
              </a:ext>
            </a:extLst>
          </p:cNvPr>
          <p:cNvSpPr txBox="1"/>
          <p:nvPr/>
        </p:nvSpPr>
        <p:spPr>
          <a:xfrm>
            <a:off x="209549" y="3914775"/>
            <a:ext cx="6819901" cy="2246769"/>
          </a:xfrm>
          <a:prstGeom prst="rect">
            <a:avLst/>
          </a:prstGeom>
          <a:noFill/>
        </p:spPr>
        <p:txBody>
          <a:bodyPr wrap="square">
            <a:spAutoFit/>
          </a:bodyPr>
          <a:lstStyle/>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Agradecemos su atención</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170849477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D453D3-A9FD-4441-ABD4-E0E552E8A30D}"/>
              </a:ext>
            </a:extLst>
          </p:cNvPr>
          <p:cNvSpPr>
            <a:spLocks noGrp="1"/>
          </p:cNvSpPr>
          <p:nvPr>
            <p:ph type="title"/>
          </p:nvPr>
        </p:nvSpPr>
        <p:spPr/>
        <p:txBody>
          <a:bodyPr/>
          <a:lstStyle/>
          <a:p>
            <a:endParaRPr lang="es-CO"/>
          </a:p>
        </p:txBody>
      </p:sp>
      <p:pic>
        <p:nvPicPr>
          <p:cNvPr id="7170" name="Picture 2" descr="Resultado de imagen para trastornos mentales relacionados con el trabajo">
            <a:extLst>
              <a:ext uri="{FF2B5EF4-FFF2-40B4-BE49-F238E27FC236}">
                <a16:creationId xmlns:a16="http://schemas.microsoft.com/office/drawing/2014/main" id="{E484472B-2F6C-4695-8B02-6A6E1F3C5A7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67486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98725F7-3111-491B-AC47-6BE050602BAE}"/>
              </a:ext>
            </a:extLst>
          </p:cNvPr>
          <p:cNvSpPr/>
          <p:nvPr/>
        </p:nvSpPr>
        <p:spPr>
          <a:xfrm>
            <a:off x="3048000" y="3105835"/>
            <a:ext cx="6096000" cy="646331"/>
          </a:xfrm>
          <a:prstGeom prst="rect">
            <a:avLst/>
          </a:prstGeom>
        </p:spPr>
        <p:txBody>
          <a:bodyPr>
            <a:spAutoFit/>
          </a:bodyPr>
          <a:lstStyle/>
          <a:p>
            <a:br>
              <a:rPr lang="es-CO" dirty="0"/>
            </a:br>
            <a:endParaRPr lang="es-CO" dirty="0"/>
          </a:p>
        </p:txBody>
      </p:sp>
      <p:sp>
        <p:nvSpPr>
          <p:cNvPr id="3" name="Rectángulo 2">
            <a:extLst>
              <a:ext uri="{FF2B5EF4-FFF2-40B4-BE49-F238E27FC236}">
                <a16:creationId xmlns:a16="http://schemas.microsoft.com/office/drawing/2014/main" id="{FB73670D-F52F-42C8-B0B1-AE6F20029603}"/>
              </a:ext>
            </a:extLst>
          </p:cNvPr>
          <p:cNvSpPr/>
          <p:nvPr/>
        </p:nvSpPr>
        <p:spPr>
          <a:xfrm>
            <a:off x="394139" y="1029368"/>
            <a:ext cx="8560675" cy="4801314"/>
          </a:xfrm>
          <a:prstGeom prst="rect">
            <a:avLst/>
          </a:prstGeom>
        </p:spPr>
        <p:txBody>
          <a:bodyPr wrap="square">
            <a:spAutoFit/>
          </a:bodyPr>
          <a:lstStyle/>
          <a:p>
            <a:br>
              <a:rPr lang="es-CO" dirty="0"/>
            </a:br>
            <a:r>
              <a:rPr lang="es-CO" sz="2400" dirty="0">
                <a:latin typeface="Times New Roman" panose="02020603050405020304" pitchFamily="18" charset="0"/>
                <a:cs typeface="Times New Roman" panose="02020603050405020304" pitchFamily="18" charset="0"/>
              </a:rPr>
              <a:t>Como producto y considerando la necesidad de difundir la herramienta técnica entre las diferentes entidades involucradas en el diagnóstico y calificación del origen de las patologías a nivel nacional, el Ministerio de Trabajo presenta el documento de actualización denominado “Protocolo para la Determinación del Origen de las Patologías Derivadas del Estrés” tercera edición, que contiene los elementos debidamente estandarizados y con los pasos necesarios para la toma de decisiones acerca del origen de una patología derivada del </a:t>
            </a:r>
            <a:r>
              <a:rPr lang="es-CO" sz="2400" dirty="0" err="1">
                <a:latin typeface="Times New Roman" panose="02020603050405020304" pitchFamily="18" charset="0"/>
                <a:cs typeface="Times New Roman" panose="02020603050405020304" pitchFamily="18" charset="0"/>
              </a:rPr>
              <a:t>éstres</a:t>
            </a:r>
            <a:r>
              <a:rPr lang="es-CO" sz="2400" dirty="0">
                <a:latin typeface="Times New Roman" panose="02020603050405020304" pitchFamily="18" charset="0"/>
                <a:cs typeface="Times New Roman" panose="02020603050405020304" pitchFamily="18" charset="0"/>
              </a:rPr>
              <a:t>.</a:t>
            </a:r>
          </a:p>
          <a:p>
            <a:pPr algn="r"/>
            <a:endParaRPr lang="es-ES" sz="2400" dirty="0">
              <a:latin typeface="Times New Roman" panose="02020603050405020304" pitchFamily="18" charset="0"/>
              <a:cs typeface="Times New Roman" panose="02020603050405020304" pitchFamily="18" charset="0"/>
            </a:endParaRPr>
          </a:p>
          <a:p>
            <a:pPr algn="r"/>
            <a:r>
              <a:rPr lang="es-ES" sz="2400" dirty="0">
                <a:latin typeface="Times New Roman" panose="02020603050405020304" pitchFamily="18" charset="0"/>
                <a:cs typeface="Times New Roman" panose="02020603050405020304" pitchFamily="18" charset="0"/>
              </a:rPr>
              <a:t>A</a:t>
            </a:r>
            <a:r>
              <a:rPr lang="es-CO" sz="2400" dirty="0" err="1">
                <a:latin typeface="Times New Roman" panose="02020603050405020304" pitchFamily="18" charset="0"/>
                <a:cs typeface="Times New Roman" panose="02020603050405020304" pitchFamily="18" charset="0"/>
              </a:rPr>
              <a:t>ndrea</a:t>
            </a:r>
            <a:r>
              <a:rPr lang="es-CO" sz="2400" dirty="0">
                <a:latin typeface="Times New Roman" panose="02020603050405020304" pitchFamily="18" charset="0"/>
                <a:cs typeface="Times New Roman" panose="02020603050405020304" pitchFamily="18" charset="0"/>
              </a:rPr>
              <a:t> Torres Matiz</a:t>
            </a:r>
          </a:p>
          <a:p>
            <a:pPr algn="r"/>
            <a:r>
              <a:rPr lang="es-ES" sz="2400" dirty="0">
                <a:latin typeface="Times New Roman" panose="02020603050405020304" pitchFamily="18" charset="0"/>
                <a:cs typeface="Times New Roman" panose="02020603050405020304" pitchFamily="18" charset="0"/>
              </a:rPr>
              <a:t>D</a:t>
            </a:r>
            <a:r>
              <a:rPr lang="es-CO" sz="2400" dirty="0" err="1">
                <a:latin typeface="Times New Roman" panose="02020603050405020304" pitchFamily="18" charset="0"/>
                <a:cs typeface="Times New Roman" panose="02020603050405020304" pitchFamily="18" charset="0"/>
              </a:rPr>
              <a:t>irectora</a:t>
            </a:r>
            <a:r>
              <a:rPr lang="es-CO" sz="2400" dirty="0">
                <a:latin typeface="Times New Roman" panose="02020603050405020304" pitchFamily="18" charset="0"/>
                <a:cs typeface="Times New Roman" panose="02020603050405020304" pitchFamily="18" charset="0"/>
              </a:rPr>
              <a:t> de Riesgos Laborales</a:t>
            </a:r>
          </a:p>
        </p:txBody>
      </p:sp>
      <p:sp>
        <p:nvSpPr>
          <p:cNvPr id="4" name="Rectángulo 3">
            <a:extLst>
              <a:ext uri="{FF2B5EF4-FFF2-40B4-BE49-F238E27FC236}">
                <a16:creationId xmlns:a16="http://schemas.microsoft.com/office/drawing/2014/main" id="{C5E842B4-FEAB-49CA-9E7C-DDDA8E5EB86C}"/>
              </a:ext>
            </a:extLst>
          </p:cNvPr>
          <p:cNvSpPr/>
          <p:nvPr/>
        </p:nvSpPr>
        <p:spPr>
          <a:xfrm>
            <a:off x="394139" y="1029368"/>
            <a:ext cx="8560675" cy="1110689"/>
          </a:xfrm>
          <a:prstGeom prst="rect">
            <a:avLst/>
          </a:prstGeom>
        </p:spPr>
        <p:txBody>
          <a:bodyPr wrap="square">
            <a:spAutoFit/>
          </a:bodyPr>
          <a:lstStyle/>
          <a:p>
            <a:pPr algn="ctr">
              <a:lnSpc>
                <a:spcPct val="107000"/>
              </a:lnSpc>
              <a:spcAft>
                <a:spcPts val="800"/>
              </a:spcAft>
            </a:pPr>
            <a:br>
              <a:rPr lang="es-CO" sz="3200" dirty="0"/>
            </a:br>
            <a:endParaRPr lang="es-CO" sz="3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ángulo 4">
            <a:extLst>
              <a:ext uri="{FF2B5EF4-FFF2-40B4-BE49-F238E27FC236}">
                <a16:creationId xmlns:a16="http://schemas.microsoft.com/office/drawing/2014/main" id="{C696E0BE-9B6D-4C11-9554-5D59B4516BB6}"/>
              </a:ext>
            </a:extLst>
          </p:cNvPr>
          <p:cNvSpPr/>
          <p:nvPr/>
        </p:nvSpPr>
        <p:spPr>
          <a:xfrm>
            <a:off x="3048000" y="3105835"/>
            <a:ext cx="6096000" cy="646331"/>
          </a:xfrm>
          <a:prstGeom prst="rect">
            <a:avLst/>
          </a:prstGeom>
        </p:spPr>
        <p:txBody>
          <a:bodyPr>
            <a:spAutoFit/>
          </a:bodyPr>
          <a:lstStyle/>
          <a:p>
            <a:br>
              <a:rPr lang="es-CO" dirty="0"/>
            </a:br>
            <a:endParaRPr lang="es-CO" dirty="0"/>
          </a:p>
        </p:txBody>
      </p:sp>
    </p:spTree>
    <p:extLst>
      <p:ext uri="{BB962C8B-B14F-4D97-AF65-F5344CB8AC3E}">
        <p14:creationId xmlns:p14="http://schemas.microsoft.com/office/powerpoint/2010/main" val="254708778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F4A7E545-6DEC-4B2D-83FE-B8FCB84E8907}"/>
              </a:ext>
            </a:extLst>
          </p:cNvPr>
          <p:cNvSpPr/>
          <p:nvPr/>
        </p:nvSpPr>
        <p:spPr>
          <a:xfrm>
            <a:off x="1671145" y="3846786"/>
            <a:ext cx="8308427" cy="1830694"/>
          </a:xfrm>
          <a:prstGeom prst="rect">
            <a:avLst/>
          </a:prstGeom>
        </p:spPr>
        <p:txBody>
          <a:bodyPr wrap="square">
            <a:spAutoFit/>
          </a:bodyPr>
          <a:lstStyle/>
          <a:p>
            <a:pPr lvl="0" algn="ctr">
              <a:lnSpc>
                <a:spcPct val="107000"/>
              </a:lnSpc>
              <a:spcAft>
                <a:spcPts val="800"/>
              </a:spcAft>
            </a:pPr>
            <a:r>
              <a:rPr lang="es-CO" sz="3600" dirty="0">
                <a:latin typeface="Times New Roman" panose="02020603050405020304" pitchFamily="18" charset="0"/>
                <a:ea typeface="Calibri" panose="020F0502020204030204" pitchFamily="34" charset="0"/>
                <a:cs typeface="Times New Roman" panose="02020603050405020304" pitchFamily="18" charset="0"/>
              </a:rPr>
              <a:t>El Decreto 1477 del 5 de agosto de 2014, Ministerio del Trabajo, promulga la nueva Tabla de Enfermedades Laborales.</a:t>
            </a:r>
          </a:p>
        </p:txBody>
      </p:sp>
    </p:spTree>
    <p:extLst>
      <p:ext uri="{BB962C8B-B14F-4D97-AF65-F5344CB8AC3E}">
        <p14:creationId xmlns:p14="http://schemas.microsoft.com/office/powerpoint/2010/main" val="40133499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F2DD68C-2A40-4EB8-B81D-269029F887A0}"/>
              </a:ext>
            </a:extLst>
          </p:cNvPr>
          <p:cNvSpPr/>
          <p:nvPr/>
        </p:nvSpPr>
        <p:spPr>
          <a:xfrm>
            <a:off x="3909847" y="1072055"/>
            <a:ext cx="5596759" cy="768031"/>
          </a:xfrm>
          <a:prstGeom prst="rect">
            <a:avLst/>
          </a:prstGeom>
        </p:spPr>
        <p:txBody>
          <a:bodyPr wrap="square">
            <a:spAutoFit/>
          </a:bodyPr>
          <a:lstStyle/>
          <a:p>
            <a:pPr lvl="0" algn="ctr">
              <a:lnSpc>
                <a:spcPct val="107000"/>
              </a:lnSpc>
              <a:spcAft>
                <a:spcPts val="800"/>
              </a:spcAft>
            </a:pPr>
            <a:endParaRPr lang="es-CO" sz="4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ctángulo 2">
            <a:extLst>
              <a:ext uri="{FF2B5EF4-FFF2-40B4-BE49-F238E27FC236}">
                <a16:creationId xmlns:a16="http://schemas.microsoft.com/office/drawing/2014/main" id="{4CDF5833-91E6-4031-AC6C-D7B84B7CD2DF}"/>
              </a:ext>
            </a:extLst>
          </p:cNvPr>
          <p:cNvSpPr/>
          <p:nvPr/>
        </p:nvSpPr>
        <p:spPr>
          <a:xfrm>
            <a:off x="3704897" y="536028"/>
            <a:ext cx="7173310" cy="5598136"/>
          </a:xfrm>
          <a:prstGeom prst="rect">
            <a:avLst/>
          </a:prstGeom>
        </p:spPr>
        <p:txBody>
          <a:bodyPr wrap="square">
            <a:spAutoFit/>
          </a:bodyPr>
          <a:lstStyle/>
          <a:p>
            <a:pPr>
              <a:lnSpc>
                <a:spcPct val="107000"/>
              </a:lnSpc>
              <a:spcAft>
                <a:spcPts val="800"/>
              </a:spcAft>
            </a:pPr>
            <a:r>
              <a:rPr lang="es-CO" sz="2400" dirty="0">
                <a:latin typeface="Times New Roman" panose="02020603050405020304" pitchFamily="18" charset="0"/>
                <a:ea typeface="Calibri" panose="020F0502020204030204" pitchFamily="34" charset="0"/>
                <a:cs typeface="Times New Roman" panose="02020603050405020304" pitchFamily="18" charset="0"/>
              </a:rPr>
              <a:t>Además, se debe tener en cuenta que el Ministerio de Protección Social, en el año 2004, publica el Protocolo para la Determinación del Origen de las Patologías Derivadas del Estrés y que posteriormente en el año 2010, diseña y valida la Batería de Instrumentos para la Evaluación de Factores de Riesgo Psicosociales. Situaciones que conducen a armonizar e incluir en el nuevo protocolo siguiendo los criterios técnicos promulgados, con el fi­n de </a:t>
            </a:r>
            <a:r>
              <a:rPr lang="es-CO" sz="2400" dirty="0" err="1">
                <a:latin typeface="Times New Roman" panose="02020603050405020304" pitchFamily="18" charset="0"/>
                <a:ea typeface="Calibri" panose="020F0502020204030204" pitchFamily="34" charset="0"/>
                <a:cs typeface="Times New Roman" panose="02020603050405020304" pitchFamily="18" charset="0"/>
              </a:rPr>
              <a:t>potenzializar</a:t>
            </a:r>
            <a:r>
              <a:rPr lang="es-CO" sz="2400" dirty="0">
                <a:latin typeface="Times New Roman" panose="02020603050405020304" pitchFamily="18" charset="0"/>
                <a:ea typeface="Calibri" panose="020F0502020204030204" pitchFamily="34" charset="0"/>
                <a:cs typeface="Times New Roman" panose="02020603050405020304" pitchFamily="18" charset="0"/>
              </a:rPr>
              <a:t> la herramienta diagnóstica para la determinación del origen de las patologías, que servirá como guía para los equipos interdisciplinarios responsables de la califi­cación de origen en EPS, ARL, AFP y Juntas de Califi­cación de Invalidez.</a:t>
            </a:r>
          </a:p>
        </p:txBody>
      </p:sp>
    </p:spTree>
    <p:extLst>
      <p:ext uri="{BB962C8B-B14F-4D97-AF65-F5344CB8AC3E}">
        <p14:creationId xmlns:p14="http://schemas.microsoft.com/office/powerpoint/2010/main" val="491308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1925</TotalTime>
  <Words>4519</Words>
  <Application>Microsoft Office PowerPoint</Application>
  <PresentationFormat>Panorámica</PresentationFormat>
  <Paragraphs>142</Paragraphs>
  <Slides>56</Slides>
  <Notes>0</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56</vt:i4>
      </vt:variant>
    </vt:vector>
  </HeadingPairs>
  <TitlesOfParts>
    <vt:vector size="66" baseType="lpstr">
      <vt:lpstr>Arial</vt:lpstr>
      <vt:lpstr>Calibri</vt:lpstr>
      <vt:lpstr>Calibri Light</vt:lpstr>
      <vt:lpstr>Comic Sans MS</vt:lpstr>
      <vt:lpstr>Helvetica</vt:lpstr>
      <vt:lpstr>Times New Roman</vt:lpstr>
      <vt:lpstr>Trebuchet MS</vt:lpstr>
      <vt:lpstr>Wingdings 3</vt:lpstr>
      <vt:lpstr>Tema de Office</vt:lpstr>
      <vt:lpstr>Faceta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123</cp:lastModifiedBy>
  <cp:revision>86</cp:revision>
  <dcterms:created xsi:type="dcterms:W3CDTF">2022-02-17T19:37:49Z</dcterms:created>
  <dcterms:modified xsi:type="dcterms:W3CDTF">2024-06-21T13:09:34Z</dcterms:modified>
</cp:coreProperties>
</file>