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84" r:id="rId4"/>
    <p:sldId id="281" r:id="rId5"/>
    <p:sldId id="283" r:id="rId6"/>
    <p:sldId id="293" r:id="rId7"/>
    <p:sldId id="288" r:id="rId8"/>
    <p:sldId id="267" r:id="rId9"/>
    <p:sldId id="286" r:id="rId10"/>
    <p:sldId id="285" r:id="rId11"/>
    <p:sldId id="289" r:id="rId12"/>
    <p:sldId id="272" r:id="rId13"/>
    <p:sldId id="290" r:id="rId14"/>
    <p:sldId id="266" r:id="rId15"/>
    <p:sldId id="269" r:id="rId16"/>
    <p:sldId id="292" r:id="rId17"/>
    <p:sldId id="294" r:id="rId18"/>
    <p:sldId id="287" r:id="rId19"/>
    <p:sldId id="291" r:id="rId20"/>
    <p:sldId id="297" r:id="rId21"/>
    <p:sldId id="282" r:id="rId22"/>
    <p:sldId id="280" r:id="rId23"/>
    <p:sldId id="295" r:id="rId24"/>
    <p:sldId id="296" r:id="rId25"/>
    <p:sldId id="273" r:id="rId26"/>
    <p:sldId id="275" r:id="rId27"/>
    <p:sldId id="317" r:id="rId28"/>
    <p:sldId id="260" r:id="rId29"/>
    <p:sldId id="259" r:id="rId30"/>
    <p:sldId id="279" r:id="rId3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  <a:endParaRPr lang="es-ES"/>
          </a:p>
          <a:p>
            <a:pPr lvl="1"/>
            <a:r>
              <a:rPr lang="es-ES"/>
              <a:t>Segundo nivel</a:t>
            </a:r>
            <a:endParaRPr lang="es-ES"/>
          </a:p>
          <a:p>
            <a:pPr lvl="2"/>
            <a:r>
              <a:rPr lang="es-ES"/>
              <a:t>Tercer nivel</a:t>
            </a:r>
            <a:endParaRPr lang="es-ES"/>
          </a:p>
          <a:p>
            <a:pPr lvl="3"/>
            <a:r>
              <a:rPr lang="es-ES"/>
              <a:t>Cuarto nivel</a:t>
            </a:r>
            <a:endParaRPr lang="es-ES"/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2743200" y="1871613"/>
            <a:ext cx="660861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457200"/>
            <a:r>
              <a:rPr lang="es-ES" sz="6000" b="1" dirty="0">
                <a:latin typeface="Arial" panose="020B0604020202020204" pitchFamily="34" charset="0"/>
                <a:cs typeface="Arial" panose="020B0604020202020204" pitchFamily="34" charset="0"/>
              </a:rPr>
              <a:t>Batería</a:t>
            </a:r>
            <a:r>
              <a:rPr lang="es-E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 instrumentos para la evaluación de factores de riesgo psicosocial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defTabSz="457200"/>
            <a:r>
              <a:rPr lang="es-ES" sz="2600" b="1" dirty="0">
                <a:ln w="0"/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reat Vibes" panose="02000507080000020002" pitchFamily="2" charset="0"/>
                <a:cs typeface="Arial" panose="020B0604020202020204" pitchFamily="34" charset="0"/>
              </a:rPr>
              <a:t>Heliberto Sossa Jaramillo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reat Vibes" panose="02000507080000020002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372" y="13855"/>
            <a:ext cx="884662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4156"/>
            <a:ext cx="9074727" cy="64838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80108" y="3692236"/>
            <a:ext cx="114300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 extralaborales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Comprenden los aspectos del entorno </a:t>
            </a:r>
            <a:r>
              <a:rPr lang="es-ES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familiar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 y </a:t>
            </a:r>
            <a:r>
              <a:rPr lang="es-ES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económico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trabajador.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 vez, abarcan las condiciones del lugar de vivienda, que pueden influir en la salud y bienestar del individuo.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104" y="387928"/>
            <a:ext cx="6852623" cy="60267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955" y="374073"/>
            <a:ext cx="8018207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58981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15636" y="2454902"/>
            <a:ext cx="113607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 individuales.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condiciones individuales aluden a una serie de características propias de cada trabajador o características socio-demográficas como el sexo, la edad, el estado civil, el nivel educativo, la ocupación (profesión u oficio), la ciudad o lugar de residencia, la escala socio-económica (estrato socio-económico), el tipo de vivienda y el número de dependientes.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15636" y="5281044"/>
            <a:ext cx="9809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Estas características socio-demográficas pueden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modular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percepción y el efecto de los factores de riesgo intralaborales y extralaborales.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3164"/>
            <a:ext cx="8188036" cy="505149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 rot="17860367">
            <a:off x="6852145" y="3031013"/>
            <a:ext cx="6515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Variables socio-demográficas y ocupacionales que se indagan con la batería de instrumentos para la evaluación de los factores psicosociales.</a:t>
            </a:r>
            <a:endParaRPr lang="es-E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 rot="20812911">
            <a:off x="302345" y="3373538"/>
            <a:ext cx="1159319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ALCANCE DE LA BATERÍA.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alcance de esta batería de instrumentos es el de evaluar los factores de riesgo psicosociales, entendidos como las condiciones psicosociales cuya identificación y evaluación muestra efectos negativos en la salud de los trabajadores o en el trabajo</a:t>
            </a:r>
            <a:r>
              <a:rPr lang="es-CO" alt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CO" alt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99296" y="3590697"/>
            <a:ext cx="11593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ESTRUCTURA DE LA BATERÍA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52399" y="4052362"/>
            <a:ext cx="11593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instrumentos que conforman la batería son.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lphaLcPeriod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Ficha de datos generales (información socio-demográfica e información ocupacional del trabajador).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lphaLcPeriod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AutoNum type="alphaLcPeriod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Cuestionario de factores de riesgo psicosocial intralaboral (forma A).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646218" y="922200"/>
            <a:ext cx="86729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Ministerio de la Protección Social expidió la 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Resolución 2646 de 2008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por la que se establecen disposiciones y se definen responsabilidades para la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identificación, evaluación, prevención, intervención y monitoreo permanente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exposición a factores de riesgo psicosocial en el trabajo y para la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determinación del origen de las patologías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causadas por el estrés ocupacional.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resolución señala que los factores psicosociales deben ser evaluados objetiva y subjetivamente, utilizando instrumentos que para el efecto hayan sido validados en el país.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080656" y="1249464"/>
            <a:ext cx="1040476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Cuestionario de factores de riesgo psicosocial intralaboral (forma B).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Cuestionario de factores de riesgo psicosocial extralaboral.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 Guía para análisis psicosocial de puestos de trabajo.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 Guía para entrevistas semiestructuradas.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g. Guía para grupos focales.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h. Cuestionario para la evaluación del estrés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49383" y="3812371"/>
            <a:ext cx="11457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CONDICIONES DE APLICACIÓN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526472" y="4519044"/>
            <a:ext cx="958734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Idoneidad de los profesionales que aplican los instrumentos.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Reserva de la información y consentimiento informado.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Integridad de los instrumentos aplicados.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855"/>
            <a:ext cx="940723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0109" y="3784661"/>
            <a:ext cx="116101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Y USO DE LA INFORMACIÓN Y DE LOS RESULTADOS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80110" y="4809989"/>
            <a:ext cx="11610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trabajador podrá conocer los resultados de la evaluación de factores psicosociales, mediante informe preparado por el psicólogo que lo evaluó.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01781" y="2011831"/>
            <a:ext cx="11360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Identificación y evaluación periódica de los factores de riesgo psicosocial intra y extralaboral, con el fin de dar cumplimiento al Capítulo II de la Resolución 2646 de 2008.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Vigilancia epidemiológica de los factores de riesgo psicosocial.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psicosocial en procesos de determinación de origen de enfermedades presumiblemente derivadas del estrés.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Análisis psicosocial en procesos de reubicación laboral.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Diseño, implementación y evaluación de medidas de intervención de factores psicosociales.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 e implementación de acciones de promoción, prevención y mejoramiento de las condiciones de salud de los trabajadores.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715490" y="487418"/>
            <a:ext cx="92409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resultados de la evaluación de factores de riesgo psicosocial podrán tener los siguientes usos:</a:t>
            </a:r>
            <a:endParaRPr lang="es-E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32510" y="3315546"/>
            <a:ext cx="11471563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ANEXO 1.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ORIENTACIONES GENERALES PARA LA EVALUACIÓN DE CARACTERÍSTICAS DE PERSONALIDAD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699135" y="3115310"/>
            <a:ext cx="109105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“Conjunto de características psicológicas del individuo que determinan su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comportamiento habitual con los otros y que le confieren un estilo particular en sus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formas de sentir, pensar, comportarse, enfrentar los conflictos, defenderse de las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situaciones angustiantes y verse a sí mismo; dentro de un marco biológico de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aprendizaje, dinámico y social, pero constituido en la adultez, como un sistema</a:t>
            </a:r>
            <a:r>
              <a:rPr lang="es-CO" alt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permanente de rasgos de difícil modificación. (Millon, 1998)”.</a:t>
            </a:r>
            <a:endParaRPr 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699135" y="2483485"/>
            <a:ext cx="109105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Concepto de personalidad.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699135" y="5723255"/>
            <a:ext cx="95542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Evaluación de la personalidad.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07818" y="1536174"/>
            <a:ext cx="8686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ANEXO 2.</a:t>
            </a:r>
            <a:endParaRPr lang="es-E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ORIENTACIONES GENERALES PARA LA EVALUACIÓN DE ESTILOS DE AFRONTAMIENTO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Concepto de afrontamiento.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Clasificación del afrontamiento.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Evaluación del afrontamiento.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686049" y="2861829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40874" y="736708"/>
            <a:ext cx="10086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Manual general de la batería de instrumentos para la evaluación de factores de riesgo psicosocial.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904293" y="2343788"/>
            <a:ext cx="76226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Cuestionario de factores de riesgo psicosocial intralaboral</a:t>
            </a:r>
            <a:r>
              <a:rPr lang="es-ES" dirty="0">
                <a:solidFill>
                  <a:schemeClr val="bg1"/>
                </a:solidFill>
              </a:rPr>
              <a:t>.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904293" y="3950868"/>
            <a:ext cx="7622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Cuestionario de factores de riesgo psicosocial extralaboral.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367376" y="1138443"/>
            <a:ext cx="11145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Guía para el análisis psicosocial de puestos de trabajo.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67375" y="2523944"/>
            <a:ext cx="11145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Guía de entrevistas semiestructuradas para la evaluación de factores de riesgo psicosocial intralaboral.</a:t>
            </a:r>
            <a:endParaRPr lang="es-ES" dirty="0"/>
          </a:p>
        </p:txBody>
      </p:sp>
      <p:sp>
        <p:nvSpPr>
          <p:cNvPr id="6" name="Rectángulo 5"/>
          <p:cNvSpPr/>
          <p:nvPr/>
        </p:nvSpPr>
        <p:spPr>
          <a:xfrm>
            <a:off x="367375" y="3955611"/>
            <a:ext cx="11145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VI. Guía de grupos focales para la evaluación de factores de riesgo psicosocial intralaboral.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367375" y="5719557"/>
            <a:ext cx="9704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VII. Cuestionario para la evaluación del estrés.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74072" y="2662443"/>
            <a:ext cx="1126374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Manual general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74071" y="3604783"/>
            <a:ext cx="1137458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(Los) factores psicosociales comprenden los aspectos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intralaborales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extralaborales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externos a la organización y las condiciones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individuales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características intrínsecas al trabajador, los cuales en una interrelación dinámica, mediante percepciones y experiencias, influyen en la salud y el desempeño de las personas“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3837709" y="1951672"/>
            <a:ext cx="75230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Demandas del trabajo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se refieren a las exigencias que el trabajo impone al individuo. Pueden ser de diversa naturaleza, como cuantitativas, cognitivas o mentales, emocionales, de responsabilidad, del ambiente físico laboral y de la jornada de trabajo.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Box 1"/>
          <p:cNvSpPr txBox="1"/>
          <p:nvPr/>
        </p:nvSpPr>
        <p:spPr>
          <a:xfrm>
            <a:off x="3837940" y="586740"/>
            <a:ext cx="75234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Condiciones </a:t>
            </a:r>
            <a:r>
              <a:rPr lang="es-CO" alt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tralaborales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  <a:endParaRPr lang="es-E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21673" y="3687956"/>
            <a:ext cx="117486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Control sobre el trabajo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posibilidad que el trabajo ofrece al individuo para influir y tomar decisiones sobre los diversos aspectos que intervienen en su realización. La iniciativa y autonomía, el uso y desarrollo de habilidades y conocimientos, la participación y manejo del cambio, la claridad de rol y la capacitación son aspectos que le dan al individuo la posibilidad de influir sobre su trabajo.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235528" y="691461"/>
            <a:ext cx="87699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Liderazgo y relaciones sociales en el trabajo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el liderazgo alude a un tipo particular de relación social que se establece entre los superiores jerárquicos y sus colaboradores y cuyas características influyen en la forma de trabajar y en el ambiente de relaciones de un área.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concepto de relaciones sociales en el trabajo indica la interacción que se establece con otras personas en el contexto laboral y abarca aspectos como la posibilidad de contactos, las características de las interacciones, los aspectos funcionales de las interacciones como la retroalimentación del desempeño, el trabajo en equipo y el apoyo social, y los aspectos emocionales, como la cohesión.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93963" y="2468802"/>
            <a:ext cx="11513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Recompensa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este término trata de la retribución que el trabajador obtiene a cambio de sus contribuciones o esfuerzos laborales.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dominio comprende diversos tipos de retribución: </a:t>
            </a:r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financiera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(compensación económica por el trabajo),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estima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(compensación psicológica, que comprende el reconocimiento del grupo social y el trato justo en el trabajo) y de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posibilidades de promoción y seguridad en el trabajo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Otras formas 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93963" y="5281044"/>
            <a:ext cx="100861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retribución que se consideran en este dominio comprenden las posibilidades de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la </a:t>
            </a:r>
            <a:r>
              <a:rPr lang="es-ES" sz="24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satisfacción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s-ES" sz="24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identificación con el trabajo y con la organización</a:t>
            </a:r>
            <a:r>
              <a:rPr lang="es-E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7169</Words>
  <Application>WPS Presentation</Application>
  <PresentationFormat>Panorámica</PresentationFormat>
  <Paragraphs>131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SimSun</vt:lpstr>
      <vt:lpstr>Wingdings</vt:lpstr>
      <vt:lpstr>Tahoma</vt:lpstr>
      <vt:lpstr>Helvetica</vt:lpstr>
      <vt:lpstr>Great Vibes</vt:lpstr>
      <vt:lpstr>Yu Gothic UI</vt:lpstr>
      <vt:lpstr>Microsoft YaHei</vt:lpstr>
      <vt:lpstr>Arial Unicode MS</vt:lpstr>
      <vt:lpstr>Calibri Light</vt:lpstr>
      <vt:lpstr>Calibri</vt:lpstr>
      <vt:lpstr>Aharoni</vt:lpstr>
      <vt:lpstr>Yu Gothic UI Semibold</vt:lpstr>
      <vt:lpstr>Tema de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camil</cp:lastModifiedBy>
  <cp:revision>33</cp:revision>
  <dcterms:created xsi:type="dcterms:W3CDTF">2022-02-17T20:10:00Z</dcterms:created>
  <dcterms:modified xsi:type="dcterms:W3CDTF">2024-06-18T04:02:46Z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2C2CBCD453CB4A9D9336B30B05AD2F7F_12</vt:lpwstr>
  </property>
  <property fmtid="{D5CDD505-2E9C-101B-9397-08002B2CF9AE}" pid="3" name="KSOProductBuildVer">
    <vt:lpwstr>1033-12.2.0.13472</vt:lpwstr>
  </property>
</Properties>
</file>