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6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5" r:id="rId9"/>
    <p:sldId id="264" r:id="rId10"/>
    <p:sldId id="266" r:id="rId11"/>
    <p:sldId id="267" r:id="rId12"/>
    <p:sldId id="268" r:id="rId13"/>
    <p:sldId id="269" r:id="rId14"/>
    <p:sldId id="274" r:id="rId15"/>
    <p:sldId id="270" r:id="rId16"/>
    <p:sldId id="275" r:id="rId17"/>
    <p:sldId id="271" r:id="rId18"/>
    <p:sldId id="272" r:id="rId19"/>
    <p:sldId id="273" r:id="rId20"/>
    <p:sldId id="276" r:id="rId21"/>
    <p:sldId id="277" r:id="rId22"/>
    <p:sldId id="278" r:id="rId23"/>
    <p:sldId id="279" r:id="rId24"/>
    <p:sldId id="281" r:id="rId25"/>
    <p:sldId id="282" r:id="rId26"/>
    <p:sldId id="280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0" r:id="rId36"/>
    <p:sldId id="292" r:id="rId37"/>
    <p:sldId id="293" r:id="rId38"/>
    <p:sldId id="294" r:id="rId39"/>
    <p:sldId id="295" r:id="rId40"/>
    <p:sldId id="296" r:id="rId41"/>
    <p:sldId id="298" r:id="rId42"/>
    <p:sldId id="297" r:id="rId4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4CD7DA-F778-4C13-854E-FF76F39C88F8}" v="32" dt="2024-06-16T19:00:43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524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9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5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887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60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22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5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0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37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01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12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6/17/2024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114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29" r:id="rId6"/>
    <p:sldLayoutId id="2147483725" r:id="rId7"/>
    <p:sldLayoutId id="2147483726" r:id="rId8"/>
    <p:sldLayoutId id="2147483727" r:id="rId9"/>
    <p:sldLayoutId id="2147483728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1550779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s/illustrations/coraz%C3%B3n-del-fuego-coraz%C3%B3n-fuego-961194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1048274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18" Type="http://schemas.openxmlformats.org/officeDocument/2006/relationships/image" Target="../media/image30.png"/><Relationship Id="rId26" Type="http://schemas.openxmlformats.org/officeDocument/2006/relationships/image" Target="../media/image38.png"/><Relationship Id="rId3" Type="http://schemas.openxmlformats.org/officeDocument/2006/relationships/image" Target="../media/image15.svg"/><Relationship Id="rId21" Type="http://schemas.openxmlformats.org/officeDocument/2006/relationships/image" Target="../media/image33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17" Type="http://schemas.openxmlformats.org/officeDocument/2006/relationships/image" Target="../media/image29.svg"/><Relationship Id="rId25" Type="http://schemas.openxmlformats.org/officeDocument/2006/relationships/image" Target="../media/image37.sv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29" Type="http://schemas.openxmlformats.org/officeDocument/2006/relationships/image" Target="../media/image41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24" Type="http://schemas.openxmlformats.org/officeDocument/2006/relationships/image" Target="../media/image36.pn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23" Type="http://schemas.openxmlformats.org/officeDocument/2006/relationships/image" Target="../media/image35.svg"/><Relationship Id="rId28" Type="http://schemas.openxmlformats.org/officeDocument/2006/relationships/image" Target="../media/image40.png"/><Relationship Id="rId10" Type="http://schemas.openxmlformats.org/officeDocument/2006/relationships/image" Target="../media/image22.png"/><Relationship Id="rId19" Type="http://schemas.openxmlformats.org/officeDocument/2006/relationships/image" Target="../media/image31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Relationship Id="rId22" Type="http://schemas.openxmlformats.org/officeDocument/2006/relationships/image" Target="../media/image34.png"/><Relationship Id="rId27" Type="http://schemas.openxmlformats.org/officeDocument/2006/relationships/image" Target="../media/image39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1103052" TargetMode="External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xfuel.com/es/free-photo-oovdp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nio.com/es/paisajes/otono/rama-hoja-paisaje-arbol-naturaleza-madera-alamo-otono" TargetMode="Externa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1522571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jinlr" TargetMode="External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es/public-domain-photo-zbuha" TargetMode="External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fobiasocial.superforo.net/t5069-buenas-me-presento-ante-la-comunidad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creativecommons.org/licenses/by-nc-nd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1524659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s/photo/529634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undeu.es/recomendacion/juegos-olimpicos-tokio-natacion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creativecommons.org/licenses/by-sa/3.0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114ED87-D5A8-43FC-A5B7-BA153C7F45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182" r="-1" b="5704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688487E-3D84-B4FE-2A82-273A2AD92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r>
              <a:rPr lang="es-CO" sz="4800">
                <a:solidFill>
                  <a:schemeClr val="bg1"/>
                </a:solidFill>
              </a:rPr>
              <a:t>SALUD Y SEGURIDAD EN EL TRABAJO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6F7B28-1142-712F-1E48-DA6D3D5A12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594934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s-CO" sz="1600" b="1" dirty="0">
                <a:solidFill>
                  <a:schemeClr val="bg1"/>
                </a:solidFill>
              </a:rPr>
              <a:t>FACTORES PSICO-SOCIALES PROMOCION-PREVENCION E INTERVENCION</a:t>
            </a:r>
          </a:p>
          <a:p>
            <a:pPr algn="ctr">
              <a:lnSpc>
                <a:spcPct val="100000"/>
              </a:lnSpc>
            </a:pPr>
            <a:r>
              <a:rPr lang="es-CO" sz="1600" dirty="0">
                <a:solidFill>
                  <a:schemeClr val="bg1"/>
                </a:solidFill>
              </a:rPr>
              <a:t>Facilitadora: </a:t>
            </a:r>
            <a:r>
              <a:rPr lang="es-CO" sz="1600" dirty="0" err="1">
                <a:solidFill>
                  <a:schemeClr val="bg1"/>
                </a:solidFill>
              </a:rPr>
              <a:t>Esp</a:t>
            </a:r>
            <a:r>
              <a:rPr lang="es-CO" sz="1600" dirty="0">
                <a:solidFill>
                  <a:schemeClr val="bg1"/>
                </a:solidFill>
              </a:rPr>
              <a:t> Claudia María Pérez Gil</a:t>
            </a:r>
          </a:p>
          <a:p>
            <a:pPr algn="ctr">
              <a:lnSpc>
                <a:spcPct val="100000"/>
              </a:lnSpc>
            </a:pPr>
            <a:r>
              <a:rPr lang="es-CO" sz="1600" dirty="0">
                <a:solidFill>
                  <a:schemeClr val="bg1"/>
                </a:solidFill>
              </a:rPr>
              <a:t>@3002209959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61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74ED79EB-F5E7-16D6-17C5-976501C6D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DEFINICION DE PARADIGMA SEGÚN LA REAL ACADEMIA…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A638D15-D2F7-7D50-DB3F-57ACA6753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Arial Unicode MS"/>
            </a:endParaRPr>
          </a:p>
          <a:p>
            <a:r>
              <a:rPr lang="es-CO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 Unicode MS"/>
              </a:rPr>
              <a:t> </a:t>
            </a:r>
            <a:r>
              <a:rPr lang="es-CO" sz="3200" b="1" i="0" dirty="0">
                <a:solidFill>
                  <a:schemeClr val="accent2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Teoría o conjunto de teorías cuyo núcleo     central, se acepta sin cuestionar y que suministra la base y modelo para resolver problemas y avanzar en el conocimiento.</a:t>
            </a:r>
          </a:p>
        </p:txBody>
      </p:sp>
    </p:spTree>
    <p:extLst>
      <p:ext uri="{BB962C8B-B14F-4D97-AF65-F5344CB8AC3E}">
        <p14:creationId xmlns:p14="http://schemas.microsoft.com/office/powerpoint/2010/main" val="922256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74ED79EB-F5E7-16D6-17C5-976501C6D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OTRAS DEFINICIONES DE PARADIGMA…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A638D15-D2F7-7D50-DB3F-57ACA6753C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Arial Unicode MS"/>
            </a:endParaRPr>
          </a:p>
          <a:p>
            <a:r>
              <a:rPr lang="es-CO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Arial Unicode MS"/>
              </a:rPr>
              <a:t> </a:t>
            </a:r>
            <a:r>
              <a:rPr lang="es-CO" sz="2800" b="1" i="0" dirty="0">
                <a:solidFill>
                  <a:schemeClr val="accent2">
                    <a:lumMod val="50000"/>
                  </a:schemeClr>
                </a:solidFill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Proviene del griego PARADEIGMA, que quiere decir, modelo, patrón o ejemplo.</a:t>
            </a:r>
          </a:p>
          <a:p>
            <a:endParaRPr lang="es-CO" sz="2800" dirty="0">
              <a:solidFill>
                <a:srgbClr val="000000"/>
              </a:solidFill>
              <a:highlight>
                <a:srgbClr val="FFFFFF"/>
              </a:highlight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r>
              <a:rPr lang="es-CO" sz="2800" b="1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Creencias que permiten ver y comprender la realidad de determinada manera</a:t>
            </a:r>
            <a:endParaRPr lang="es-CO" sz="2800" b="1" i="0" dirty="0">
              <a:solidFill>
                <a:schemeClr val="accent2">
                  <a:lumMod val="50000"/>
                </a:schemeClr>
              </a:solidFill>
              <a:effectLst/>
              <a:highlight>
                <a:srgbClr val="FFFFFF"/>
              </a:highlight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91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760" b="7760"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77971-9544-59A8-35CD-149B82528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2636" y="3812218"/>
            <a:ext cx="4023359" cy="2588582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VIDEO </a:t>
            </a:r>
          </a:p>
          <a:p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anose="030F0702030302020204" pitchFamily="66" charset="0"/>
              </a:rPr>
              <a:t>LAS PERSONALIDADES EN LOS SITIOS DE TRABAJO…</a:t>
            </a:r>
          </a:p>
        </p:txBody>
      </p:sp>
    </p:spTree>
    <p:extLst>
      <p:ext uri="{BB962C8B-B14F-4D97-AF65-F5344CB8AC3E}">
        <p14:creationId xmlns:p14="http://schemas.microsoft.com/office/powerpoint/2010/main" val="3850443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812" b="7812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77971-9544-59A8-35CD-149B82528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096768" y="2849050"/>
            <a:ext cx="6461760" cy="28080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dirty="0">
                <a:latin typeface="Cavolini" panose="03000502040302020204" pitchFamily="66" charset="0"/>
                <a:cs typeface="Cavolini" panose="03000502040302020204" pitchFamily="66" charset="0"/>
              </a:rPr>
              <a:t>CIERRE MOMENTO UNO...</a:t>
            </a:r>
          </a:p>
          <a:p>
            <a:pPr algn="ctr"/>
            <a:r>
              <a:rPr lang="en-US" sz="3600" b="1" dirty="0">
                <a:latin typeface="Cavolini" panose="03000502040302020204" pitchFamily="66" charset="0"/>
                <a:cs typeface="Cavolini" panose="03000502040302020204" pitchFamily="66" charset="0"/>
              </a:rPr>
              <a:t>CONQUE TE QUEDAS?</a:t>
            </a:r>
          </a:p>
          <a:p>
            <a:endParaRPr lang="en-US" sz="3600" b="1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6362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519" b="12519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77971-9544-59A8-35CD-149B82528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9484" y="4933882"/>
            <a:ext cx="4023359" cy="161322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UN CAFÉ?</a:t>
            </a:r>
          </a:p>
          <a:p>
            <a:r>
              <a:rPr 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VAMOS?...</a:t>
            </a:r>
          </a:p>
        </p:txBody>
      </p:sp>
    </p:spTree>
    <p:extLst>
      <p:ext uri="{BB962C8B-B14F-4D97-AF65-F5344CB8AC3E}">
        <p14:creationId xmlns:p14="http://schemas.microsoft.com/office/powerpoint/2010/main" val="3126276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F48AD3-C8B3-4F74-B546-F12937F7D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dirty="0">
                <a:latin typeface="Cavolini" panose="03000502040302020204" pitchFamily="66" charset="0"/>
                <a:cs typeface="Cavolini" panose="03000502040302020204" pitchFamily="66" charset="0"/>
              </a:rPr>
              <a:t>MOMENTO DOS…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4872922"/>
            <a:ext cx="4023360" cy="1208141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RIESGOS PSICOSOCIALES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205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Flores azules">
            <a:extLst>
              <a:ext uri="{FF2B5EF4-FFF2-40B4-BE49-F238E27FC236}">
                <a16:creationId xmlns:a16="http://schemas.microsoft.com/office/drawing/2014/main" id="{4A55415C-DD89-253A-C26C-47FE0D723B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523875"/>
            <a:ext cx="11618976" cy="6108700"/>
          </a:xfrm>
        </p:spPr>
      </p:pic>
    </p:spTree>
    <p:extLst>
      <p:ext uri="{BB962C8B-B14F-4D97-AF65-F5344CB8AC3E}">
        <p14:creationId xmlns:p14="http://schemas.microsoft.com/office/powerpoint/2010/main" val="13945553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F48AD3-C8B3-4F74-B546-F12937F7D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1122363"/>
            <a:ext cx="4023360" cy="137394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800" dirty="0">
                <a:latin typeface="Cavolini" panose="03000502040302020204" pitchFamily="66" charset="0"/>
                <a:cs typeface="Cavolini" panose="03000502040302020204" pitchFamily="66" charset="0"/>
              </a:rPr>
              <a:t>DEFINICION DE ARL”S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r>
              <a:rPr lang="en-US" sz="32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“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Situaciones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y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condiciones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que se dan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dentro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del trabajo, que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pueden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perjidicar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la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salud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fisica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o mental de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colaboradores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y el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adecuado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desarrollo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las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empresas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”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3486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dirty="0">
                <a:latin typeface="Cavolini" panose="03000502040302020204" pitchFamily="66" charset="0"/>
                <a:cs typeface="Cavolini" panose="03000502040302020204" pitchFamily="66" charset="0"/>
              </a:rPr>
              <a:t>PRINCIPALES RIESGOS</a:t>
            </a:r>
          </a:p>
        </p:txBody>
      </p:sp>
      <p:sp>
        <p:nvSpPr>
          <p:cNvPr id="3" name="Cara sonriente 2">
            <a:extLst>
              <a:ext uri="{FF2B5EF4-FFF2-40B4-BE49-F238E27FC236}">
                <a16:creationId xmlns:a16="http://schemas.microsoft.com/office/drawing/2014/main" id="{15F33229-0B98-4AF0-34E7-00D7D55AAD6C}"/>
              </a:ext>
            </a:extLst>
          </p:cNvPr>
          <p:cNvSpPr/>
          <p:nvPr/>
        </p:nvSpPr>
        <p:spPr>
          <a:xfrm>
            <a:off x="5896587" y="4126391"/>
            <a:ext cx="713549" cy="597408"/>
          </a:xfrm>
          <a:prstGeom prst="smileyFac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Gráfico 6" descr="Ambulancia con relleno sólido">
            <a:extLst>
              <a:ext uri="{FF2B5EF4-FFF2-40B4-BE49-F238E27FC236}">
                <a16:creationId xmlns:a16="http://schemas.microsoft.com/office/drawing/2014/main" id="{73FF501F-6026-4BFA-5B38-320685B3B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9387316">
            <a:off x="4164282" y="2521589"/>
            <a:ext cx="843919" cy="843919"/>
          </a:xfrm>
          <a:prstGeom prst="rect">
            <a:avLst/>
          </a:prstGeom>
        </p:spPr>
      </p:pic>
      <p:pic>
        <p:nvPicPr>
          <p:cNvPr id="9" name="Gráfico 8" descr="Cara enfadada con relleno sólido con relleno sólido">
            <a:extLst>
              <a:ext uri="{FF2B5EF4-FFF2-40B4-BE49-F238E27FC236}">
                <a16:creationId xmlns:a16="http://schemas.microsoft.com/office/drawing/2014/main" id="{E866D1B6-0937-8D4A-C8CA-783A4B521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387316">
            <a:off x="6024158" y="2187791"/>
            <a:ext cx="680959" cy="680959"/>
          </a:xfrm>
          <a:prstGeom prst="rect">
            <a:avLst/>
          </a:prstGeom>
        </p:spPr>
      </p:pic>
      <p:pic>
        <p:nvPicPr>
          <p:cNvPr id="12" name="Gráfico 11" descr="Insignia 1 contorno">
            <a:extLst>
              <a:ext uri="{FF2B5EF4-FFF2-40B4-BE49-F238E27FC236}">
                <a16:creationId xmlns:a16="http://schemas.microsoft.com/office/drawing/2014/main" id="{2911AC19-75D4-D440-286E-3231F3C81E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54268" y="3665002"/>
            <a:ext cx="555721" cy="555721"/>
          </a:xfrm>
          <a:prstGeom prst="rect">
            <a:avLst/>
          </a:prstGeom>
        </p:spPr>
      </p:pic>
      <p:pic>
        <p:nvPicPr>
          <p:cNvPr id="16" name="Gráfico 15" descr="Insignia con relleno sólido">
            <a:extLst>
              <a:ext uri="{FF2B5EF4-FFF2-40B4-BE49-F238E27FC236}">
                <a16:creationId xmlns:a16="http://schemas.microsoft.com/office/drawing/2014/main" id="{FA1FB8EA-237A-2060-D060-8BB2B85EB4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31298" y="3352233"/>
            <a:ext cx="555721" cy="555721"/>
          </a:xfrm>
          <a:prstGeom prst="rect">
            <a:avLst/>
          </a:prstGeom>
        </p:spPr>
      </p:pic>
      <p:pic>
        <p:nvPicPr>
          <p:cNvPr id="20" name="Gráfico 19" descr="Insignia 3 contorno">
            <a:extLst>
              <a:ext uri="{FF2B5EF4-FFF2-40B4-BE49-F238E27FC236}">
                <a16:creationId xmlns:a16="http://schemas.microsoft.com/office/drawing/2014/main" id="{7819A7B0-E625-F90A-F26E-BBE49C96C9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105026">
            <a:off x="6807146" y="3723243"/>
            <a:ext cx="647061" cy="647061"/>
          </a:xfrm>
          <a:prstGeom prst="rect">
            <a:avLst/>
          </a:prstGeom>
        </p:spPr>
      </p:pic>
      <p:pic>
        <p:nvPicPr>
          <p:cNvPr id="22" name="Gráfico 21" descr="Insignia 4 con relleno sólido">
            <a:extLst>
              <a:ext uri="{FF2B5EF4-FFF2-40B4-BE49-F238E27FC236}">
                <a16:creationId xmlns:a16="http://schemas.microsoft.com/office/drawing/2014/main" id="{7F2B9625-6679-5305-8D9D-3E0EABA715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000598" y="4335754"/>
            <a:ext cx="645290" cy="645290"/>
          </a:xfrm>
          <a:prstGeom prst="rect">
            <a:avLst/>
          </a:prstGeom>
        </p:spPr>
      </p:pic>
      <p:pic>
        <p:nvPicPr>
          <p:cNvPr id="24" name="Gráfico 23" descr="Insignia 5 contorno">
            <a:extLst>
              <a:ext uri="{FF2B5EF4-FFF2-40B4-BE49-F238E27FC236}">
                <a16:creationId xmlns:a16="http://schemas.microsoft.com/office/drawing/2014/main" id="{B44F3F25-4D99-4662-8F7A-B80BCBC259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20980094">
            <a:off x="6361428" y="4809717"/>
            <a:ext cx="651630" cy="687935"/>
          </a:xfrm>
          <a:prstGeom prst="rect">
            <a:avLst/>
          </a:prstGeom>
        </p:spPr>
      </p:pic>
      <p:pic>
        <p:nvPicPr>
          <p:cNvPr id="26" name="Gráfico 25" descr="Insignia 6 con relleno sólido">
            <a:extLst>
              <a:ext uri="{FF2B5EF4-FFF2-40B4-BE49-F238E27FC236}">
                <a16:creationId xmlns:a16="http://schemas.microsoft.com/office/drawing/2014/main" id="{9DAF5AF4-448E-E9BC-98C9-D32E0296AB1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880483">
            <a:off x="5585235" y="4941092"/>
            <a:ext cx="617584" cy="617584"/>
          </a:xfrm>
          <a:prstGeom prst="rect">
            <a:avLst/>
          </a:prstGeom>
        </p:spPr>
      </p:pic>
      <p:pic>
        <p:nvPicPr>
          <p:cNvPr id="28" name="Gráfico 27" descr="Insignia 7 contorno">
            <a:extLst>
              <a:ext uri="{FF2B5EF4-FFF2-40B4-BE49-F238E27FC236}">
                <a16:creationId xmlns:a16="http://schemas.microsoft.com/office/drawing/2014/main" id="{338E31B6-424E-BFD6-5284-16BB9943113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38687" y="4317368"/>
            <a:ext cx="663676" cy="663676"/>
          </a:xfrm>
          <a:prstGeom prst="rect">
            <a:avLst/>
          </a:prstGeom>
        </p:spPr>
      </p:pic>
      <p:pic>
        <p:nvPicPr>
          <p:cNvPr id="30" name="Gráfico 29" descr="Béisbol con relleno sólido">
            <a:extLst>
              <a:ext uri="{FF2B5EF4-FFF2-40B4-BE49-F238E27FC236}">
                <a16:creationId xmlns:a16="http://schemas.microsoft.com/office/drawing/2014/main" id="{AB8B91B3-2036-0FCA-9246-D667D0797F1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20808069">
            <a:off x="7740509" y="2798876"/>
            <a:ext cx="718398" cy="718398"/>
          </a:xfrm>
          <a:prstGeom prst="rect">
            <a:avLst/>
          </a:prstGeom>
        </p:spPr>
      </p:pic>
      <p:pic>
        <p:nvPicPr>
          <p:cNvPr id="34" name="Gráfico 33" descr="Cara confundida con relleno sólido con relleno sólido">
            <a:extLst>
              <a:ext uri="{FF2B5EF4-FFF2-40B4-BE49-F238E27FC236}">
                <a16:creationId xmlns:a16="http://schemas.microsoft.com/office/drawing/2014/main" id="{DED23826-685C-AC22-B998-97E818F913F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471664">
            <a:off x="8230673" y="4205056"/>
            <a:ext cx="732200" cy="732200"/>
          </a:xfrm>
          <a:prstGeom prst="rect">
            <a:avLst/>
          </a:prstGeom>
        </p:spPr>
      </p:pic>
      <p:pic>
        <p:nvPicPr>
          <p:cNvPr id="36" name="Gráfico 35" descr="Cara de mareo con relleno sólido con relleno sólido">
            <a:extLst>
              <a:ext uri="{FF2B5EF4-FFF2-40B4-BE49-F238E27FC236}">
                <a16:creationId xmlns:a16="http://schemas.microsoft.com/office/drawing/2014/main" id="{DDB9CE97-2D1D-20C8-5938-089F123DB4C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217111">
            <a:off x="4593944" y="5810742"/>
            <a:ext cx="914400" cy="914400"/>
          </a:xfrm>
          <a:prstGeom prst="rect">
            <a:avLst/>
          </a:prstGeom>
        </p:spPr>
      </p:pic>
      <p:pic>
        <p:nvPicPr>
          <p:cNvPr id="38" name="Gráfico 37" descr="chanclas con relleno sólido">
            <a:extLst>
              <a:ext uri="{FF2B5EF4-FFF2-40B4-BE49-F238E27FC236}">
                <a16:creationId xmlns:a16="http://schemas.microsoft.com/office/drawing/2014/main" id="{7D1C4DA2-EF85-533B-76BE-EAF73881A46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 rot="20288701">
            <a:off x="3383351" y="4201198"/>
            <a:ext cx="914400" cy="914400"/>
          </a:xfrm>
          <a:prstGeom prst="rect">
            <a:avLst/>
          </a:prstGeom>
        </p:spPr>
      </p:pic>
      <p:pic>
        <p:nvPicPr>
          <p:cNvPr id="40" name="Gráfico 39" descr="Colegiala con relleno sólido">
            <a:extLst>
              <a:ext uri="{FF2B5EF4-FFF2-40B4-BE49-F238E27FC236}">
                <a16:creationId xmlns:a16="http://schemas.microsoft.com/office/drawing/2014/main" id="{5DCDC9BA-EF87-1BAC-A9FF-E26E9FBDB06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188688" y="5720731"/>
            <a:ext cx="914400" cy="914400"/>
          </a:xfrm>
          <a:prstGeom prst="rect">
            <a:avLst/>
          </a:prstGeom>
        </p:spPr>
      </p:pic>
      <p:sp>
        <p:nvSpPr>
          <p:cNvPr id="41" name="Flecha: hacia arriba 40">
            <a:extLst>
              <a:ext uri="{FF2B5EF4-FFF2-40B4-BE49-F238E27FC236}">
                <a16:creationId xmlns:a16="http://schemas.microsoft.com/office/drawing/2014/main" id="{FA8C1410-CC81-486D-CC82-2015C308DEA1}"/>
              </a:ext>
            </a:extLst>
          </p:cNvPr>
          <p:cNvSpPr/>
          <p:nvPr/>
        </p:nvSpPr>
        <p:spPr>
          <a:xfrm rot="18665148">
            <a:off x="4693319" y="3093048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2" name="Flecha: hacia arriba 41">
            <a:extLst>
              <a:ext uri="{FF2B5EF4-FFF2-40B4-BE49-F238E27FC236}">
                <a16:creationId xmlns:a16="http://schemas.microsoft.com/office/drawing/2014/main" id="{51A156F7-2D5B-6B7A-67CE-A8485A10C4CF}"/>
              </a:ext>
            </a:extLst>
          </p:cNvPr>
          <p:cNvSpPr/>
          <p:nvPr/>
        </p:nvSpPr>
        <p:spPr>
          <a:xfrm>
            <a:off x="6096000" y="2849655"/>
            <a:ext cx="419760" cy="49379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Flecha: hacia arriba 42">
            <a:extLst>
              <a:ext uri="{FF2B5EF4-FFF2-40B4-BE49-F238E27FC236}">
                <a16:creationId xmlns:a16="http://schemas.microsoft.com/office/drawing/2014/main" id="{87FF18E9-109D-AE2D-4FAC-F62CB2741278}"/>
              </a:ext>
            </a:extLst>
          </p:cNvPr>
          <p:cNvSpPr/>
          <p:nvPr/>
        </p:nvSpPr>
        <p:spPr>
          <a:xfrm rot="2704812">
            <a:off x="7432018" y="3285213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4" name="Flecha: hacia arriba 43">
            <a:extLst>
              <a:ext uri="{FF2B5EF4-FFF2-40B4-BE49-F238E27FC236}">
                <a16:creationId xmlns:a16="http://schemas.microsoft.com/office/drawing/2014/main" id="{73B20160-C4A1-8DF0-FB20-4FDA93D7F164}"/>
              </a:ext>
            </a:extLst>
          </p:cNvPr>
          <p:cNvSpPr/>
          <p:nvPr/>
        </p:nvSpPr>
        <p:spPr>
          <a:xfrm rot="16048694">
            <a:off x="4420559" y="4416240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Flecha: hacia arriba 44">
            <a:extLst>
              <a:ext uri="{FF2B5EF4-FFF2-40B4-BE49-F238E27FC236}">
                <a16:creationId xmlns:a16="http://schemas.microsoft.com/office/drawing/2014/main" id="{1005C83C-BDF2-7635-D60D-83358FE84732}"/>
              </a:ext>
            </a:extLst>
          </p:cNvPr>
          <p:cNvSpPr/>
          <p:nvPr/>
        </p:nvSpPr>
        <p:spPr>
          <a:xfrm rot="12887344">
            <a:off x="5232667" y="5399974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6" name="Flecha: hacia arriba 45">
            <a:extLst>
              <a:ext uri="{FF2B5EF4-FFF2-40B4-BE49-F238E27FC236}">
                <a16:creationId xmlns:a16="http://schemas.microsoft.com/office/drawing/2014/main" id="{1D2E91BC-7D60-84B3-6F09-BC876B3E2BBC}"/>
              </a:ext>
            </a:extLst>
          </p:cNvPr>
          <p:cNvSpPr/>
          <p:nvPr/>
        </p:nvSpPr>
        <p:spPr>
          <a:xfrm rot="8111777">
            <a:off x="6990863" y="5435948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7" name="Flecha: hacia arriba 46">
            <a:extLst>
              <a:ext uri="{FF2B5EF4-FFF2-40B4-BE49-F238E27FC236}">
                <a16:creationId xmlns:a16="http://schemas.microsoft.com/office/drawing/2014/main" id="{3CBB4EC6-F566-4ED7-0A28-29173EB035D7}"/>
              </a:ext>
            </a:extLst>
          </p:cNvPr>
          <p:cNvSpPr/>
          <p:nvPr/>
        </p:nvSpPr>
        <p:spPr>
          <a:xfrm rot="5162834">
            <a:off x="7741658" y="4423054"/>
            <a:ext cx="484632" cy="555721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7606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776937"/>
            <a:ext cx="4197096" cy="171937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5 CARACTERISTICAS DE LOS RIESGOS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1. </a:t>
            </a: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CRECEN EN TIEMPO Y ESPACIO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478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818889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811477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9CDF213-E3D4-321F-07E6-222C93941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792" y="1161288"/>
            <a:ext cx="3602736" cy="4526280"/>
          </a:xfrm>
        </p:spPr>
        <p:txBody>
          <a:bodyPr>
            <a:normAutofit/>
          </a:bodyPr>
          <a:lstStyle/>
          <a:p>
            <a:r>
              <a:rPr lang="es-CO" sz="2800">
                <a:latin typeface="Comic Sans MS" panose="030F0702030302020204" pitchFamily="66" charset="0"/>
              </a:rPr>
              <a:t>HERRAMIENTAS Y CONVERSATORIO DE HOY…</a:t>
            </a:r>
            <a:br>
              <a:rPr lang="es-CO" sz="2800"/>
            </a:br>
            <a:endParaRPr lang="es-CO" sz="2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128016" cy="6539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EA44AF-6878-022C-A53C-5850FDE5B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149" y="932688"/>
            <a:ext cx="5916603" cy="4992624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endParaRPr lang="es-CO" sz="13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>
              <a:lnSpc>
                <a:spcPct val="100000"/>
              </a:lnSpc>
            </a:pPr>
            <a:r>
              <a:rPr lang="es-CO" sz="1300" b="1" dirty="0">
                <a:latin typeface="Cavolini" panose="03000502040302020204" pitchFamily="66" charset="0"/>
                <a:cs typeface="Cavolini" panose="03000502040302020204" pitchFamily="66" charset="0"/>
              </a:rPr>
              <a:t>MOMENTO UNO: “EL SER Y LA SALUD Y SEGURIDAD EN EL TRABAJO”</a:t>
            </a:r>
          </a:p>
          <a:p>
            <a:pPr marL="0" indent="0">
              <a:lnSpc>
                <a:spcPct val="100000"/>
              </a:lnSpc>
              <a:buNone/>
            </a:pPr>
            <a:endParaRPr lang="es-CO" sz="13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QUE TAN CONECTADOS ESTAMOS?</a:t>
            </a: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EL DAR Y EL RECIBIR BIENESTAR</a:t>
            </a:r>
          </a:p>
          <a:p>
            <a:pPr>
              <a:lnSpc>
                <a:spcPct val="100000"/>
              </a:lnSpc>
            </a:pPr>
            <a:endParaRPr lang="es-CO" sz="13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DESCANSO</a:t>
            </a:r>
          </a:p>
          <a:p>
            <a:pPr>
              <a:lnSpc>
                <a:spcPct val="100000"/>
              </a:lnSpc>
            </a:pPr>
            <a:endParaRPr lang="es-CO" sz="13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>
              <a:lnSpc>
                <a:spcPct val="100000"/>
              </a:lnSpc>
            </a:pPr>
            <a:r>
              <a:rPr lang="es-CO" sz="1300" b="1" dirty="0">
                <a:latin typeface="Cavolini" panose="03000502040302020204" pitchFamily="66" charset="0"/>
                <a:cs typeface="Cavolini" panose="03000502040302020204" pitchFamily="66" charset="0"/>
              </a:rPr>
              <a:t>MOMENTO DOS: RIESGOS PSICOSOCIALES EN LA SALUD Y SEFURIDAD EN EL TRABAJO</a:t>
            </a: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DEFINICIONES</a:t>
            </a: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PORQUE HABLAMOS DE SALUD Y SEGURIDAD EN EL TRABAJO?</a:t>
            </a: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QUE ES LA PROMOCION Y LA PREVENCION DE FACTORES PSICOSOCIALES?</a:t>
            </a:r>
          </a:p>
          <a:p>
            <a:pPr>
              <a:lnSpc>
                <a:spcPct val="100000"/>
              </a:lnSpc>
            </a:pPr>
            <a:r>
              <a:rPr lang="es-CO" sz="1300" dirty="0">
                <a:latin typeface="Cavolini" panose="03000502040302020204" pitchFamily="66" charset="0"/>
                <a:cs typeface="Cavolini" panose="03000502040302020204" pitchFamily="66" charset="0"/>
              </a:rPr>
              <a:t>CIERRE</a:t>
            </a:r>
          </a:p>
          <a:p>
            <a:pPr marL="0" indent="0">
              <a:lnSpc>
                <a:spcPct val="100000"/>
              </a:lnSpc>
              <a:buNone/>
            </a:pPr>
            <a:endParaRPr lang="es-CO" sz="1300" dirty="0"/>
          </a:p>
        </p:txBody>
      </p:sp>
    </p:spTree>
    <p:extLst>
      <p:ext uri="{BB962C8B-B14F-4D97-AF65-F5344CB8AC3E}">
        <p14:creationId xmlns:p14="http://schemas.microsoft.com/office/powerpoint/2010/main" val="4071193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776937"/>
            <a:ext cx="4197096" cy="171937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5 CARACTERISTICAS DE LOS RIESGOS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2. </a:t>
            </a: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DIFICILES DE CUANTIFICAR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88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776937"/>
            <a:ext cx="4197096" cy="171937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5 CARACTERISTICAS DE LOS RIESGOS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3. 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 INTERRELACIONAN CON OTROS RIESGOS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539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776937"/>
            <a:ext cx="4197096" cy="171937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5 CARACTERISTICAS DE LOS RIESGOS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4. 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TIENEN ESCAZA O NULA COBERTURA LEGAL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798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776937"/>
            <a:ext cx="4197096" cy="1719375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5 CARACTERISTICAS DE LOS RIESGOS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848600" y="2700528"/>
            <a:ext cx="4023360" cy="338053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5. </a:t>
            </a:r>
          </a:p>
          <a:p>
            <a:pPr algn="ctr"/>
            <a:r>
              <a:rPr lang="en-US" sz="2800" b="1" dirty="0">
                <a:solidFill>
                  <a:schemeClr val="accent6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DIFICIL ELABORAR UNA ESTRATEGIA DE INTERVENCION</a:t>
            </a:r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" y="1219084"/>
            <a:ext cx="7053626" cy="42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787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6" r="10194" b="1"/>
          <a:stretch/>
        </p:blipFill>
        <p:spPr>
          <a:xfrm>
            <a:off x="4157470" y="10"/>
            <a:ext cx="8034530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A6DB0E6-E65F-4229-A5A0-2500203B6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 EMBARGO…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786376" cy="3207258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No solo son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programas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Bienestar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,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factores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protectores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..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El Sistema de Gestion de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Seguridad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y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Salud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en el Trabajo,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tiene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como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objetivo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,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proteger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a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colaboradores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en  el Desarrollo de sus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actividades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laborales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, a traves  del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uso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adecuado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los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elementos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17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proteccion</a:t>
            </a:r>
            <a:r>
              <a:rPr lang="en-US" sz="17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personal</a:t>
            </a:r>
          </a:p>
        </p:txBody>
      </p:sp>
    </p:spTree>
    <p:extLst>
      <p:ext uri="{BB962C8B-B14F-4D97-AF65-F5344CB8AC3E}">
        <p14:creationId xmlns:p14="http://schemas.microsoft.com/office/powerpoint/2010/main" val="7292784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4" name="p!!Rectangle">
            <a:extLst>
              <a:ext uri="{FF2B5EF4-FFF2-40B4-BE49-F238E27FC236}">
                <a16:creationId xmlns:a16="http://schemas.microsoft.com/office/drawing/2014/main" id="{E0B3B37B-5EEE-4DC4-802A-66F9A2C94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36" name="m!!text rectangle">
            <a:extLst>
              <a:ext uri="{FF2B5EF4-FFF2-40B4-BE49-F238E27FC236}">
                <a16:creationId xmlns:a16="http://schemas.microsoft.com/office/drawing/2014/main" id="{494CEDA0-FD8E-491B-8792-69F93BDA3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40079" y="633619"/>
            <a:ext cx="4279383" cy="5495925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3449" y="980368"/>
            <a:ext cx="3666744" cy="11064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dirty="0">
                <a:latin typeface="Cavolini" panose="03000502040302020204" pitchFamily="66" charset="0"/>
                <a:cs typeface="Cavolini" panose="03000502040302020204" pitchFamily="66" charset="0"/>
              </a:rPr>
              <a:t>QUE EVITAN CON ELLO?…</a:t>
            </a:r>
          </a:p>
        </p:txBody>
      </p:sp>
      <p:sp>
        <p:nvSpPr>
          <p:cNvPr id="38" name="m!!accent">
            <a:extLst>
              <a:ext uri="{FF2B5EF4-FFF2-40B4-BE49-F238E27FC236}">
                <a16:creationId xmlns:a16="http://schemas.microsoft.com/office/drawing/2014/main" id="{0FD3EBBB-DFE8-4525-B1BF-BE7BBC8DF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071" y="1161288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9362A14-6FB8-4FFC-AAA0-2E5AFF8A8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1577" y="2113280"/>
            <a:ext cx="3502152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3449" y="2354199"/>
            <a:ext cx="3666744" cy="346133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Indice</a:t>
            </a:r>
            <a:r>
              <a:rPr lang="en-US" sz="2800" b="1" dirty="0"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28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accidentes</a:t>
            </a:r>
            <a:endParaRPr lang="en-US" sz="28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Ausentismos</a:t>
            </a:r>
            <a:endParaRPr lang="en-US" sz="2800" b="1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Cavolini" panose="03000502040302020204" pitchFamily="66" charset="0"/>
                <a:cs typeface="Cavolini" panose="03000502040302020204" pitchFamily="66" charset="0"/>
              </a:rPr>
              <a:t>Costos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latin typeface="Cavolini" panose="03000502040302020204" pitchFamily="66" charset="0"/>
                <a:cs typeface="Cavolini" panose="03000502040302020204" pitchFamily="66" charset="0"/>
              </a:rPr>
              <a:t>Imagen </a:t>
            </a:r>
            <a:r>
              <a:rPr lang="en-US" sz="2800" b="1" dirty="0" err="1">
                <a:latin typeface="Cavolini" panose="03000502040302020204" pitchFamily="66" charset="0"/>
                <a:cs typeface="Cavolini" panose="03000502040302020204" pitchFamily="66" charset="0"/>
              </a:rPr>
              <a:t>Empresarial</a:t>
            </a:r>
            <a:endParaRPr lang="en-US" sz="2800" b="1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1246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16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6712" r="12180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1" name="Rectangle 18">
            <a:extLst>
              <a:ext uri="{FF2B5EF4-FFF2-40B4-BE49-F238E27FC236}">
                <a16:creationId xmlns:a16="http://schemas.microsoft.com/office/drawing/2014/main" id="{8A6DB0E6-E65F-4229-A5A0-2500203B6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EL </a:t>
            </a:r>
            <a:r>
              <a:rPr lang="en-US" sz="2400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Ministerio</a:t>
            </a:r>
            <a:r>
              <a:rPr lang="en-US" sz="24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Proteccion</a:t>
            </a:r>
            <a:r>
              <a:rPr lang="en-US" sz="24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Social </a:t>
            </a:r>
            <a:r>
              <a:rPr lang="en-US" sz="2400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Resolucion</a:t>
            </a:r>
            <a:r>
              <a:rPr lang="en-US" sz="24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2646/2008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2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700" b="1" dirty="0">
              <a:solidFill>
                <a:schemeClr val="bg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endParaRPr lang="en-US" sz="1700" b="1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r>
              <a:rPr lang="en-US" sz="28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Clasifica</a:t>
            </a:r>
            <a:r>
              <a:rPr lang="en-US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10 variables, como </a:t>
            </a:r>
            <a:r>
              <a:rPr lang="en-US" sz="28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factores</a:t>
            </a:r>
            <a:r>
              <a:rPr lang="en-US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28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riesgo</a:t>
            </a:r>
            <a:r>
              <a:rPr lang="en-US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asi</a:t>
            </a:r>
            <a:r>
              <a:rPr lang="en-US" sz="28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: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305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6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!!Rectangle">
            <a:extLst>
              <a:ext uri="{FF2B5EF4-FFF2-40B4-BE49-F238E27FC236}">
                <a16:creationId xmlns:a16="http://schemas.microsoft.com/office/drawing/2014/main" id="{D5997EA8-5EFC-40CD-A85F-C3C3BC5F9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18">
            <a:extLst>
              <a:ext uri="{FF2B5EF4-FFF2-40B4-BE49-F238E27FC236}">
                <a16:creationId xmlns:a16="http://schemas.microsoft.com/office/drawing/2014/main" id="{1CF6A1EC-BD15-42D9-A339-A3970CF7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4498848"/>
            <a:ext cx="353872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CLASIFICACION MPS</a:t>
            </a:r>
          </a:p>
        </p:txBody>
      </p:sp>
      <p:sp>
        <p:nvSpPr>
          <p:cNvPr id="30" name="Rectangle 20">
            <a:extLst>
              <a:ext uri="{FF2B5EF4-FFF2-40B4-BE49-F238E27FC236}">
                <a16:creationId xmlns:a16="http://schemas.microsoft.com/office/drawing/2014/main" id="{A720C27D-5C39-492B-BD68-C220C0F83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A4F3394A-A959-460A-ACF9-5FA682C76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8113" y="5258990"/>
            <a:ext cx="1463040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49240" y="4498848"/>
            <a:ext cx="600760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INTRALABORALES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GESTION ORGANIZACIONAL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K DE LA ORGANIZACION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K DEL GRUPO SOCIAL</a:t>
            </a:r>
          </a:p>
        </p:txBody>
      </p:sp>
    </p:spTree>
    <p:extLst>
      <p:ext uri="{BB962C8B-B14F-4D97-AF65-F5344CB8AC3E}">
        <p14:creationId xmlns:p14="http://schemas.microsoft.com/office/powerpoint/2010/main" val="4249691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6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!!Rectangle">
            <a:extLst>
              <a:ext uri="{FF2B5EF4-FFF2-40B4-BE49-F238E27FC236}">
                <a16:creationId xmlns:a16="http://schemas.microsoft.com/office/drawing/2014/main" id="{D5997EA8-5EFC-40CD-A85F-C3C3BC5F9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18">
            <a:extLst>
              <a:ext uri="{FF2B5EF4-FFF2-40B4-BE49-F238E27FC236}">
                <a16:creationId xmlns:a16="http://schemas.microsoft.com/office/drawing/2014/main" id="{1CF6A1EC-BD15-42D9-A339-A3970CF7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4498848"/>
            <a:ext cx="353872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CLASIFICACION MPS</a:t>
            </a:r>
          </a:p>
        </p:txBody>
      </p:sp>
      <p:sp>
        <p:nvSpPr>
          <p:cNvPr id="30" name="Rectangle 20">
            <a:extLst>
              <a:ext uri="{FF2B5EF4-FFF2-40B4-BE49-F238E27FC236}">
                <a16:creationId xmlns:a16="http://schemas.microsoft.com/office/drawing/2014/main" id="{A720C27D-5C39-492B-BD68-C220C0F83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A4F3394A-A959-460A-ACF9-5FA682C76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8113" y="5258990"/>
            <a:ext cx="1463040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49240" y="4498848"/>
            <a:ext cx="600760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CONDICION DE LA TAREA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CARGA FISICA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CONDICIONES DEL MEDIO AMBIENTE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JORNADA DE TRABAJO</a:t>
            </a:r>
          </a:p>
        </p:txBody>
      </p:sp>
    </p:spTree>
    <p:extLst>
      <p:ext uri="{BB962C8B-B14F-4D97-AF65-F5344CB8AC3E}">
        <p14:creationId xmlns:p14="http://schemas.microsoft.com/office/powerpoint/2010/main" val="29281316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6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8" name="!!Rectangle">
            <a:extLst>
              <a:ext uri="{FF2B5EF4-FFF2-40B4-BE49-F238E27FC236}">
                <a16:creationId xmlns:a16="http://schemas.microsoft.com/office/drawing/2014/main" id="{D5997EA8-5EFC-40CD-A85F-C3C3BC5F9E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9" name="Rectangle 18">
            <a:extLst>
              <a:ext uri="{FF2B5EF4-FFF2-40B4-BE49-F238E27FC236}">
                <a16:creationId xmlns:a16="http://schemas.microsoft.com/office/drawing/2014/main" id="{1CF6A1EC-BD15-42D9-A339-A3970CF7C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4218905"/>
            <a:ext cx="11167447" cy="2089317"/>
          </a:xfrm>
          <a:prstGeom prst="rect">
            <a:avLst/>
          </a:prstGeom>
          <a:solidFill>
            <a:schemeClr val="bg1">
              <a:alpha val="95000"/>
            </a:schemeClr>
          </a:solidFill>
          <a:ln w="12700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4498848"/>
            <a:ext cx="353872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CLASIFICACION MPS</a:t>
            </a:r>
          </a:p>
        </p:txBody>
      </p:sp>
      <p:sp>
        <p:nvSpPr>
          <p:cNvPr id="30" name="Rectangle 20">
            <a:extLst>
              <a:ext uri="{FF2B5EF4-FFF2-40B4-BE49-F238E27FC236}">
                <a16:creationId xmlns:a16="http://schemas.microsoft.com/office/drawing/2014/main" id="{A720C27D-5C39-492B-BD68-C220C0F83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4911519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ectangle 22">
            <a:extLst>
              <a:ext uri="{FF2B5EF4-FFF2-40B4-BE49-F238E27FC236}">
                <a16:creationId xmlns:a16="http://schemas.microsoft.com/office/drawing/2014/main" id="{A4F3394A-A959-460A-ACF9-5FA682C76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8113" y="5258990"/>
            <a:ext cx="1463040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49240" y="4498848"/>
            <a:ext cx="6007608" cy="153619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FACTORES INDIVIDUALES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700" b="1" dirty="0">
                <a:latin typeface="Cavolini" panose="03000502040302020204" pitchFamily="66" charset="0"/>
                <a:cs typeface="Cavolini" panose="03000502040302020204" pitchFamily="66" charset="0"/>
              </a:rPr>
              <a:t>POR FACTORES EXTRA-LABORALES</a:t>
            </a:r>
          </a:p>
        </p:txBody>
      </p:sp>
    </p:spTree>
    <p:extLst>
      <p:ext uri="{BB962C8B-B14F-4D97-AF65-F5344CB8AC3E}">
        <p14:creationId xmlns:p14="http://schemas.microsoft.com/office/powerpoint/2010/main" val="381756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5628" r="-1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F66B93-2BF1-D0CA-64C7-5C2865CE4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335140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700" dirty="0">
                <a:solidFill>
                  <a:schemeClr val="bg1"/>
                </a:solidFill>
              </a:rPr>
            </a:br>
            <a:br>
              <a:rPr lang="en-US" sz="3700" dirty="0">
                <a:solidFill>
                  <a:schemeClr val="bg1"/>
                </a:solidFill>
              </a:rPr>
            </a:br>
            <a:r>
              <a:rPr lang="en-US" sz="3700" dirty="0">
                <a:solidFill>
                  <a:schemeClr val="bg1"/>
                </a:solidFill>
              </a:rPr>
              <a:t>NOS DISPONEMOS…</a:t>
            </a:r>
            <a:br>
              <a:rPr lang="en-US" sz="3700" dirty="0">
                <a:solidFill>
                  <a:schemeClr val="bg1"/>
                </a:solidFill>
              </a:rPr>
            </a:br>
            <a:br>
              <a:rPr lang="en-US" sz="37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CELULAR MODO SILENCIO</a:t>
            </a:r>
            <a:br>
              <a:rPr lang="en-US" sz="1600" dirty="0">
                <a:solidFill>
                  <a:schemeClr val="bg1"/>
                </a:solidFill>
              </a:rPr>
            </a:br>
            <a:br>
              <a:rPr lang="en-US" sz="1600" dirty="0">
                <a:solidFill>
                  <a:schemeClr val="bg1"/>
                </a:solidFill>
              </a:rPr>
            </a:b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POSICION COMODA</a:t>
            </a:r>
            <a:br>
              <a:rPr lang="en-US" sz="1600" dirty="0">
                <a:solidFill>
                  <a:schemeClr val="bg1"/>
                </a:solidFill>
              </a:rPr>
            </a:br>
            <a:br>
              <a:rPr lang="en-US" sz="1600" dirty="0">
                <a:solidFill>
                  <a:schemeClr val="bg1"/>
                </a:solidFill>
              </a:rPr>
            </a:b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0014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Una balanza digital usando círculos">
            <a:extLst>
              <a:ext uri="{FF2B5EF4-FFF2-40B4-BE49-F238E27FC236}">
                <a16:creationId xmlns:a16="http://schemas.microsoft.com/office/drawing/2014/main" id="{7083A9C5-A9EE-61D3-757F-C7193478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25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D9A63D3-1FF8-9A1B-78FB-05A6395CA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201" y="97536"/>
            <a:ext cx="3666744" cy="19019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EN TERMINOS DE SALUD, PUEDEN GENERAR DIFERENTES PATOLOGIAS A NIVEL LABORAL.. </a:t>
            </a: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Villalobos 2005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8983DA-2A92-66CD-550A-07F92D132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5369" y="3299133"/>
            <a:ext cx="3666744" cy="346133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Tno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psicotico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agudo</a:t>
            </a: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Tno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Ansiedad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generalizada</a:t>
            </a: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Tno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panico</a:t>
            </a: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Reacciones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a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estres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grave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Hipertension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secundaria</a:t>
            </a: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Ulcera</a:t>
            </a:r>
            <a:r>
              <a:rPr lang="en-US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Gastrica</a:t>
            </a:r>
            <a:endParaRPr lang="en-US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3" name="Marcador de texto 3">
            <a:extLst>
              <a:ext uri="{FF2B5EF4-FFF2-40B4-BE49-F238E27FC236}">
                <a16:creationId xmlns:a16="http://schemas.microsoft.com/office/drawing/2014/main" id="{4E853B6F-3C0B-0B36-51B4-6DF283D21A80}"/>
              </a:ext>
            </a:extLst>
          </p:cNvPr>
          <p:cNvSpPr txBox="1">
            <a:spLocks/>
          </p:cNvSpPr>
          <p:nvPr/>
        </p:nvSpPr>
        <p:spPr>
          <a:xfrm>
            <a:off x="8167225" y="3951405"/>
            <a:ext cx="3666744" cy="3461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Depresion</a:t>
            </a:r>
            <a:endParaRPr lang="en-US" sz="2000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Tratorno</a:t>
            </a:r>
            <a:r>
              <a:rPr lang="en-US" sz="2000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</a:t>
            </a: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adaptacion</a:t>
            </a:r>
            <a:endParaRPr lang="en-US" sz="2000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Sindrome</a:t>
            </a:r>
            <a:r>
              <a:rPr lang="en-US" sz="2000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de colon irritable</a:t>
            </a: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Trastorno del </a:t>
            </a: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sueño</a:t>
            </a:r>
            <a:endParaRPr lang="en-US" sz="2000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indent="-2286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Enfermedades</a:t>
            </a:r>
            <a:r>
              <a:rPr lang="en-US" sz="2000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Cerebro</a:t>
            </a:r>
            <a:r>
              <a:rPr lang="en-US" sz="2000" b="1" dirty="0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  <a:r>
              <a:rPr lang="en-US" sz="2000" b="1" dirty="0" err="1">
                <a:solidFill>
                  <a:schemeClr val="bg2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vasculares</a:t>
            </a:r>
            <a:endParaRPr lang="en-US" sz="2000" b="1" dirty="0">
              <a:solidFill>
                <a:schemeClr val="bg2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2358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DE ESTA FORMA..</a:t>
            </a:r>
          </a:p>
        </p:txBody>
      </p:sp>
      <p:pic>
        <p:nvPicPr>
          <p:cNvPr id="6" name="Marcador de contenido 5" descr="Un grupo de personas se divierte en un concierto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143" y="1709738"/>
            <a:ext cx="6156526" cy="4097337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3215640"/>
          </a:xfrm>
        </p:spPr>
        <p:txBody>
          <a:bodyPr>
            <a:normAutofit fontScale="92500" lnSpcReduction="10000"/>
          </a:bodyPr>
          <a:lstStyle/>
          <a:p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Podríamos decir que la no atención de dichos  Riesgos psico-Laborales podrían generar situaciones con alta </a:t>
            </a:r>
            <a:r>
              <a:rPr lang="es-CO" b="1" u="sng" dirty="0">
                <a:latin typeface="Cavolini" panose="03000502040302020204" pitchFamily="66" charset="0"/>
                <a:cs typeface="Cavolini" panose="03000502040302020204" pitchFamily="66" charset="0"/>
              </a:rPr>
              <a:t>probabilidad de dañar gravemente la salud </a:t>
            </a: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de los colaboradores de forma física, social o mental y afectan de forma importante, la salud</a:t>
            </a:r>
            <a:r>
              <a:rPr lang="es-CO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48113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CO" dirty="0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Según la OIT Y LA OMS..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252143" y="1709738"/>
            <a:ext cx="6156526" cy="4097337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3215640"/>
          </a:xfrm>
        </p:spPr>
        <p:txBody>
          <a:bodyPr>
            <a:normAutofit lnSpcReduction="10000"/>
          </a:bodyPr>
          <a:lstStyle/>
          <a:p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Los FSS consisten en la interacción entre el trabajo, el medio ambiente y las condiciones de la organización, a </a:t>
            </a:r>
            <a:r>
              <a:rPr lang="es-CO" b="1" dirty="0" err="1">
                <a:latin typeface="Cavolini" panose="03000502040302020204" pitchFamily="66" charset="0"/>
                <a:cs typeface="Cavolini" panose="03000502040302020204" pitchFamily="66" charset="0"/>
              </a:rPr>
              <a:t>demas</a:t>
            </a: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, de las capacidades del trabajador, sus necesidades, su cultura y su situación personal fuera del trabajo</a:t>
            </a:r>
            <a:r>
              <a:rPr lang="es-CO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52024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1A75659-5A6F-4F77-9679-678A00B9D8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5627" b="-1"/>
          <a:stretch/>
        </p:blipFill>
        <p:spPr>
          <a:xfrm>
            <a:off x="20" y="10"/>
            <a:ext cx="866849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FAEC92A-2230-45B0-A12F-07F9F9EA45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tx1"/>
              </a:gs>
              <a:gs pos="35000">
                <a:schemeClr val="tx1">
                  <a:alpha val="76000"/>
                </a:schemeClr>
              </a:gs>
              <a:gs pos="19000">
                <a:schemeClr val="tx1">
                  <a:alpha val="4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5868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chemeClr val="bg1"/>
                </a:solidFill>
              </a:rPr>
              <a:t>Según la OIT Y LA OMS..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5868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1700" b="1">
                <a:solidFill>
                  <a:schemeClr val="bg1"/>
                </a:solidFill>
              </a:rPr>
              <a:t>Y se detectan cuando hay: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1700" b="1">
                <a:solidFill>
                  <a:schemeClr val="bg1"/>
                </a:solidFill>
              </a:rPr>
              <a:t>Bajo rendimiento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1700" b="1">
                <a:solidFill>
                  <a:schemeClr val="bg1"/>
                </a:solidFill>
              </a:rPr>
              <a:t>Motivación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1700" b="1">
                <a:solidFill>
                  <a:schemeClr val="bg1"/>
                </a:solidFill>
              </a:rPr>
              <a:t>Clima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1700" b="1">
                <a:solidFill>
                  <a:schemeClr val="bg1"/>
                </a:solidFill>
              </a:rPr>
              <a:t>Ausentismo</a:t>
            </a:r>
          </a:p>
        </p:txBody>
      </p:sp>
    </p:spTree>
    <p:extLst>
      <p:ext uri="{BB962C8B-B14F-4D97-AF65-F5344CB8AC3E}">
        <p14:creationId xmlns:p14="http://schemas.microsoft.com/office/powerpoint/2010/main" val="690916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4" name="p!!Rectangle">
            <a:extLst>
              <a:ext uri="{FF2B5EF4-FFF2-40B4-BE49-F238E27FC236}">
                <a16:creationId xmlns:a16="http://schemas.microsoft.com/office/drawing/2014/main" id="{E0B3B37B-5EEE-4DC4-802A-66F9A2C94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865" b="786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36" name="m!!text rectangle">
            <a:extLst>
              <a:ext uri="{FF2B5EF4-FFF2-40B4-BE49-F238E27FC236}">
                <a16:creationId xmlns:a16="http://schemas.microsoft.com/office/drawing/2014/main" id="{494CEDA0-FD8E-491B-8792-69F93BDA39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40079" y="633619"/>
            <a:ext cx="4279383" cy="5495925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3449" y="980368"/>
            <a:ext cx="3666744" cy="11064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/>
              <a:t>Según la OIT Y LA OMS..</a:t>
            </a:r>
          </a:p>
        </p:txBody>
      </p:sp>
      <p:sp>
        <p:nvSpPr>
          <p:cNvPr id="38" name="m!!accent">
            <a:extLst>
              <a:ext uri="{FF2B5EF4-FFF2-40B4-BE49-F238E27FC236}">
                <a16:creationId xmlns:a16="http://schemas.microsoft.com/office/drawing/2014/main" id="{0FD3EBBB-DFE8-4525-B1BF-BE7BBC8DF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6071" y="1161288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9362A14-6FB8-4FFC-AAA0-2E5AFF8A8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1577" y="2113280"/>
            <a:ext cx="3502152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73449" y="2354199"/>
            <a:ext cx="3666744" cy="346133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dirty="0">
                <a:latin typeface="Cavolini" panose="03000502040302020204" pitchFamily="66" charset="0"/>
                <a:cs typeface="Cavolini" panose="03000502040302020204" pitchFamily="66" charset="0"/>
              </a:rPr>
              <a:t>Dice a demas..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dirty="0">
                <a:latin typeface="Cavolini" panose="03000502040302020204" pitchFamily="66" charset="0"/>
                <a:cs typeface="Cavolini" panose="03000502040302020204" pitchFamily="66" charset="0"/>
              </a:rPr>
              <a:t>Que el 15% de adultos en edad de trabajar, experimentaron un trastorno mental Por discriminacion y desigualdad, en sus lugares de trabajo</a:t>
            </a:r>
          </a:p>
        </p:txBody>
      </p:sp>
    </p:spTree>
    <p:extLst>
      <p:ext uri="{BB962C8B-B14F-4D97-AF65-F5344CB8AC3E}">
        <p14:creationId xmlns:p14="http://schemas.microsoft.com/office/powerpoint/2010/main" val="29169638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238439"/>
            <a:ext cx="3099816" cy="1890523"/>
          </a:xfrm>
        </p:spPr>
        <p:txBody>
          <a:bodyPr>
            <a:normAutofit fontScale="90000"/>
          </a:bodyPr>
          <a:lstStyle/>
          <a:p>
            <a:r>
              <a:rPr lang="es-CO" dirty="0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La Salud y Seguridad en el trabajo, </a:t>
            </a:r>
            <a:r>
              <a:rPr lang="es-CO" dirty="0" err="1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evalua</a:t>
            </a:r>
            <a:r>
              <a:rPr lang="es-CO" dirty="0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:</a:t>
            </a:r>
            <a:br>
              <a:rPr lang="es-CO" dirty="0">
                <a:solidFill>
                  <a:schemeClr val="accent4"/>
                </a:solidFill>
                <a:latin typeface="Cavolini" panose="03000502040302020204" pitchFamily="66" charset="0"/>
                <a:cs typeface="Cavolini" panose="03000502040302020204" pitchFamily="66" charset="0"/>
              </a:rPr>
            </a:br>
            <a:endParaRPr lang="es-CO" dirty="0">
              <a:solidFill>
                <a:schemeClr val="accent4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252143" y="1709738"/>
            <a:ext cx="6156526" cy="4097337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3215640"/>
          </a:xfrm>
        </p:spPr>
        <p:txBody>
          <a:bodyPr>
            <a:normAutofit/>
          </a:bodyPr>
          <a:lstStyle/>
          <a:p>
            <a:pPr marL="342900" indent="-342900">
              <a:buAutoNum type="arabicPeriod"/>
            </a:pP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Desempeño</a:t>
            </a:r>
          </a:p>
          <a:p>
            <a:pPr marL="342900" indent="-342900">
              <a:buAutoNum type="arabicPeriod"/>
            </a:pP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Equipos y apoyo social</a:t>
            </a:r>
          </a:p>
          <a:p>
            <a:pPr marL="342900" indent="-342900">
              <a:buAutoNum type="arabicPeriod"/>
            </a:pP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Toma de decisiones</a:t>
            </a:r>
          </a:p>
          <a:p>
            <a:pPr marL="342900" indent="-342900">
              <a:buAutoNum type="arabicPeriod"/>
            </a:pPr>
            <a:r>
              <a:rPr lang="es-CO" b="1" dirty="0">
                <a:latin typeface="Cavolini" panose="03000502040302020204" pitchFamily="66" charset="0"/>
                <a:cs typeface="Cavolini" panose="03000502040302020204" pitchFamily="66" charset="0"/>
              </a:rPr>
              <a:t>Ambiente físico</a:t>
            </a:r>
            <a:endParaRPr lang="es-CO" b="1" dirty="0"/>
          </a:p>
        </p:txBody>
      </p:sp>
    </p:spTree>
    <p:extLst>
      <p:ext uri="{BB962C8B-B14F-4D97-AF65-F5344CB8AC3E}">
        <p14:creationId xmlns:p14="http://schemas.microsoft.com/office/powerpoint/2010/main" val="8526690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B5F137-327D-2F0F-A835-BE46D7E3B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Cavolini" panose="03000502040302020204" pitchFamily="66" charset="0"/>
                <a:cs typeface="Cavolini" panose="03000502040302020204" pitchFamily="66" charset="0"/>
              </a:rPr>
              <a:t>Algunas estadísticas de la OMS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91F92F-5F98-E53B-B016-5259236A2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Se estima que 84 millones de trabajadores, sufren de problemas de salud mental y el 50%, considera que el estrés es algo común en su lugar de trabajo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5461E6-0242-AF3B-1BFB-E12C1DA7B52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s-CO" sz="1400" dirty="0">
                <a:latin typeface="Cavolini" panose="03000502040302020204" pitchFamily="66" charset="0"/>
                <a:cs typeface="Cavolini" panose="03000502040302020204" pitchFamily="66" charset="0"/>
              </a:rPr>
              <a:t>Abril 22 del año 2022 en </a:t>
            </a:r>
            <a:r>
              <a:rPr lang="es-CO" sz="1400" dirty="0" err="1">
                <a:latin typeface="Cavolini" panose="03000502040302020204" pitchFamily="66" charset="0"/>
                <a:cs typeface="Cavolini" panose="03000502040302020204" pitchFamily="66" charset="0"/>
              </a:rPr>
              <a:t>colombia</a:t>
            </a:r>
            <a:endParaRPr lang="es-CO" sz="1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47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B5F137-327D-2F0F-A835-BE46D7E3B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Cavolini" panose="03000502040302020204" pitchFamily="66" charset="0"/>
                <a:cs typeface="Cavolini" panose="03000502040302020204" pitchFamily="66" charset="0"/>
              </a:rPr>
              <a:t>Algunas estadísticas de la OMS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91F92F-5F98-E53B-B016-5259236A29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Entre 2010 y 2021 se han incapacitado más de 5.5 millones de trabajadores colombianos, un promedio de 450.000 por año.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75461E6-0242-AF3B-1BFB-E12C1DA7B52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s-CO" sz="1400" dirty="0">
                <a:latin typeface="Cavolini" panose="03000502040302020204" pitchFamily="66" charset="0"/>
                <a:cs typeface="Cavolini" panose="03000502040302020204" pitchFamily="66" charset="0"/>
              </a:rPr>
              <a:t>Abril 22 del año 2022 en </a:t>
            </a:r>
            <a:r>
              <a:rPr lang="es-CO" sz="1400" dirty="0" err="1">
                <a:latin typeface="Cavolini" panose="03000502040302020204" pitchFamily="66" charset="0"/>
                <a:cs typeface="Cavolini" panose="03000502040302020204" pitchFamily="66" charset="0"/>
              </a:rPr>
              <a:t>colombia</a:t>
            </a:r>
            <a:endParaRPr lang="es-CO" sz="1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98064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195" r="11486"/>
          <a:stretch/>
        </p:blipFill>
        <p:spPr>
          <a:xfrm>
            <a:off x="20" y="10"/>
            <a:ext cx="8656934" cy="68488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981527-1C7E-4847-B180-945BFB1A8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0470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  <a:t>RESOLUCION 2764 DEL 2022</a:t>
            </a:r>
            <a:b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endParaRPr lang="en-US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70470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ADOPTA BATERIA PARA EVALUACION DE FR Y LA GUIA TECNICA GENERAL PARA LA PROMOCION, PREVENCION E INTERVENCION DE LOS FPS Y SUS EFECTOS EN LA POBLACION TRABAJADORA</a:t>
            </a:r>
          </a:p>
        </p:txBody>
      </p:sp>
    </p:spTree>
    <p:extLst>
      <p:ext uri="{BB962C8B-B14F-4D97-AF65-F5344CB8AC3E}">
        <p14:creationId xmlns:p14="http://schemas.microsoft.com/office/powerpoint/2010/main" val="347399260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867" r="7867"/>
          <a:stretch/>
        </p:blipFill>
        <p:spPr>
          <a:xfrm>
            <a:off x="20" y="10"/>
            <a:ext cx="8656934" cy="68488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981527-1C7E-4847-B180-945BFB1A8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0470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  <a:t>RESOLUCION 2764 DEL 2022</a:t>
            </a:r>
            <a:b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endParaRPr lang="en-US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70470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COMO LA APLICA?</a:t>
            </a: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“GTC 45”</a:t>
            </a:r>
          </a:p>
          <a:p>
            <a:pPr algn="ctr"/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METODOLOGIA PARA IDENTIFICAR PELIGROS Y VALORAR LOS RIESGOS DE SEGURIDAD Y DE SALUD EN EL TRABAJO (GUIA TECNICA COLOMBIANA)</a:t>
            </a:r>
          </a:p>
        </p:txBody>
      </p:sp>
    </p:spTree>
    <p:extLst>
      <p:ext uri="{BB962C8B-B14F-4D97-AF65-F5344CB8AC3E}">
        <p14:creationId xmlns:p14="http://schemas.microsoft.com/office/powerpoint/2010/main" val="2317405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80" b="2406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44CD100-6267-4E62-AA64-2182A3A6A1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77971-9544-59A8-35CD-149B82528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7980" y="4872922"/>
            <a:ext cx="4023359" cy="120814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</a:rPr>
              <a:t>VIDEO # 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46106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867" r="7867"/>
          <a:stretch/>
        </p:blipFill>
        <p:spPr>
          <a:xfrm>
            <a:off x="20" y="10"/>
            <a:ext cx="8656934" cy="68488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981527-1C7E-4847-B180-945BFB1A8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70470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  <a:t>QUIEN LA APLICA?</a:t>
            </a:r>
            <a:br>
              <a:rPr lang="en-US" sz="24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endParaRPr lang="en-US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70470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endParaRPr lang="en-US" sz="1700" b="1" dirty="0">
              <a:solidFill>
                <a:schemeClr val="accent4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MINISTERIO DE PROTECCION SOCIAL</a:t>
            </a:r>
          </a:p>
          <a:p>
            <a:pPr algn="ctr"/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UNIVERSIDAD JAVERIANA</a:t>
            </a:r>
          </a:p>
          <a:p>
            <a:pPr algn="ctr"/>
            <a:r>
              <a:rPr lang="en-US" sz="17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SUBCENTRO DE SEGURIDAD SOCIAL Y RIESGOS PROFESIONALES</a:t>
            </a:r>
          </a:p>
        </p:txBody>
      </p:sp>
    </p:spTree>
    <p:extLst>
      <p:ext uri="{BB962C8B-B14F-4D97-AF65-F5344CB8AC3E}">
        <p14:creationId xmlns:p14="http://schemas.microsoft.com/office/powerpoint/2010/main" val="36711661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9AA72BD9-2C5A-4EDC-931F-5AA08EACA0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777" r="14105"/>
          <a:stretch/>
        </p:blipFill>
        <p:spPr>
          <a:xfrm>
            <a:off x="3522468" y="10"/>
            <a:ext cx="8669532" cy="6857990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8A6DB0E6-E65F-4229-A5A0-2500203B6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9756601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5000">
                <a:schemeClr val="tx1">
                  <a:alpha val="78000"/>
                </a:schemeClr>
              </a:gs>
              <a:gs pos="19000">
                <a:schemeClr val="tx1">
                  <a:alpha val="38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CA9F76-634A-021B-F49E-C59B5680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471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CERRANDO …</a:t>
            </a:r>
            <a:br>
              <a:rPr lang="en-US" sz="2600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</a:br>
            <a:endParaRPr lang="en-US" sz="2600" dirty="0">
              <a:solidFill>
                <a:schemeClr val="bg1"/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00984" cy="18288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700" b="1" dirty="0">
              <a:solidFill>
                <a:schemeClr val="bg1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CON QUE NOS VAMOS?</a:t>
            </a:r>
          </a:p>
        </p:txBody>
      </p:sp>
    </p:spTree>
    <p:extLst>
      <p:ext uri="{BB962C8B-B14F-4D97-AF65-F5344CB8AC3E}">
        <p14:creationId xmlns:p14="http://schemas.microsoft.com/office/powerpoint/2010/main" val="38171234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6FBB9D-1CAA-4D05-AB33-BABDFE17B8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727B71-B4B6-4823-80A1-68C40B4751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A6DB05-9FB5-4B07-8675-74C23D4FD8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4E4D846-3AFC-4F86-8C35-24B0542A26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4E5FEC61-0CBF-9A25-41B0-FE22259D7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675" r="7675"/>
          <a:stretch/>
        </p:blipFill>
        <p:spPr>
          <a:xfrm>
            <a:off x="20" y="10"/>
            <a:ext cx="8656934" cy="684884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F981527-1C7E-4847-B180-945BFB1A8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435399" y="0"/>
            <a:ext cx="9756601" cy="6858000"/>
          </a:xfrm>
          <a:prstGeom prst="rect">
            <a:avLst/>
          </a:prstGeom>
          <a:gradFill>
            <a:gsLst>
              <a:gs pos="53000">
                <a:schemeClr val="bg1"/>
              </a:gs>
              <a:gs pos="35000">
                <a:schemeClr val="bg1">
                  <a:alpha val="76000"/>
                </a:schemeClr>
              </a:gs>
              <a:gs pos="19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687333" y="605790"/>
            <a:ext cx="73152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53018" y="2443480"/>
            <a:ext cx="3218688" cy="9144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1B39A04-B637-F84B-E728-691030E26D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70470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endParaRPr lang="en-US" sz="1700" b="1" dirty="0">
              <a:solidFill>
                <a:schemeClr val="accent4">
                  <a:lumMod val="50000"/>
                </a:schemeClr>
              </a:solidFill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GRACIAS POR SU AMABLE ATENCION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8F36D454-8C8A-0656-78AE-225E899DB043}"/>
              </a:ext>
            </a:extLst>
          </p:cNvPr>
          <p:cNvSpPr txBox="1"/>
          <p:nvPr/>
        </p:nvSpPr>
        <p:spPr>
          <a:xfrm>
            <a:off x="20" y="6848856"/>
            <a:ext cx="86569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>
                <a:hlinkClick r:id="rId3" tooltip="https://fobiasocial.superforo.net/t5069-buenas-me-presento-ante-la-comunidad"/>
              </a:rPr>
              <a:t>Esta foto</a:t>
            </a:r>
            <a:r>
              <a:rPr lang="es-CO" sz="900"/>
              <a:t> de Autor desconocido está bajo licencia </a:t>
            </a:r>
            <a:r>
              <a:rPr lang="es-CO" sz="900">
                <a:hlinkClick r:id="rId4" tooltip="https://creativecommons.org/licenses/by-nc-nd/3.0/"/>
              </a:rPr>
              <a:t>CC BY-NC-ND</a:t>
            </a:r>
            <a:endParaRPr lang="es-CO" sz="900"/>
          </a:p>
        </p:txBody>
      </p:sp>
    </p:spTree>
    <p:extLst>
      <p:ext uri="{BB962C8B-B14F-4D97-AF65-F5344CB8AC3E}">
        <p14:creationId xmlns:p14="http://schemas.microsoft.com/office/powerpoint/2010/main" val="243332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D06CE56-3881-4ADA-8CEF-D18B02C24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F3C543-62EC-4433-9C93-A2CD8764E9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6F48AD3-C8B3-4F74-B546-F12937F7DD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BF66B93-2BF1-D0CA-64C7-5C2865CE4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8600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r>
              <a:rPr lang="en-US" sz="3200" dirty="0">
                <a:latin typeface="Cavolini" panose="03000502040302020204" pitchFamily="66" charset="0"/>
                <a:cs typeface="Cavolini" panose="03000502040302020204" pitchFamily="66" charset="0"/>
              </a:rPr>
              <a:t>PORQUE ES IMPORTANTE EL BIENESTAR LABORAL?</a:t>
            </a:r>
            <a:br>
              <a:rPr lang="en-US" sz="1200" dirty="0"/>
            </a:br>
            <a:br>
              <a:rPr lang="en-US" sz="1200" dirty="0"/>
            </a:br>
            <a:endParaRPr lang="en-US" sz="12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329" r="5329"/>
          <a:stretch/>
        </p:blipFill>
        <p:spPr>
          <a:xfrm>
            <a:off x="400037" y="625683"/>
            <a:ext cx="6887536" cy="545424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130540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51648" y="4546920"/>
            <a:ext cx="402336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851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F66B93-2BF1-D0CA-64C7-5C2865CE4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22464" y="1122362"/>
            <a:ext cx="4349496" cy="557104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br>
              <a:rPr lang="en-US" sz="1200" dirty="0"/>
            </a:br>
            <a:r>
              <a:rPr lang="en-US" sz="2200" dirty="0">
                <a:latin typeface="Cavolini" panose="03000502040302020204" pitchFamily="66" charset="0"/>
                <a:cs typeface="Cavolini" panose="03000502040302020204" pitchFamily="66" charset="0"/>
              </a:rPr>
              <a:t>DEFINICION DE LA OMS..</a:t>
            </a:r>
            <a:br>
              <a:rPr lang="en-US" sz="22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n-US" sz="16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n-US" sz="1600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en-US" sz="2000" dirty="0">
                <a:latin typeface="Cavolini" panose="03000502040302020204" pitchFamily="66" charset="0"/>
                <a:cs typeface="Cavolini" panose="03000502040302020204" pitchFamily="66" charset="0"/>
              </a:rPr>
              <a:t>“</a:t>
            </a:r>
            <a:r>
              <a:rPr lang="es-CO" sz="20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Un entorno de trabajo saludable es aquel en el que los trabajadores y jefes colaboran en un proceso de mejora continua para promover y proteger la salud, seguridad y </a:t>
            </a:r>
            <a:r>
              <a:rPr lang="es-CO" sz="2000" i="0" dirty="0">
                <a:solidFill>
                  <a:srgbClr val="040C28"/>
                </a:solidFill>
                <a:effectLst/>
                <a:highlight>
                  <a:srgbClr val="D3E3FD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bienestar</a:t>
            </a:r>
            <a:r>
              <a:rPr lang="es-CO" sz="20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 de los trabajadores y la sustentabilidad del ambiente de trabajo”</a:t>
            </a:r>
            <a:br>
              <a:rPr lang="es-CO" sz="20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s-CO" sz="20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es-CO" sz="20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16/05/2022</a:t>
            </a:r>
            <a:br>
              <a:rPr lang="es-CO" sz="16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s-CO" sz="16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s-CO" sz="1600" i="0" dirty="0">
                <a:effectLst/>
                <a:highlight>
                  <a:srgbClr val="FFFFFF"/>
                </a:highlight>
                <a:latin typeface="Cavolini" panose="03000502040302020204" pitchFamily="66" charset="0"/>
                <a:cs typeface="Cavolini" panose="03000502040302020204" pitchFamily="66" charset="0"/>
              </a:rPr>
            </a:br>
            <a:br>
              <a:rPr lang="es-CO" sz="1400" b="0" i="0" dirty="0">
                <a:effectLst/>
                <a:highlight>
                  <a:srgbClr val="FFFFFF"/>
                </a:highlight>
                <a:latin typeface="Google Sans"/>
              </a:rPr>
            </a:br>
            <a:br>
              <a:rPr lang="es-CO" sz="1400" b="0" i="0" dirty="0">
                <a:effectLst/>
                <a:highlight>
                  <a:srgbClr val="FFFFFF"/>
                </a:highlight>
                <a:latin typeface="Google Sans"/>
              </a:rPr>
            </a:br>
            <a:br>
              <a:rPr lang="es-CO" sz="1400" b="0" i="0" dirty="0">
                <a:effectLst/>
                <a:highlight>
                  <a:srgbClr val="FFFFFF"/>
                </a:highlight>
                <a:latin typeface="Google Sans"/>
              </a:rPr>
            </a:br>
            <a:br>
              <a:rPr lang="es-CO" sz="1400" b="0" i="0" dirty="0">
                <a:effectLst/>
                <a:highlight>
                  <a:srgbClr val="FFFFFF"/>
                </a:highlight>
                <a:latin typeface="Google Sans"/>
              </a:rPr>
            </a:br>
            <a:br>
              <a:rPr lang="es-CO" sz="1400" b="0" i="0" dirty="0">
                <a:effectLst/>
                <a:highlight>
                  <a:srgbClr val="FFFFFF"/>
                </a:highlight>
                <a:latin typeface="Google Sans"/>
              </a:rPr>
            </a:br>
            <a:br>
              <a:rPr lang="en-US" sz="1200" dirty="0"/>
            </a:br>
            <a:endParaRPr lang="en-US" sz="12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4484" r="14484"/>
          <a:stretch/>
        </p:blipFill>
        <p:spPr>
          <a:xfrm>
            <a:off x="400037" y="625683"/>
            <a:ext cx="6887536" cy="5454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87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51D6D8B-0307-0237-0272-02BBDE5C94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3714" b="371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577971-9544-59A8-35CD-149B82528D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9900" y="1471354"/>
            <a:ext cx="4023359" cy="2271590"/>
          </a:xfr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EJERCICIO # 1</a:t>
            </a:r>
          </a:p>
          <a:p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(NECESITO UN OSADO(A) QUE SALGA HACIA ACA)…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168FCC9-CD83-DEA5-DDE4-29E4EB4D61E1}"/>
              </a:ext>
            </a:extLst>
          </p:cNvPr>
          <p:cNvSpPr txBox="1"/>
          <p:nvPr/>
        </p:nvSpPr>
        <p:spPr>
          <a:xfrm>
            <a:off x="20" y="6858000"/>
            <a:ext cx="121919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900">
                <a:hlinkClick r:id="rId3" tooltip="https://www.fundeu.es/recomendacion/juegos-olimpicos-tokio-natacion/"/>
              </a:rPr>
              <a:t>Esta foto</a:t>
            </a:r>
            <a:r>
              <a:rPr lang="es-CO" sz="900"/>
              <a:t> de Autor desconocido está bajo licencia </a:t>
            </a:r>
            <a:r>
              <a:rPr lang="es-CO" sz="900">
                <a:hlinkClick r:id="rId4" tooltip="https://creativecommons.org/licenses/by-sa/3.0/"/>
              </a:rPr>
              <a:t>CC BY-SA</a:t>
            </a:r>
            <a:endParaRPr lang="es-CO" sz="900"/>
          </a:p>
        </p:txBody>
      </p:sp>
    </p:spTree>
    <p:extLst>
      <p:ext uri="{BB962C8B-B14F-4D97-AF65-F5344CB8AC3E}">
        <p14:creationId xmlns:p14="http://schemas.microsoft.com/office/powerpoint/2010/main" val="1963298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2DB0DB50-E6E8-A764-7A7B-B38B9EC8E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00711" y="260381"/>
            <a:ext cx="6100763" cy="6597619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23F87F-CE04-4A7B-C2E7-1CA9A2976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6176" y="3429000"/>
            <a:ext cx="3560064" cy="2066544"/>
          </a:xfrm>
        </p:spPr>
        <p:txBody>
          <a:bodyPr>
            <a:normAutofit/>
          </a:bodyPr>
          <a:lstStyle/>
          <a:p>
            <a:r>
              <a:rPr lang="es-CO" sz="3600" b="1" dirty="0">
                <a:solidFill>
                  <a:schemeClr val="accent2">
                    <a:lumMod val="75000"/>
                  </a:schemeClr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PARADIGMAS HUMANOS</a:t>
            </a:r>
          </a:p>
        </p:txBody>
      </p:sp>
    </p:spTree>
    <p:extLst>
      <p:ext uri="{BB962C8B-B14F-4D97-AF65-F5344CB8AC3E}">
        <p14:creationId xmlns:p14="http://schemas.microsoft.com/office/powerpoint/2010/main" val="20572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Un dibujo de un mapa&#10;&#10;Descripción generada automáticamente con confianza baja">
            <a:extLst>
              <a:ext uri="{FF2B5EF4-FFF2-40B4-BE49-F238E27FC236}">
                <a16:creationId xmlns:a16="http://schemas.microsoft.com/office/drawing/2014/main" id="{2DB0DB50-E6E8-A764-7A7B-B38B9EC8E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29" y="260381"/>
            <a:ext cx="7424546" cy="6597619"/>
          </a:xfrm>
        </p:spPr>
      </p:pic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23F87F-CE04-4A7B-C2E7-1CA9A2976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8368" y="3429000"/>
            <a:ext cx="3608832" cy="2066544"/>
          </a:xfrm>
        </p:spPr>
        <p:txBody>
          <a:bodyPr>
            <a:normAutofit/>
          </a:bodyPr>
          <a:lstStyle/>
          <a:p>
            <a:r>
              <a:rPr lang="es-CO" sz="3600" b="1" dirty="0">
                <a:latin typeface="Cavolini" panose="03000502040302020204" pitchFamily="66" charset="0"/>
                <a:cs typeface="Cavolini" panose="03000502040302020204" pitchFamily="66" charset="0"/>
              </a:rPr>
              <a:t>EJERCICIO # 2</a:t>
            </a:r>
          </a:p>
          <a:p>
            <a:r>
              <a:rPr lang="es-CO" sz="3600" b="1" dirty="0">
                <a:latin typeface="Cavolini" panose="03000502040302020204" pitchFamily="66" charset="0"/>
                <a:cs typeface="Cavolini" panose="03000502040302020204" pitchFamily="66" charset="0"/>
              </a:rPr>
              <a:t>(15 MINUTOS)</a:t>
            </a:r>
          </a:p>
        </p:txBody>
      </p:sp>
    </p:spTree>
    <p:extLst>
      <p:ext uri="{BB962C8B-B14F-4D97-AF65-F5344CB8AC3E}">
        <p14:creationId xmlns:p14="http://schemas.microsoft.com/office/powerpoint/2010/main" val="2603879569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ccentBoxVTI">
      <a:dk1>
        <a:srgbClr val="000000"/>
      </a:dk1>
      <a:lt1>
        <a:sysClr val="window" lastClr="FFFFFF"/>
      </a:lt1>
      <a:dk2>
        <a:srgbClr val="262626"/>
      </a:dk2>
      <a:lt2>
        <a:srgbClr val="FFFFFF"/>
      </a:lt2>
      <a:accent1>
        <a:srgbClr val="F5A700"/>
      </a:accent1>
      <a:accent2>
        <a:srgbClr val="00A5AB"/>
      </a:accent2>
      <a:accent3>
        <a:srgbClr val="09963B"/>
      </a:accent3>
      <a:accent4>
        <a:srgbClr val="E64823"/>
      </a:accent4>
      <a:accent5>
        <a:srgbClr val="9C6A6A"/>
      </a:accent5>
      <a:accent6>
        <a:srgbClr val="824F8C"/>
      </a:accent6>
      <a:hlink>
        <a:srgbClr val="2998E3"/>
      </a:hlink>
      <a:folHlink>
        <a:srgbClr val="7F723D"/>
      </a:folHlink>
    </a:clrScheme>
    <a:fontScheme name="Avenir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949</Words>
  <Application>Microsoft Office PowerPoint</Application>
  <PresentationFormat>Panorámica</PresentationFormat>
  <Paragraphs>146</Paragraphs>
  <Slides>42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50" baseType="lpstr">
      <vt:lpstr>Arial</vt:lpstr>
      <vt:lpstr>Arial Unicode MS</vt:lpstr>
      <vt:lpstr>Calibri</vt:lpstr>
      <vt:lpstr>Cavolini</vt:lpstr>
      <vt:lpstr>Comic Sans MS</vt:lpstr>
      <vt:lpstr>Google Sans</vt:lpstr>
      <vt:lpstr>Neue Haas Grotesk Text Pro</vt:lpstr>
      <vt:lpstr>AccentBoxVTI</vt:lpstr>
      <vt:lpstr>SALUD Y SEGURIDAD EN EL TRABAJO</vt:lpstr>
      <vt:lpstr>HERRAMIENTAS Y CONVERSATORIO DE HOY… </vt:lpstr>
      <vt:lpstr>  NOS DISPONEMOS…  CELULAR MODO SILENCIO   POSICION COMODA  </vt:lpstr>
      <vt:lpstr>Presentación de PowerPoint</vt:lpstr>
      <vt:lpstr>      PORQUE ES IMPORTANTE EL BIENESTAR LABORAL?  </vt:lpstr>
      <vt:lpstr>    DEFINICION DE LA OMS..   “Un entorno de trabajo saludable es aquel en el que los trabajadores y jefes colaboran en un proceso de mejora continua para promover y proteger la salud, seguridad y bienestar de los trabajadores y la sustentabilidad del ambiente de trabajo”  16/05/2022         </vt:lpstr>
      <vt:lpstr>Presentación de PowerPoint</vt:lpstr>
      <vt:lpstr>Presentación de PowerPoint</vt:lpstr>
      <vt:lpstr>Presentación de PowerPoint</vt:lpstr>
      <vt:lpstr>DEFINICION DE PARADIGMA SEGÚN LA REAL ACADEMIA…</vt:lpstr>
      <vt:lpstr>OTRAS DEFINICIONES DE PARADIGMA…</vt:lpstr>
      <vt:lpstr>Presentación de PowerPoint</vt:lpstr>
      <vt:lpstr>Presentación de PowerPoint</vt:lpstr>
      <vt:lpstr>Presentación de PowerPoint</vt:lpstr>
      <vt:lpstr>MOMENTO DOS…</vt:lpstr>
      <vt:lpstr>Presentación de PowerPoint</vt:lpstr>
      <vt:lpstr>DEFINICION DE ARL”S</vt:lpstr>
      <vt:lpstr>PRINCIPALES RIESGOS</vt:lpstr>
      <vt:lpstr>5 CARACTERISTICAS DE LOS RIESGOS</vt:lpstr>
      <vt:lpstr>5 CARACTERISTICAS DE LOS RIESGOS</vt:lpstr>
      <vt:lpstr>5 CARACTERISTICAS DE LOS RIESGOS</vt:lpstr>
      <vt:lpstr>5 CARACTERISTICAS DE LOS RIESGOS</vt:lpstr>
      <vt:lpstr>5 CARACTERISTICAS DE LOS RIESGOS</vt:lpstr>
      <vt:lpstr>SIN EMBARGO…</vt:lpstr>
      <vt:lpstr>QUE EVITAN CON ELLO?…</vt:lpstr>
      <vt:lpstr>EL Ministerio de Proteccion Social Resolucion 2646/2008</vt:lpstr>
      <vt:lpstr>CLASIFICACION MPS</vt:lpstr>
      <vt:lpstr>CLASIFICACION MPS</vt:lpstr>
      <vt:lpstr>CLASIFICACION MPS</vt:lpstr>
      <vt:lpstr>EN TERMINOS DE SALUD, PUEDEN GENERAR DIFERENTES PATOLOGIAS A NIVEL LABORAL..   Villalobos 2005</vt:lpstr>
      <vt:lpstr>DE ESTA FORMA..</vt:lpstr>
      <vt:lpstr>Según la OIT Y LA OMS..</vt:lpstr>
      <vt:lpstr>Según la OIT Y LA OMS..</vt:lpstr>
      <vt:lpstr>Según la OIT Y LA OMS..</vt:lpstr>
      <vt:lpstr>La Salud y Seguridad en el trabajo, evalua: </vt:lpstr>
      <vt:lpstr>Algunas estadísticas de la OMS</vt:lpstr>
      <vt:lpstr>Algunas estadísticas de la OMS</vt:lpstr>
      <vt:lpstr>RESOLUCION 2764 DEL 2022 </vt:lpstr>
      <vt:lpstr>RESOLUCION 2764 DEL 2022 </vt:lpstr>
      <vt:lpstr>QUIEN LA APLICA? </vt:lpstr>
      <vt:lpstr>CERRANDO …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SALUD Y SEGURIDAD EN EL TRABAJO</dc:title>
  <dc:creator>CLAUDIA MARIA</dc:creator>
  <cp:lastModifiedBy>123</cp:lastModifiedBy>
  <cp:revision>21</cp:revision>
  <dcterms:created xsi:type="dcterms:W3CDTF">2024-06-16T01:25:56Z</dcterms:created>
  <dcterms:modified xsi:type="dcterms:W3CDTF">2024-06-17T22:13:19Z</dcterms:modified>
</cp:coreProperties>
</file>