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0" r:id="rId1"/>
  </p:sldMasterIdLst>
  <p:notesMasterIdLst>
    <p:notesMasterId r:id="rId24"/>
  </p:notesMasterIdLst>
  <p:sldIdLst>
    <p:sldId id="269" r:id="rId2"/>
    <p:sldId id="357" r:id="rId3"/>
    <p:sldId id="358" r:id="rId4"/>
    <p:sldId id="359" r:id="rId5"/>
    <p:sldId id="360" r:id="rId6"/>
    <p:sldId id="361" r:id="rId7"/>
    <p:sldId id="362" r:id="rId8"/>
    <p:sldId id="363" r:id="rId9"/>
    <p:sldId id="356" r:id="rId10"/>
    <p:sldId id="344" r:id="rId11"/>
    <p:sldId id="345" r:id="rId12"/>
    <p:sldId id="346" r:id="rId13"/>
    <p:sldId id="347" r:id="rId14"/>
    <p:sldId id="348" r:id="rId15"/>
    <p:sldId id="349" r:id="rId16"/>
    <p:sldId id="350" r:id="rId17"/>
    <p:sldId id="351" r:id="rId18"/>
    <p:sldId id="352" r:id="rId19"/>
    <p:sldId id="353" r:id="rId20"/>
    <p:sldId id="354" r:id="rId21"/>
    <p:sldId id="355" r:id="rId22"/>
    <p:sldId id="343" r:id="rId23"/>
  </p:sldIdLst>
  <p:sldSz cx="9144000" cy="6858000" type="screen4x3"/>
  <p:notesSz cx="6858000" cy="9144000"/>
  <p:defaultTextStyle>
    <a:defPPr>
      <a:defRPr lang="es-E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074" autoAdjust="0"/>
  </p:normalViewPr>
  <p:slideViewPr>
    <p:cSldViewPr>
      <p:cViewPr varScale="1">
        <p:scale>
          <a:sx n="64" d="100"/>
          <a:sy n="64" d="100"/>
        </p:scale>
        <p:origin x="156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D1DE5E-76AA-4EED-BF7C-3D95F0606B90}" type="datetimeFigureOut">
              <a:rPr lang="en-US" smtClean="0"/>
              <a:t>3/21/2024</a:t>
            </a:fld>
            <a:endParaRPr lang="en-US"/>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388798-4500-4288-A82F-BFA9C6A237E4}" type="slidenum">
              <a:rPr lang="en-US" smtClean="0"/>
              <a:t>‹Nº›</a:t>
            </a:fld>
            <a:endParaRPr lang="en-US"/>
          </a:p>
        </p:txBody>
      </p:sp>
    </p:spTree>
    <p:extLst>
      <p:ext uri="{BB962C8B-B14F-4D97-AF65-F5344CB8AC3E}">
        <p14:creationId xmlns:p14="http://schemas.microsoft.com/office/powerpoint/2010/main" val="2605224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767385" y="562804"/>
            <a:ext cx="6858000" cy="2387600"/>
          </a:xfrm>
          <a:prstGeom prst="rect">
            <a:avLst/>
          </a:prstGeom>
        </p:spPr>
        <p:txBody>
          <a:bodyPr anchor="b"/>
          <a:lstStyle>
            <a:lvl1pPr algn="ctr">
              <a:defRPr sz="4500"/>
            </a:lvl1pPr>
          </a:lstStyle>
          <a:p>
            <a:r>
              <a:rPr lang="es-ES"/>
              <a:t>Haga clic para modificar el estilo de título del patrón</a:t>
            </a:r>
            <a:endParaRPr lang="es-CO"/>
          </a:p>
        </p:txBody>
      </p:sp>
      <p:sp>
        <p:nvSpPr>
          <p:cNvPr id="3" name="Subtítulo 2"/>
          <p:cNvSpPr>
            <a:spLocks noGrp="1"/>
          </p:cNvSpPr>
          <p:nvPr>
            <p:ph type="subTitle" idx="1"/>
          </p:nvPr>
        </p:nvSpPr>
        <p:spPr>
          <a:xfrm>
            <a:off x="1763973" y="3438266"/>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editar el estilo de subtítulo del patrón</a:t>
            </a:r>
            <a:endParaRPr lang="es-CO"/>
          </a:p>
        </p:txBody>
      </p:sp>
      <p:sp>
        <p:nvSpPr>
          <p:cNvPr id="4" name="Marcador de fecha 3">
            <a:extLst>
              <a:ext uri="{FF2B5EF4-FFF2-40B4-BE49-F238E27FC236}">
                <a16:creationId xmlns:a16="http://schemas.microsoft.com/office/drawing/2014/main" id="{45B30CC9-8AFF-441C-81B3-39C76FA83266}"/>
              </a:ext>
            </a:extLst>
          </p:cNvPr>
          <p:cNvSpPr>
            <a:spLocks noGrp="1"/>
          </p:cNvSpPr>
          <p:nvPr>
            <p:ph type="dt" sz="half" idx="10"/>
          </p:nvPr>
        </p:nvSpPr>
        <p:spPr>
          <a:xfrm>
            <a:off x="1557338" y="6407150"/>
            <a:ext cx="2057400" cy="365125"/>
          </a:xfrm>
          <a:prstGeom prst="rect">
            <a:avLst/>
          </a:prstGeom>
        </p:spPr>
        <p:txBody>
          <a:bodyPr/>
          <a:lstStyle>
            <a:lvl1pPr eaLnBrk="1" hangingPunct="1">
              <a:defRPr/>
            </a:lvl1pPr>
          </a:lstStyle>
          <a:p>
            <a:pPr>
              <a:defRPr/>
            </a:pPr>
            <a:fld id="{365EC284-3522-4C46-B8C3-1E7B4EB2D8DA}" type="datetimeFigureOut">
              <a:rPr lang="es-ES"/>
              <a:pPr>
                <a:defRPr/>
              </a:pPr>
              <a:t>21/03/2024</a:t>
            </a:fld>
            <a:endParaRPr lang="es-ES"/>
          </a:p>
        </p:txBody>
      </p:sp>
      <p:sp>
        <p:nvSpPr>
          <p:cNvPr id="5" name="Marcador de pie de página 4">
            <a:extLst>
              <a:ext uri="{FF2B5EF4-FFF2-40B4-BE49-F238E27FC236}">
                <a16:creationId xmlns:a16="http://schemas.microsoft.com/office/drawing/2014/main" id="{7024563B-775F-477A-AFDA-0DAF2744C6C7}"/>
              </a:ext>
            </a:extLst>
          </p:cNvPr>
          <p:cNvSpPr>
            <a:spLocks noGrp="1"/>
          </p:cNvSpPr>
          <p:nvPr>
            <p:ph type="ftr" sz="quarter" idx="11"/>
          </p:nvPr>
        </p:nvSpPr>
        <p:spPr>
          <a:xfrm>
            <a:off x="3652838" y="6407150"/>
            <a:ext cx="3086100" cy="365125"/>
          </a:xfrm>
          <a:prstGeom prst="rect">
            <a:avLst/>
          </a:prstGeom>
        </p:spPr>
        <p:txBody>
          <a:bodyPr/>
          <a:lstStyle>
            <a:lvl1pPr eaLnBrk="1" hangingPunct="1">
              <a:defRPr/>
            </a:lvl1pPr>
          </a:lstStyle>
          <a:p>
            <a:pPr>
              <a:defRPr/>
            </a:pPr>
            <a:endParaRPr lang="es-ES"/>
          </a:p>
        </p:txBody>
      </p:sp>
      <p:sp>
        <p:nvSpPr>
          <p:cNvPr id="6" name="Marcador de número de diapositiva 5">
            <a:extLst>
              <a:ext uri="{FF2B5EF4-FFF2-40B4-BE49-F238E27FC236}">
                <a16:creationId xmlns:a16="http://schemas.microsoft.com/office/drawing/2014/main" id="{5E5CB3FD-8483-4782-844E-F1A2C7FAE765}"/>
              </a:ext>
            </a:extLst>
          </p:cNvPr>
          <p:cNvSpPr>
            <a:spLocks noGrp="1"/>
          </p:cNvSpPr>
          <p:nvPr>
            <p:ph type="sldNum" sz="quarter" idx="12"/>
          </p:nvPr>
        </p:nvSpPr>
        <p:spPr>
          <a:xfrm>
            <a:off x="6777038" y="6407150"/>
            <a:ext cx="879475"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A4829406-041C-4758-A343-5E2357BC24C8}" type="slidenum">
              <a:rPr lang="es-ES" altLang="es-CO"/>
              <a:pPr/>
              <a:t>‹Nº›</a:t>
            </a:fld>
            <a:endParaRPr lang="es-ES" altLang="es-CO"/>
          </a:p>
        </p:txBody>
      </p:sp>
    </p:spTree>
    <p:extLst>
      <p:ext uri="{BB962C8B-B14F-4D97-AF65-F5344CB8AC3E}">
        <p14:creationId xmlns:p14="http://schemas.microsoft.com/office/powerpoint/2010/main" val="775075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1590818" y="320676"/>
            <a:ext cx="7385998" cy="1325563"/>
          </a:xfrm>
          <a:prstGeom prst="rect">
            <a:avLst/>
          </a:prstGeom>
        </p:spPr>
        <p:txBody>
          <a:bodyPr/>
          <a:lstStyle/>
          <a:p>
            <a:r>
              <a:rPr lang="es-ES"/>
              <a:t>Haga clic para modificar el estilo de título del patrón</a:t>
            </a:r>
            <a:endParaRPr lang="es-CO"/>
          </a:p>
        </p:txBody>
      </p:sp>
      <p:sp>
        <p:nvSpPr>
          <p:cNvPr id="3" name="Marcador de contenido 2"/>
          <p:cNvSpPr>
            <a:spLocks noGrp="1"/>
          </p:cNvSpPr>
          <p:nvPr>
            <p:ph idx="1"/>
          </p:nvPr>
        </p:nvSpPr>
        <p:spPr>
          <a:xfrm>
            <a:off x="1590817" y="1825625"/>
            <a:ext cx="7385998" cy="4351338"/>
          </a:xfrm>
          <a:prstGeom prst="rect">
            <a:avLst/>
          </a:prstGeo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DD241F75-2E56-49A6-B102-85BBB4D263A6}"/>
              </a:ext>
            </a:extLst>
          </p:cNvPr>
          <p:cNvSpPr>
            <a:spLocks noGrp="1"/>
          </p:cNvSpPr>
          <p:nvPr>
            <p:ph type="dt" sz="half" idx="10"/>
          </p:nvPr>
        </p:nvSpPr>
        <p:spPr>
          <a:xfrm>
            <a:off x="1557338" y="6407150"/>
            <a:ext cx="2057400" cy="365125"/>
          </a:xfrm>
          <a:prstGeom prst="rect">
            <a:avLst/>
          </a:prstGeom>
        </p:spPr>
        <p:txBody>
          <a:bodyPr/>
          <a:lstStyle>
            <a:lvl1pPr eaLnBrk="1" hangingPunct="1">
              <a:defRPr/>
            </a:lvl1pPr>
          </a:lstStyle>
          <a:p>
            <a:pPr>
              <a:defRPr/>
            </a:pPr>
            <a:fld id="{A79B66FB-467C-408D-912B-3F9A14C25583}" type="datetimeFigureOut">
              <a:rPr lang="es-ES"/>
              <a:pPr>
                <a:defRPr/>
              </a:pPr>
              <a:t>21/03/2024</a:t>
            </a:fld>
            <a:endParaRPr lang="es-ES"/>
          </a:p>
        </p:txBody>
      </p:sp>
      <p:sp>
        <p:nvSpPr>
          <p:cNvPr id="5" name="Marcador de pie de página 4">
            <a:extLst>
              <a:ext uri="{FF2B5EF4-FFF2-40B4-BE49-F238E27FC236}">
                <a16:creationId xmlns:a16="http://schemas.microsoft.com/office/drawing/2014/main" id="{CCE340E9-290D-4EAC-A588-35033245FB4A}"/>
              </a:ext>
            </a:extLst>
          </p:cNvPr>
          <p:cNvSpPr>
            <a:spLocks noGrp="1"/>
          </p:cNvSpPr>
          <p:nvPr>
            <p:ph type="ftr" sz="quarter" idx="11"/>
          </p:nvPr>
        </p:nvSpPr>
        <p:spPr>
          <a:xfrm>
            <a:off x="3652838" y="6407150"/>
            <a:ext cx="3086100" cy="365125"/>
          </a:xfrm>
          <a:prstGeom prst="rect">
            <a:avLst/>
          </a:prstGeom>
        </p:spPr>
        <p:txBody>
          <a:bodyPr/>
          <a:lstStyle>
            <a:lvl1pPr eaLnBrk="1" hangingPunct="1">
              <a:defRPr/>
            </a:lvl1pPr>
          </a:lstStyle>
          <a:p>
            <a:pPr>
              <a:defRPr/>
            </a:pPr>
            <a:endParaRPr lang="es-ES"/>
          </a:p>
        </p:txBody>
      </p:sp>
      <p:sp>
        <p:nvSpPr>
          <p:cNvPr id="6" name="Marcador de número de diapositiva 5">
            <a:extLst>
              <a:ext uri="{FF2B5EF4-FFF2-40B4-BE49-F238E27FC236}">
                <a16:creationId xmlns:a16="http://schemas.microsoft.com/office/drawing/2014/main" id="{A226C23F-9AA7-4F22-8F64-655C0BE13786}"/>
              </a:ext>
            </a:extLst>
          </p:cNvPr>
          <p:cNvSpPr>
            <a:spLocks noGrp="1"/>
          </p:cNvSpPr>
          <p:nvPr>
            <p:ph type="sldNum" sz="quarter" idx="12"/>
          </p:nvPr>
        </p:nvSpPr>
        <p:spPr>
          <a:xfrm>
            <a:off x="6777038" y="6407150"/>
            <a:ext cx="879475"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410A741F-73BC-42D9-A1A8-ED5255AA9F07}" type="slidenum">
              <a:rPr lang="es-ES" altLang="es-CO"/>
              <a:pPr/>
              <a:t>‹Nº›</a:t>
            </a:fld>
            <a:endParaRPr lang="es-ES" altLang="es-CO"/>
          </a:p>
        </p:txBody>
      </p:sp>
    </p:spTree>
    <p:extLst>
      <p:ext uri="{BB962C8B-B14F-4D97-AF65-F5344CB8AC3E}">
        <p14:creationId xmlns:p14="http://schemas.microsoft.com/office/powerpoint/2010/main" val="450573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id="{7FA6F52A-83B6-43C5-AB72-40C9A34901A2}"/>
              </a:ext>
            </a:extLst>
          </p:cNvPr>
          <p:cNvSpPr>
            <a:spLocks noGrp="1"/>
          </p:cNvSpPr>
          <p:nvPr>
            <p:ph type="dt" sz="half" idx="10"/>
          </p:nvPr>
        </p:nvSpPr>
        <p:spPr>
          <a:xfrm>
            <a:off x="1557338" y="6407150"/>
            <a:ext cx="2057400" cy="365125"/>
          </a:xfrm>
          <a:prstGeom prst="rect">
            <a:avLst/>
          </a:prstGeom>
        </p:spPr>
        <p:txBody>
          <a:bodyPr/>
          <a:lstStyle>
            <a:lvl1pPr eaLnBrk="1" hangingPunct="1">
              <a:defRPr/>
            </a:lvl1pPr>
          </a:lstStyle>
          <a:p>
            <a:pPr>
              <a:defRPr/>
            </a:pPr>
            <a:fld id="{EAA802F7-C9E8-4030-8AB6-9C339E3805D1}" type="datetimeFigureOut">
              <a:rPr lang="es-ES"/>
              <a:pPr>
                <a:defRPr/>
              </a:pPr>
              <a:t>21/03/2024</a:t>
            </a:fld>
            <a:endParaRPr lang="es-ES"/>
          </a:p>
        </p:txBody>
      </p:sp>
      <p:sp>
        <p:nvSpPr>
          <p:cNvPr id="3" name="Marcador de pie de página 4">
            <a:extLst>
              <a:ext uri="{FF2B5EF4-FFF2-40B4-BE49-F238E27FC236}">
                <a16:creationId xmlns:a16="http://schemas.microsoft.com/office/drawing/2014/main" id="{20207AD3-029B-4449-82EC-2F19A11ACCA8}"/>
              </a:ext>
            </a:extLst>
          </p:cNvPr>
          <p:cNvSpPr>
            <a:spLocks noGrp="1"/>
          </p:cNvSpPr>
          <p:nvPr>
            <p:ph type="ftr" sz="quarter" idx="11"/>
          </p:nvPr>
        </p:nvSpPr>
        <p:spPr>
          <a:xfrm>
            <a:off x="3652838" y="6407150"/>
            <a:ext cx="3086100" cy="365125"/>
          </a:xfrm>
          <a:prstGeom prst="rect">
            <a:avLst/>
          </a:prstGeom>
        </p:spPr>
        <p:txBody>
          <a:bodyPr/>
          <a:lstStyle>
            <a:lvl1pPr eaLnBrk="1" hangingPunct="1">
              <a:defRPr/>
            </a:lvl1pPr>
          </a:lstStyle>
          <a:p>
            <a:pPr>
              <a:defRPr/>
            </a:pPr>
            <a:endParaRPr lang="es-ES"/>
          </a:p>
        </p:txBody>
      </p:sp>
      <p:sp>
        <p:nvSpPr>
          <p:cNvPr id="4" name="Marcador de número de diapositiva 5">
            <a:extLst>
              <a:ext uri="{FF2B5EF4-FFF2-40B4-BE49-F238E27FC236}">
                <a16:creationId xmlns:a16="http://schemas.microsoft.com/office/drawing/2014/main" id="{411E23B2-5E1F-43D5-BBC3-D34FB15B5F5D}"/>
              </a:ext>
            </a:extLst>
          </p:cNvPr>
          <p:cNvSpPr>
            <a:spLocks noGrp="1"/>
          </p:cNvSpPr>
          <p:nvPr>
            <p:ph type="sldNum" sz="quarter" idx="12"/>
          </p:nvPr>
        </p:nvSpPr>
        <p:spPr>
          <a:xfrm>
            <a:off x="6777038" y="6407150"/>
            <a:ext cx="879475"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B7C40B9F-9081-4446-AA71-56BC433C5F6D}" type="slidenum">
              <a:rPr lang="es-ES" altLang="es-CO"/>
              <a:pPr/>
              <a:t>‹Nº›</a:t>
            </a:fld>
            <a:endParaRPr lang="es-ES" altLang="es-CO"/>
          </a:p>
        </p:txBody>
      </p:sp>
    </p:spTree>
    <p:extLst>
      <p:ext uri="{BB962C8B-B14F-4D97-AF65-F5344CB8AC3E}">
        <p14:creationId xmlns:p14="http://schemas.microsoft.com/office/powerpoint/2010/main" val="10357388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Imagen 6">
            <a:extLst>
              <a:ext uri="{FF2B5EF4-FFF2-40B4-BE49-F238E27FC236}">
                <a16:creationId xmlns:a16="http://schemas.microsoft.com/office/drawing/2014/main" id="{20981D98-7D81-4E73-A393-8A617B80083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95425" cy="687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Imagen 7">
            <a:extLst>
              <a:ext uri="{FF2B5EF4-FFF2-40B4-BE49-F238E27FC236}">
                <a16:creationId xmlns:a16="http://schemas.microsoft.com/office/drawing/2014/main" id="{531EE0D9-873A-4B9B-90DC-84ACC24C1E0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666038" y="6297613"/>
            <a:ext cx="1335087"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CO"/>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juanma1274@gmail.com"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funcionpublica.gov.co/eva/gestornormativo/norma.php?i=11368" TargetMode="External"/><Relationship Id="rId2" Type="http://schemas.openxmlformats.org/officeDocument/2006/relationships/hyperlink" Target="http://www.secretariasenado.gov.co/senado/basedoc/constitucion_politica_1991_pr004.html"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a:extLst>
              <a:ext uri="{FF2B5EF4-FFF2-40B4-BE49-F238E27FC236}">
                <a16:creationId xmlns:a16="http://schemas.microsoft.com/office/drawing/2014/main" id="{5637329B-77E3-44BA-B75F-2CB6E4158C91}"/>
              </a:ext>
            </a:extLst>
          </p:cNvPr>
          <p:cNvSpPr>
            <a:spLocks noGrp="1"/>
          </p:cNvSpPr>
          <p:nvPr>
            <p:ph idx="1"/>
          </p:nvPr>
        </p:nvSpPr>
        <p:spPr>
          <a:xfrm>
            <a:off x="1403350" y="476250"/>
            <a:ext cx="7740650" cy="5616575"/>
          </a:xfrm>
        </p:spPr>
        <p:txBody>
          <a:bodyPr>
            <a:normAutofit/>
          </a:bodyPr>
          <a:lstStyle/>
          <a:p>
            <a:pPr marL="365760" indent="-256032" algn="ctr" eaLnBrk="1" fontAlgn="auto" hangingPunct="1">
              <a:spcAft>
                <a:spcPts val="0"/>
              </a:spcAft>
              <a:buFont typeface="Wingdings 3"/>
              <a:buNone/>
              <a:defRPr/>
            </a:pPr>
            <a:r>
              <a:rPr lang="es-MX" sz="3600" b="1" dirty="0" smtClean="0">
                <a:latin typeface="AR CENA" panose="020B0604020202020204"/>
              </a:rPr>
              <a:t>Proyectos de reformas del gobierno</a:t>
            </a:r>
            <a:endParaRPr lang="es-ES" sz="3600" b="1" dirty="0">
              <a:latin typeface="AR CENA" panose="020B0604020202020204"/>
              <a:cs typeface="Arial" panose="020B0604020202020204" pitchFamily="34" charset="0"/>
            </a:endParaRPr>
          </a:p>
          <a:p>
            <a:pPr marL="109728" indent="0" algn="ctr" eaLnBrk="1" fontAlgn="auto" hangingPunct="1">
              <a:spcAft>
                <a:spcPts val="0"/>
              </a:spcAft>
              <a:buFont typeface="Arial" panose="020B0604020202020204" pitchFamily="34" charset="0"/>
              <a:buNone/>
              <a:defRPr/>
            </a:pPr>
            <a:endParaRPr lang="es-ES" sz="3600" b="1" dirty="0">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r>
              <a:rPr lang="es-ES" sz="3600" b="1" dirty="0" smtClean="0">
                <a:latin typeface="AR CENA" panose="020B0604020202020204" charset="0"/>
                <a:cs typeface="Arial" panose="020B0604020202020204" pitchFamily="34" charset="0"/>
              </a:rPr>
              <a:t>Nueva Escuela Popular y Obrera </a:t>
            </a:r>
          </a:p>
          <a:p>
            <a:pPr marL="365760" indent="-256032" algn="ctr" eaLnBrk="1" fontAlgn="auto" hangingPunct="1">
              <a:spcAft>
                <a:spcPts val="0"/>
              </a:spcAft>
              <a:buFont typeface="Wingdings 3"/>
              <a:buNone/>
              <a:defRPr/>
            </a:pPr>
            <a:r>
              <a:rPr lang="es-ES" sz="3600" b="1" i="1" dirty="0" smtClean="0">
                <a:latin typeface="AR CENA" panose="020B0604020202020204" charset="0"/>
                <a:cs typeface="Arial" panose="020B0604020202020204" pitchFamily="34" charset="0"/>
              </a:rPr>
              <a:t>“</a:t>
            </a:r>
            <a:r>
              <a:rPr lang="es-ES" sz="3600" b="1" i="1" dirty="0">
                <a:latin typeface="AR CENA" panose="020B0604020202020204" charset="0"/>
                <a:cs typeface="Arial" panose="020B0604020202020204" pitchFamily="34" charset="0"/>
              </a:rPr>
              <a:t>NEPO” </a:t>
            </a:r>
          </a:p>
          <a:p>
            <a:pPr marL="365760" indent="-256032" algn="ctr" eaLnBrk="1" fontAlgn="auto" hangingPunct="1">
              <a:spcAft>
                <a:spcPts val="0"/>
              </a:spcAft>
              <a:buFont typeface="Wingdings 3"/>
              <a:buNone/>
              <a:defRPr/>
            </a:pPr>
            <a:endParaRPr lang="es-ES" sz="3600" b="1" dirty="0" smtClean="0">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endParaRPr lang="es-ES" sz="3600" b="1" dirty="0">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r>
              <a:rPr lang="es-ES" sz="3600" b="1" dirty="0" smtClean="0">
                <a:latin typeface="AR CENA" panose="020B0604020202020204" charset="0"/>
                <a:cs typeface="Arial" panose="020B0604020202020204" pitchFamily="34" charset="0"/>
              </a:rPr>
              <a:t>Juan Manuel Monsalve Restrepo </a:t>
            </a:r>
          </a:p>
          <a:p>
            <a:pPr marL="365760" indent="-256032" algn="ctr" eaLnBrk="1" fontAlgn="auto" hangingPunct="1">
              <a:spcAft>
                <a:spcPts val="0"/>
              </a:spcAft>
              <a:buFont typeface="Wingdings 3"/>
              <a:buNone/>
              <a:defRPr/>
            </a:pPr>
            <a:r>
              <a:rPr lang="es-ES" sz="3600" b="1" dirty="0" smtClean="0">
                <a:latin typeface="AR CENA" panose="020B0604020202020204" charset="0"/>
                <a:cs typeface="Arial" panose="020B0604020202020204" pitchFamily="34" charset="0"/>
              </a:rPr>
              <a:t>311 617 88 94</a:t>
            </a:r>
          </a:p>
          <a:p>
            <a:pPr marL="365760" indent="-256032" algn="ctr" eaLnBrk="1" fontAlgn="auto" hangingPunct="1">
              <a:spcAft>
                <a:spcPts val="0"/>
              </a:spcAft>
              <a:buFont typeface="Wingdings 3"/>
              <a:buNone/>
              <a:defRPr/>
            </a:pPr>
            <a:r>
              <a:rPr lang="es-ES" sz="3600" b="1" dirty="0" smtClean="0">
                <a:latin typeface="AR CENA" panose="020B0604020202020204" charset="0"/>
                <a:cs typeface="Arial" panose="020B0604020202020204" pitchFamily="34" charset="0"/>
                <a:hlinkClick r:id="rId2"/>
              </a:rPr>
              <a:t>juanma1274@gmail.com</a:t>
            </a:r>
            <a:r>
              <a:rPr lang="es-ES" sz="3600" b="1" dirty="0" smtClean="0">
                <a:latin typeface="AR CENA" panose="020B0604020202020204" charset="0"/>
                <a:cs typeface="Arial" panose="020B0604020202020204" pitchFamily="34" charset="0"/>
              </a:rPr>
              <a:t> </a:t>
            </a:r>
            <a:endParaRPr lang="es-ES" sz="3600" b="1" dirty="0">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endParaRPr lang="es-ES" sz="4400" b="1" dirty="0">
              <a:latin typeface="Berlin Sans FB" pitchFamily="34" charset="0"/>
            </a:endParaRPr>
          </a:p>
          <a:p>
            <a:pPr marL="365760" indent="-256032" algn="ctr" eaLnBrk="1" fontAlgn="auto" hangingPunct="1">
              <a:spcAft>
                <a:spcPts val="0"/>
              </a:spcAft>
              <a:buFont typeface="Wingdings 3"/>
              <a:buChar char=""/>
              <a:defRPr/>
            </a:pPr>
            <a:endParaRPr lang="es-ES" sz="2600" dirty="0">
              <a:latin typeface="Arial" panose="020B0604020202020204" pitchFamily="34" charset="0"/>
              <a:cs typeface="Arial" panose="020B0604020202020204" pitchFamily="34" charset="0"/>
            </a:endParaRPr>
          </a:p>
          <a:p>
            <a:pPr marL="109728" indent="0" algn="ctr" eaLnBrk="1" fontAlgn="auto" hangingPunct="1">
              <a:spcAft>
                <a:spcPts val="0"/>
              </a:spcAft>
              <a:buFont typeface="Arial" panose="020B0604020202020204" pitchFamily="34" charset="0"/>
              <a:buNone/>
              <a:defRPr/>
            </a:pPr>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a:extLst>
              <a:ext uri="{FF2B5EF4-FFF2-40B4-BE49-F238E27FC236}">
                <a16:creationId xmlns:a16="http://schemas.microsoft.com/office/drawing/2014/main" id="{5637329B-77E3-44BA-B75F-2CB6E4158C91}"/>
              </a:ext>
            </a:extLst>
          </p:cNvPr>
          <p:cNvSpPr>
            <a:spLocks noGrp="1"/>
          </p:cNvSpPr>
          <p:nvPr>
            <p:ph idx="1"/>
          </p:nvPr>
        </p:nvSpPr>
        <p:spPr>
          <a:xfrm>
            <a:off x="1259632" y="476250"/>
            <a:ext cx="7416824" cy="5616575"/>
          </a:xfrm>
        </p:spPr>
        <p:txBody>
          <a:bodyPr>
            <a:normAutofit/>
          </a:bodyPr>
          <a:lstStyle/>
          <a:p>
            <a:pPr marL="365760" indent="-256032" algn="just" eaLnBrk="1" fontAlgn="auto" hangingPunct="1">
              <a:spcAft>
                <a:spcPts val="0"/>
              </a:spcAft>
              <a:buNone/>
              <a:defRPr/>
            </a:pPr>
            <a:r>
              <a:rPr lang="es-ES" sz="2800" dirty="0"/>
              <a:t> </a:t>
            </a:r>
            <a:r>
              <a:rPr lang="es-ES" sz="2800" dirty="0" smtClean="0"/>
              <a:t>	E</a:t>
            </a:r>
            <a:r>
              <a:rPr lang="es-ES" sz="2400" dirty="0" smtClean="0">
                <a:latin typeface="AR CENA" panose="020B0604020202020204"/>
              </a:rPr>
              <a:t>l Gobierno Nacional </a:t>
            </a:r>
            <a:r>
              <a:rPr lang="es-ES" sz="2400" dirty="0">
                <a:latin typeface="AR CENA" panose="020B0604020202020204"/>
              </a:rPr>
              <a:t>presentó ante el Congreso esa </a:t>
            </a:r>
            <a:r>
              <a:rPr lang="es-ES" sz="2400" b="1" dirty="0">
                <a:solidFill>
                  <a:srgbClr val="FF0000"/>
                </a:solidFill>
                <a:latin typeface="AR CENA" panose="020B0604020202020204"/>
              </a:rPr>
              <a:t>reforma pensional, llamada ‘Cambio por la Vejez</a:t>
            </a:r>
            <a:r>
              <a:rPr lang="es-ES" sz="2400" b="1" dirty="0">
                <a:latin typeface="AR CENA" panose="020B0604020202020204"/>
              </a:rPr>
              <a:t>’</a:t>
            </a:r>
            <a:r>
              <a:rPr lang="es-ES" sz="2400" dirty="0">
                <a:latin typeface="AR CENA" panose="020B0604020202020204"/>
              </a:rPr>
              <a:t> y que, tal como sucede con todos los proyectos de ley, esta pasó a una Comisión del Legislativo (Séptima del Senado), donde un grupo de congresistas de diversos partidos la estudiaron para luego presentar la ponencia que ahora será sometida a debate en Senado y Cámara.</a:t>
            </a:r>
            <a:endParaRPr lang="en-US" sz="2400" dirty="0">
              <a:latin typeface="AR CENA" panose="020B0604020202020204"/>
            </a:endParaRPr>
          </a:p>
          <a:p>
            <a:pPr marL="365760" indent="-256032" algn="ctr" eaLnBrk="1" fontAlgn="auto" hangingPunct="1">
              <a:spcAft>
                <a:spcPts val="0"/>
              </a:spcAft>
              <a:buFont typeface="Wingdings 3"/>
              <a:buNone/>
              <a:defRPr/>
            </a:pPr>
            <a:endParaRPr lang="es-ES" sz="2000" b="1" dirty="0">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endParaRPr lang="es-ES" sz="4400" b="1" dirty="0">
              <a:latin typeface="Berlin Sans FB" pitchFamily="34" charset="0"/>
            </a:endParaRPr>
          </a:p>
          <a:p>
            <a:pPr marL="365760" indent="-256032" algn="ctr" eaLnBrk="1" fontAlgn="auto" hangingPunct="1">
              <a:spcAft>
                <a:spcPts val="0"/>
              </a:spcAft>
              <a:buFont typeface="Wingdings 3"/>
              <a:buChar char=""/>
              <a:defRPr/>
            </a:pPr>
            <a:endParaRPr lang="es-ES" sz="2600" dirty="0">
              <a:latin typeface="Arial" panose="020B0604020202020204" pitchFamily="34" charset="0"/>
              <a:cs typeface="Arial" panose="020B0604020202020204" pitchFamily="34" charset="0"/>
            </a:endParaRPr>
          </a:p>
          <a:p>
            <a:pPr marL="109728" indent="0" algn="ctr" eaLnBrk="1" fontAlgn="auto" hangingPunct="1">
              <a:spcAft>
                <a:spcPts val="0"/>
              </a:spcAft>
              <a:buFont typeface="Arial" panose="020B0604020202020204" pitchFamily="34" charset="0"/>
              <a:buNone/>
              <a:defRPr/>
            </a:pPr>
            <a:endParaRPr lang="es-ES" dirty="0"/>
          </a:p>
        </p:txBody>
      </p:sp>
    </p:spTree>
    <p:extLst>
      <p:ext uri="{BB962C8B-B14F-4D97-AF65-F5344CB8AC3E}">
        <p14:creationId xmlns:p14="http://schemas.microsoft.com/office/powerpoint/2010/main" val="8663782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a:extLst>
              <a:ext uri="{FF2B5EF4-FFF2-40B4-BE49-F238E27FC236}">
                <a16:creationId xmlns:a16="http://schemas.microsoft.com/office/drawing/2014/main" id="{5637329B-77E3-44BA-B75F-2CB6E4158C91}"/>
              </a:ext>
            </a:extLst>
          </p:cNvPr>
          <p:cNvSpPr>
            <a:spLocks noGrp="1"/>
          </p:cNvSpPr>
          <p:nvPr>
            <p:ph idx="1"/>
          </p:nvPr>
        </p:nvSpPr>
        <p:spPr>
          <a:xfrm>
            <a:off x="1403350" y="332656"/>
            <a:ext cx="7561138" cy="5760169"/>
          </a:xfrm>
        </p:spPr>
        <p:txBody>
          <a:bodyPr>
            <a:normAutofit fontScale="92500" lnSpcReduction="20000"/>
          </a:bodyPr>
          <a:lstStyle/>
          <a:p>
            <a:pPr marL="0" indent="0" algn="just">
              <a:buNone/>
            </a:pPr>
            <a:r>
              <a:rPr lang="es-MX" sz="2600" b="1" u="sng" dirty="0" smtClean="0">
                <a:solidFill>
                  <a:srgbClr val="FF0000"/>
                </a:solidFill>
                <a:latin typeface="AR CENA" panose="020B0604020202020204"/>
              </a:rPr>
              <a:t>1. Sistema </a:t>
            </a:r>
            <a:r>
              <a:rPr lang="es-MX" sz="2600" b="1" u="sng" dirty="0">
                <a:solidFill>
                  <a:srgbClr val="FF0000"/>
                </a:solidFill>
                <a:latin typeface="AR CENA" panose="020B0604020202020204"/>
              </a:rPr>
              <a:t>de </a:t>
            </a:r>
            <a:r>
              <a:rPr lang="es-MX" sz="2600" b="1" u="sng" dirty="0" smtClean="0">
                <a:solidFill>
                  <a:srgbClr val="FF0000"/>
                </a:solidFill>
                <a:latin typeface="AR CENA" panose="020B0604020202020204"/>
              </a:rPr>
              <a:t>pilares.</a:t>
            </a:r>
          </a:p>
          <a:p>
            <a:pPr marL="0" indent="0" algn="just">
              <a:buNone/>
            </a:pPr>
            <a:endParaRPr lang="en-US" sz="2200" b="1" u="sng" dirty="0">
              <a:solidFill>
                <a:srgbClr val="FF0000"/>
              </a:solidFill>
              <a:latin typeface="AR CENA" panose="020B0604020202020204"/>
            </a:endParaRPr>
          </a:p>
          <a:p>
            <a:pPr marL="0" indent="0" algn="just">
              <a:buNone/>
            </a:pPr>
            <a:r>
              <a:rPr lang="es-ES" sz="2200" dirty="0">
                <a:latin typeface="AR CENA" panose="020B0604020202020204"/>
              </a:rPr>
              <a:t>La reforma pensional contempla cuatro pilares fundamentales, punto clave que se mantuvo en el documento de la ponencia presentado esta semana: </a:t>
            </a:r>
            <a:r>
              <a:rPr lang="es-ES" sz="2200" b="1" dirty="0">
                <a:solidFill>
                  <a:srgbClr val="FF0000"/>
                </a:solidFill>
                <a:latin typeface="AR CENA" panose="020B0604020202020204"/>
              </a:rPr>
              <a:t>solidario, semicontributivo, contributivo y ahorro voluntario</a:t>
            </a:r>
            <a:r>
              <a:rPr lang="es-ES" sz="2200" dirty="0">
                <a:solidFill>
                  <a:srgbClr val="FF0000"/>
                </a:solidFill>
                <a:latin typeface="AR CENA" panose="020B0604020202020204"/>
              </a:rPr>
              <a:t>. </a:t>
            </a:r>
            <a:r>
              <a:rPr lang="es-ES" sz="2200" dirty="0">
                <a:latin typeface="AR CENA" panose="020B0604020202020204"/>
              </a:rPr>
              <a:t>Esto permitirá que Colpensiones y las diferentes Administradoras de Fondos de Pensiones y Cesantías (AFP) se complementen y unifiquen, en lugar de ser rivales.</a:t>
            </a:r>
            <a:endParaRPr lang="en-US" sz="2200" dirty="0">
              <a:latin typeface="AR CENA" panose="020B0604020202020204"/>
            </a:endParaRPr>
          </a:p>
          <a:p>
            <a:pPr marL="0" indent="0" algn="just">
              <a:buNone/>
            </a:pPr>
            <a:r>
              <a:rPr lang="es-ES" sz="2200" dirty="0">
                <a:latin typeface="AR CENA" panose="020B0604020202020204"/>
              </a:rPr>
              <a:t>“Pasamos de un régimen que está en competencia y paralelo, a un régimen unificado. Esto nos va a garantizar que a diferencia de lo que ocurre hoy que, por cada 4 adultos mayores, solo uno alcanza la pensión, que efectivamente </a:t>
            </a:r>
            <a:r>
              <a:rPr lang="es-ES" sz="2200" b="1" dirty="0">
                <a:latin typeface="AR CENA" panose="020B0604020202020204"/>
              </a:rPr>
              <a:t>este derecho lo extendamos a muchos más colombianos y colombianas</a:t>
            </a:r>
            <a:r>
              <a:rPr lang="es-ES" sz="2200" dirty="0">
                <a:latin typeface="AR CENA" panose="020B0604020202020204"/>
              </a:rPr>
              <a:t>”, explicó la ministra Ramírez.</a:t>
            </a:r>
            <a:endParaRPr lang="en-US" sz="2200" dirty="0">
              <a:latin typeface="AR CENA" panose="020B0604020202020204"/>
            </a:endParaRPr>
          </a:p>
          <a:p>
            <a:pPr marL="0" indent="0" algn="just">
              <a:buNone/>
            </a:pPr>
            <a:r>
              <a:rPr lang="es-ES" sz="2200" dirty="0">
                <a:latin typeface="AR CENA" panose="020B0604020202020204"/>
              </a:rPr>
              <a:t>La ponencia radicada </a:t>
            </a:r>
            <a:r>
              <a:rPr lang="es-ES" sz="2200" dirty="0" smtClean="0">
                <a:latin typeface="AR CENA" panose="020B0604020202020204"/>
              </a:rPr>
              <a:t>mantiene </a:t>
            </a:r>
            <a:r>
              <a:rPr lang="es-ES" sz="2200" dirty="0">
                <a:latin typeface="AR CENA" panose="020B0604020202020204"/>
              </a:rPr>
              <a:t>ese objetivo de </a:t>
            </a:r>
            <a:r>
              <a:rPr lang="es-ES" sz="2200" b="1" dirty="0">
                <a:latin typeface="AR CENA" panose="020B0604020202020204"/>
              </a:rPr>
              <a:t>acabar con la competencia entre los regímenes público y privado</a:t>
            </a:r>
            <a:r>
              <a:rPr lang="es-ES" sz="2200" dirty="0">
                <a:latin typeface="AR CENA" panose="020B0604020202020204"/>
              </a:rPr>
              <a:t>, y busca que estos sean complementarios</a:t>
            </a:r>
            <a:r>
              <a:rPr lang="es-ES" sz="2200" dirty="0" smtClean="0">
                <a:latin typeface="AR CENA" panose="020B0604020202020204"/>
              </a:rPr>
              <a:t>.</a:t>
            </a:r>
          </a:p>
          <a:p>
            <a:pPr marL="0" indent="0" algn="just">
              <a:buNone/>
            </a:pPr>
            <a:endParaRPr lang="en-US" sz="2200" dirty="0">
              <a:latin typeface="AR CENA" panose="020B0604020202020204"/>
            </a:endParaRPr>
          </a:p>
          <a:p>
            <a:pPr marL="0" indent="0" algn="just">
              <a:buNone/>
            </a:pPr>
            <a:r>
              <a:rPr lang="es-ES" sz="2200" dirty="0">
                <a:solidFill>
                  <a:srgbClr val="FF0000"/>
                </a:solidFill>
                <a:latin typeface="AR CENA" panose="020B0604020202020204"/>
              </a:rPr>
              <a:t>Al respecto, Santiago Montenegro, presidente de Asofondos, añadió que "esto </a:t>
            </a:r>
            <a:r>
              <a:rPr lang="es-ES" sz="2200" b="1" dirty="0">
                <a:solidFill>
                  <a:srgbClr val="FF0000"/>
                </a:solidFill>
                <a:latin typeface="AR CENA" panose="020B0604020202020204"/>
              </a:rPr>
              <a:t>promueve la sana competencia, impulsar la inversión y el empleo formal</a:t>
            </a:r>
            <a:r>
              <a:rPr lang="es-ES" sz="2200" dirty="0">
                <a:solidFill>
                  <a:srgbClr val="FF0000"/>
                </a:solidFill>
                <a:latin typeface="AR CENA" panose="020B0604020202020204"/>
              </a:rPr>
              <a:t>. Se debe preservar la propiedad del ahorro en manos de los trabajadores”.</a:t>
            </a:r>
            <a:endParaRPr lang="en-US" sz="2200" dirty="0">
              <a:solidFill>
                <a:srgbClr val="FF0000"/>
              </a:solidFill>
              <a:latin typeface="AR CENA" panose="020B0604020202020204"/>
            </a:endParaRPr>
          </a:p>
          <a:p>
            <a:pPr marL="365760" indent="-256032" algn="ctr" eaLnBrk="1" fontAlgn="auto" hangingPunct="1">
              <a:spcAft>
                <a:spcPts val="0"/>
              </a:spcAft>
              <a:buFont typeface="Wingdings 3"/>
              <a:buNone/>
              <a:defRPr/>
            </a:pPr>
            <a:endParaRPr lang="es-ES" sz="3600" b="1" dirty="0">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endParaRPr lang="es-ES" sz="4400" b="1" dirty="0">
              <a:latin typeface="Berlin Sans FB" pitchFamily="34" charset="0"/>
            </a:endParaRPr>
          </a:p>
          <a:p>
            <a:pPr marL="365760" indent="-256032" algn="ctr" eaLnBrk="1" fontAlgn="auto" hangingPunct="1">
              <a:spcAft>
                <a:spcPts val="0"/>
              </a:spcAft>
              <a:buFont typeface="Wingdings 3"/>
              <a:buChar char=""/>
              <a:defRPr/>
            </a:pPr>
            <a:endParaRPr lang="es-ES" sz="2600" dirty="0">
              <a:latin typeface="Arial" panose="020B0604020202020204" pitchFamily="34" charset="0"/>
              <a:cs typeface="Arial" panose="020B0604020202020204" pitchFamily="34" charset="0"/>
            </a:endParaRPr>
          </a:p>
          <a:p>
            <a:pPr marL="109728" indent="0" algn="ctr" eaLnBrk="1" fontAlgn="auto" hangingPunct="1">
              <a:spcAft>
                <a:spcPts val="0"/>
              </a:spcAft>
              <a:buFont typeface="Arial" panose="020B0604020202020204" pitchFamily="34" charset="0"/>
              <a:buNone/>
              <a:defRPr/>
            </a:pPr>
            <a:endParaRPr lang="es-ES" dirty="0"/>
          </a:p>
        </p:txBody>
      </p:sp>
    </p:spTree>
    <p:extLst>
      <p:ext uri="{BB962C8B-B14F-4D97-AF65-F5344CB8AC3E}">
        <p14:creationId xmlns:p14="http://schemas.microsoft.com/office/powerpoint/2010/main" val="10288488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a:extLst>
              <a:ext uri="{FF2B5EF4-FFF2-40B4-BE49-F238E27FC236}">
                <a16:creationId xmlns:a16="http://schemas.microsoft.com/office/drawing/2014/main" id="{5637329B-77E3-44BA-B75F-2CB6E4158C91}"/>
              </a:ext>
            </a:extLst>
          </p:cNvPr>
          <p:cNvSpPr>
            <a:spLocks noGrp="1"/>
          </p:cNvSpPr>
          <p:nvPr>
            <p:ph idx="1"/>
          </p:nvPr>
        </p:nvSpPr>
        <p:spPr>
          <a:xfrm>
            <a:off x="1403350" y="332656"/>
            <a:ext cx="7561138" cy="5760169"/>
          </a:xfrm>
        </p:spPr>
        <p:txBody>
          <a:bodyPr>
            <a:normAutofit/>
          </a:bodyPr>
          <a:lstStyle/>
          <a:p>
            <a:pPr marL="365760" indent="-256032" algn="ctr" eaLnBrk="1" fontAlgn="auto" hangingPunct="1">
              <a:spcAft>
                <a:spcPts val="0"/>
              </a:spcAft>
              <a:buFont typeface="Wingdings 3"/>
              <a:buNone/>
              <a:defRPr/>
            </a:pPr>
            <a:endParaRPr lang="es-ES" sz="3600" b="1" dirty="0">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endParaRPr lang="es-ES" sz="4400" b="1" dirty="0">
              <a:latin typeface="Berlin Sans FB" pitchFamily="34" charset="0"/>
            </a:endParaRPr>
          </a:p>
          <a:p>
            <a:pPr marL="365760" indent="-256032" algn="ctr" eaLnBrk="1" fontAlgn="auto" hangingPunct="1">
              <a:spcAft>
                <a:spcPts val="0"/>
              </a:spcAft>
              <a:buFont typeface="Wingdings 3"/>
              <a:buChar char=""/>
              <a:defRPr/>
            </a:pPr>
            <a:endParaRPr lang="es-ES" sz="2600" dirty="0">
              <a:latin typeface="Arial" panose="020B0604020202020204" pitchFamily="34" charset="0"/>
              <a:cs typeface="Arial" panose="020B0604020202020204" pitchFamily="34" charset="0"/>
            </a:endParaRPr>
          </a:p>
          <a:p>
            <a:pPr marL="109728" indent="0" algn="ctr" eaLnBrk="1" fontAlgn="auto" hangingPunct="1">
              <a:spcAft>
                <a:spcPts val="0"/>
              </a:spcAft>
              <a:buFont typeface="Arial" panose="020B0604020202020204" pitchFamily="34" charset="0"/>
              <a:buNone/>
              <a:defRPr/>
            </a:pPr>
            <a:endParaRPr lang="es-ES" dirty="0"/>
          </a:p>
        </p:txBody>
      </p:sp>
      <p:sp>
        <p:nvSpPr>
          <p:cNvPr id="2" name="Rectángulo 1"/>
          <p:cNvSpPr/>
          <p:nvPr/>
        </p:nvSpPr>
        <p:spPr>
          <a:xfrm>
            <a:off x="1403350" y="332656"/>
            <a:ext cx="7561138" cy="4494948"/>
          </a:xfrm>
          <a:prstGeom prst="rect">
            <a:avLst/>
          </a:prstGeom>
        </p:spPr>
        <p:txBody>
          <a:bodyPr wrap="square">
            <a:spAutoFit/>
          </a:bodyPr>
          <a:lstStyle/>
          <a:p>
            <a:pPr algn="just">
              <a:lnSpc>
                <a:spcPct val="107000"/>
              </a:lnSpc>
              <a:spcAft>
                <a:spcPts val="825"/>
              </a:spcAft>
            </a:pPr>
            <a:r>
              <a:rPr lang="es-MX" sz="2400" b="1" u="sng" dirty="0">
                <a:solidFill>
                  <a:srgbClr val="FF0000"/>
                </a:solidFill>
                <a:latin typeface="AR CENA" panose="020B0604020202020204"/>
                <a:ea typeface="Times New Roman" panose="02020603050405020304" pitchFamily="18" charset="0"/>
                <a:cs typeface="Calibri" panose="020F0502020204030204" pitchFamily="34" charset="0"/>
              </a:rPr>
              <a:t>2. Un apoyo económico para la población más </a:t>
            </a:r>
            <a:r>
              <a:rPr lang="es-MX" sz="2400" b="1" u="sng" dirty="0" smtClean="0">
                <a:solidFill>
                  <a:srgbClr val="FF0000"/>
                </a:solidFill>
                <a:latin typeface="AR CENA" panose="020B0604020202020204"/>
                <a:ea typeface="Times New Roman" panose="02020603050405020304" pitchFamily="18" charset="0"/>
                <a:cs typeface="Calibri" panose="020F0502020204030204" pitchFamily="34" charset="0"/>
              </a:rPr>
              <a:t>vulnerable</a:t>
            </a:r>
          </a:p>
          <a:p>
            <a:pPr algn="just">
              <a:lnSpc>
                <a:spcPct val="107000"/>
              </a:lnSpc>
              <a:spcAft>
                <a:spcPts val="825"/>
              </a:spcAft>
            </a:pPr>
            <a:endParaRPr lang="en-US" sz="2000" b="1" dirty="0">
              <a:solidFill>
                <a:srgbClr val="FF0000"/>
              </a:solidFill>
              <a:latin typeface="AR CENA" panose="020B0604020202020204"/>
              <a:ea typeface="Calibri" panose="020F0502020204030204" pitchFamily="34" charset="0"/>
              <a:cs typeface="Times New Roman" panose="02020603050405020304" pitchFamily="18" charset="0"/>
            </a:endParaRPr>
          </a:p>
          <a:p>
            <a:pPr algn="just">
              <a:lnSpc>
                <a:spcPts val="1800"/>
              </a:lnSpc>
              <a:spcAft>
                <a:spcPts val="825"/>
              </a:spcAft>
            </a:pPr>
            <a:r>
              <a:rPr lang="es-ES" sz="2000" dirty="0">
                <a:solidFill>
                  <a:srgbClr val="000000"/>
                </a:solidFill>
                <a:latin typeface="AR CENA" panose="020B0604020202020204"/>
                <a:ea typeface="Times New Roman" panose="02020603050405020304" pitchFamily="18" charset="0"/>
                <a:cs typeface="Calibri" panose="020F0502020204030204" pitchFamily="34" charset="0"/>
              </a:rPr>
              <a:t>El pilar solidario otorgará a los mayores de 65 años que no pueden pensionarse, </a:t>
            </a:r>
            <a:r>
              <a:rPr lang="es-ES" sz="2000" b="1" dirty="0">
                <a:solidFill>
                  <a:srgbClr val="000000"/>
                </a:solidFill>
                <a:latin typeface="AR CENA" panose="020B0604020202020204"/>
                <a:ea typeface="Times New Roman" panose="02020603050405020304" pitchFamily="18" charset="0"/>
                <a:cs typeface="Calibri" panose="020F0502020204030204" pitchFamily="34" charset="0"/>
              </a:rPr>
              <a:t>una renta equivalente a $223.800.</a:t>
            </a:r>
            <a:endParaRPr lang="en-US" sz="2000" dirty="0">
              <a:latin typeface="AR CENA" panose="020B0604020202020204"/>
              <a:ea typeface="Calibri" panose="020F0502020204030204" pitchFamily="34" charset="0"/>
              <a:cs typeface="Times New Roman" panose="02020603050405020304" pitchFamily="18" charset="0"/>
            </a:endParaRPr>
          </a:p>
          <a:p>
            <a:pPr algn="just">
              <a:lnSpc>
                <a:spcPts val="1800"/>
              </a:lnSpc>
              <a:spcAft>
                <a:spcPts val="825"/>
              </a:spcAft>
            </a:pPr>
            <a:r>
              <a:rPr lang="es-ES" sz="2000" dirty="0">
                <a:solidFill>
                  <a:srgbClr val="000000"/>
                </a:solidFill>
                <a:latin typeface="AR CENA" panose="020B0604020202020204"/>
                <a:ea typeface="Times New Roman" panose="02020603050405020304" pitchFamily="18" charset="0"/>
                <a:cs typeface="Calibri" panose="020F0502020204030204" pitchFamily="34" charset="0"/>
              </a:rPr>
              <a:t>Según cifras del Gobierno Nacional este pilar cobijará a 2.596.098 personas que </a:t>
            </a:r>
            <a:r>
              <a:rPr lang="es-ES" sz="2000" b="1" dirty="0">
                <a:solidFill>
                  <a:srgbClr val="000000"/>
                </a:solidFill>
                <a:latin typeface="AR CENA" panose="020B0604020202020204"/>
                <a:ea typeface="Times New Roman" panose="02020603050405020304" pitchFamily="18" charset="0"/>
                <a:cs typeface="Calibri" panose="020F0502020204030204" pitchFamily="34" charset="0"/>
              </a:rPr>
              <a:t>corresponden a la población vulnerable</a:t>
            </a:r>
            <a:r>
              <a:rPr lang="es-ES" sz="2000" dirty="0">
                <a:solidFill>
                  <a:srgbClr val="000000"/>
                </a:solidFill>
                <a:latin typeface="AR CENA" panose="020B0604020202020204"/>
                <a:ea typeface="Times New Roman" panose="02020603050405020304" pitchFamily="18" charset="0"/>
                <a:cs typeface="Calibri" panose="020F0502020204030204" pitchFamily="34" charset="0"/>
              </a:rPr>
              <a:t> (hasta el nivel C3 del Sisbén</a:t>
            </a:r>
            <a:r>
              <a:rPr lang="es-ES" sz="2000" dirty="0" smtClean="0">
                <a:solidFill>
                  <a:srgbClr val="000000"/>
                </a:solidFill>
                <a:latin typeface="AR CENA" panose="020B0604020202020204"/>
                <a:ea typeface="Times New Roman" panose="02020603050405020304" pitchFamily="18" charset="0"/>
                <a:cs typeface="Calibri" panose="020F0502020204030204" pitchFamily="34" charset="0"/>
              </a:rPr>
              <a:t>).</a:t>
            </a:r>
          </a:p>
          <a:p>
            <a:pPr algn="just">
              <a:lnSpc>
                <a:spcPts val="1800"/>
              </a:lnSpc>
              <a:spcAft>
                <a:spcPts val="825"/>
              </a:spcAft>
            </a:pPr>
            <a:endParaRPr lang="en-US" sz="2000" dirty="0">
              <a:latin typeface="AR CENA" panose="020B0604020202020204"/>
              <a:ea typeface="Calibri" panose="020F0502020204030204" pitchFamily="34" charset="0"/>
              <a:cs typeface="Times New Roman" panose="02020603050405020304" pitchFamily="18" charset="0"/>
            </a:endParaRPr>
          </a:p>
          <a:p>
            <a:pPr algn="just">
              <a:lnSpc>
                <a:spcPts val="1800"/>
              </a:lnSpc>
              <a:spcAft>
                <a:spcPts val="825"/>
              </a:spcAft>
            </a:pPr>
            <a:r>
              <a:rPr lang="es-ES" sz="2000" dirty="0">
                <a:solidFill>
                  <a:srgbClr val="000000"/>
                </a:solidFill>
                <a:latin typeface="AR CENA" panose="020B0604020202020204"/>
                <a:ea typeface="Times New Roman" panose="02020603050405020304" pitchFamily="18" charset="0"/>
                <a:cs typeface="Calibri" panose="020F0502020204030204" pitchFamily="34" charset="0"/>
              </a:rPr>
              <a:t>“Con </a:t>
            </a:r>
            <a:r>
              <a:rPr lang="es-ES" sz="2000" b="1" dirty="0">
                <a:solidFill>
                  <a:srgbClr val="000000"/>
                </a:solidFill>
                <a:latin typeface="AR CENA" panose="020B0604020202020204"/>
                <a:ea typeface="Times New Roman" panose="02020603050405020304" pitchFamily="18" charset="0"/>
                <a:cs typeface="Calibri" panose="020F0502020204030204" pitchFamily="34" charset="0"/>
              </a:rPr>
              <a:t>esta reforma pensional se amplía de una manera sustancial la cobertura en pensiones </a:t>
            </a:r>
            <a:r>
              <a:rPr lang="es-ES" sz="2000" dirty="0">
                <a:solidFill>
                  <a:srgbClr val="000000"/>
                </a:solidFill>
                <a:latin typeface="AR CENA" panose="020B0604020202020204"/>
                <a:ea typeface="Times New Roman" panose="02020603050405020304" pitchFamily="18" charset="0"/>
                <a:cs typeface="Calibri" panose="020F0502020204030204" pitchFamily="34" charset="0"/>
              </a:rPr>
              <a:t>y se comienza a pagar la deuda social con los adultos mayores de 65 años sin posibilidad de pensionarse, es una de las grandes importancias de esta reforma”, precisó el presidente de la Central Unitaria de Trabajadores, CUT, Francisco Maltés.</a:t>
            </a:r>
            <a:endParaRPr lang="en-US" sz="2000" dirty="0">
              <a:effectLst/>
              <a:latin typeface="AR CENA" panose="020B0604020202020204"/>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418396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a:extLst>
              <a:ext uri="{FF2B5EF4-FFF2-40B4-BE49-F238E27FC236}">
                <a16:creationId xmlns:a16="http://schemas.microsoft.com/office/drawing/2014/main" id="{5637329B-77E3-44BA-B75F-2CB6E4158C91}"/>
              </a:ext>
            </a:extLst>
          </p:cNvPr>
          <p:cNvSpPr>
            <a:spLocks noGrp="1"/>
          </p:cNvSpPr>
          <p:nvPr>
            <p:ph idx="1"/>
          </p:nvPr>
        </p:nvSpPr>
        <p:spPr>
          <a:xfrm>
            <a:off x="1403350" y="332656"/>
            <a:ext cx="7561138" cy="5760169"/>
          </a:xfrm>
        </p:spPr>
        <p:txBody>
          <a:bodyPr>
            <a:normAutofit/>
          </a:bodyPr>
          <a:lstStyle/>
          <a:p>
            <a:pPr marL="0" indent="0">
              <a:buNone/>
            </a:pPr>
            <a:r>
              <a:rPr lang="es-MX" sz="2400" b="1" u="sng" dirty="0" smtClean="0">
                <a:solidFill>
                  <a:srgbClr val="FF0000"/>
                </a:solidFill>
                <a:latin typeface="AR CENA" panose="020B0604020202020204"/>
              </a:rPr>
              <a:t>3</a:t>
            </a:r>
            <a:r>
              <a:rPr lang="es-MX" sz="2400" b="1" u="sng" dirty="0">
                <a:solidFill>
                  <a:srgbClr val="FF0000"/>
                </a:solidFill>
                <a:latin typeface="AR CENA" panose="020B0604020202020204"/>
              </a:rPr>
              <a:t>. Renta vitalicia para quienes no alcanzan a </a:t>
            </a:r>
            <a:r>
              <a:rPr lang="es-MX" sz="2400" b="1" u="sng" dirty="0" smtClean="0">
                <a:solidFill>
                  <a:srgbClr val="FF0000"/>
                </a:solidFill>
                <a:latin typeface="AR CENA" panose="020B0604020202020204"/>
              </a:rPr>
              <a:t>pensionarse</a:t>
            </a:r>
          </a:p>
          <a:p>
            <a:pPr marL="0" indent="0">
              <a:buNone/>
            </a:pPr>
            <a:endParaRPr lang="en-US" sz="2000" b="1" u="sng" dirty="0">
              <a:solidFill>
                <a:srgbClr val="FF0000"/>
              </a:solidFill>
              <a:latin typeface="AR CENA" panose="020B0604020202020204"/>
            </a:endParaRPr>
          </a:p>
          <a:p>
            <a:pPr marL="0" indent="0">
              <a:buNone/>
            </a:pPr>
            <a:r>
              <a:rPr lang="es-ES" sz="2000" dirty="0" smtClean="0">
                <a:latin typeface="AR CENA" panose="020B0604020202020204"/>
              </a:rPr>
              <a:t>En </a:t>
            </a:r>
            <a:r>
              <a:rPr lang="es-ES" sz="2000" dirty="0">
                <a:latin typeface="AR CENA" panose="020B0604020202020204"/>
              </a:rPr>
              <a:t>el pilar semicontributivo las personas mayores de 65 años, que tienen un </a:t>
            </a:r>
            <a:r>
              <a:rPr lang="es-ES" sz="2000" b="1" dirty="0">
                <a:latin typeface="AR CENA" panose="020B0604020202020204"/>
              </a:rPr>
              <a:t>mínimo de 150 y un máximo de 999 semanas cotizadas</a:t>
            </a:r>
            <a:r>
              <a:rPr lang="es-ES" sz="2000" dirty="0">
                <a:latin typeface="AR CENA" panose="020B0604020202020204"/>
              </a:rPr>
              <a:t> en Colpensiones o ahorros en su cuenta individual en una AFP, pero que no les alcanza para pensionarse, recibirán una renta vitalicia.</a:t>
            </a:r>
            <a:endParaRPr lang="en-US" sz="2000" dirty="0">
              <a:latin typeface="AR CENA" panose="020B0604020202020204"/>
            </a:endParaRPr>
          </a:p>
          <a:p>
            <a:pPr marL="0" indent="0">
              <a:buNone/>
            </a:pPr>
            <a:endParaRPr lang="es-ES" sz="2000" dirty="0" smtClean="0">
              <a:latin typeface="AR CENA" panose="020B0604020202020204"/>
            </a:endParaRPr>
          </a:p>
          <a:p>
            <a:pPr marL="0" indent="0">
              <a:buNone/>
            </a:pPr>
            <a:r>
              <a:rPr lang="es-ES" sz="2000" dirty="0" smtClean="0">
                <a:latin typeface="AR CENA" panose="020B0604020202020204"/>
              </a:rPr>
              <a:t>Este </a:t>
            </a:r>
            <a:r>
              <a:rPr lang="es-ES" sz="2000" dirty="0">
                <a:latin typeface="AR CENA" panose="020B0604020202020204"/>
              </a:rPr>
              <a:t>grupo también recibirá el</a:t>
            </a:r>
            <a:r>
              <a:rPr lang="es-ES" sz="2000" b="1" dirty="0">
                <a:latin typeface="AR CENA" panose="020B0604020202020204"/>
              </a:rPr>
              <a:t> valor del pilar solidario</a:t>
            </a:r>
            <a:r>
              <a:rPr lang="es-ES" sz="2000" dirty="0">
                <a:latin typeface="AR CENA" panose="020B0604020202020204"/>
              </a:rPr>
              <a:t>, si se encuentra catalogado hasta el nivel C3 del Sisbén.</a:t>
            </a:r>
            <a:endParaRPr lang="en-US" sz="2000" dirty="0">
              <a:latin typeface="AR CENA" panose="020B0604020202020204"/>
            </a:endParaRPr>
          </a:p>
          <a:p>
            <a:pPr marL="365760" indent="-256032" algn="ctr" eaLnBrk="1" fontAlgn="auto" hangingPunct="1">
              <a:spcAft>
                <a:spcPts val="0"/>
              </a:spcAft>
              <a:buFont typeface="Wingdings 3"/>
              <a:buChar char=""/>
              <a:defRPr/>
            </a:pPr>
            <a:endParaRPr lang="es-ES" sz="2000" dirty="0">
              <a:latin typeface="AR CENA" panose="020B0604020202020204"/>
              <a:cs typeface="Arial" panose="020B0604020202020204" pitchFamily="34" charset="0"/>
            </a:endParaRPr>
          </a:p>
          <a:p>
            <a:pPr marL="109728" indent="0" algn="ctr" eaLnBrk="1" fontAlgn="auto" hangingPunct="1">
              <a:spcAft>
                <a:spcPts val="0"/>
              </a:spcAft>
              <a:buFont typeface="Arial" panose="020B0604020202020204" pitchFamily="34" charset="0"/>
              <a:buNone/>
              <a:defRPr/>
            </a:pPr>
            <a:endParaRPr lang="es-ES" dirty="0"/>
          </a:p>
        </p:txBody>
      </p:sp>
    </p:spTree>
    <p:extLst>
      <p:ext uri="{BB962C8B-B14F-4D97-AF65-F5344CB8AC3E}">
        <p14:creationId xmlns:p14="http://schemas.microsoft.com/office/powerpoint/2010/main" val="3971719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a:extLst>
              <a:ext uri="{FF2B5EF4-FFF2-40B4-BE49-F238E27FC236}">
                <a16:creationId xmlns:a16="http://schemas.microsoft.com/office/drawing/2014/main" id="{5637329B-77E3-44BA-B75F-2CB6E4158C91}"/>
              </a:ext>
            </a:extLst>
          </p:cNvPr>
          <p:cNvSpPr>
            <a:spLocks noGrp="1"/>
          </p:cNvSpPr>
          <p:nvPr>
            <p:ph idx="1"/>
          </p:nvPr>
        </p:nvSpPr>
        <p:spPr>
          <a:xfrm>
            <a:off x="1403350" y="332656"/>
            <a:ext cx="7561138" cy="5760169"/>
          </a:xfrm>
        </p:spPr>
        <p:txBody>
          <a:bodyPr>
            <a:normAutofit fontScale="92500" lnSpcReduction="20000"/>
          </a:bodyPr>
          <a:lstStyle/>
          <a:p>
            <a:pPr marL="0" indent="0" algn="just">
              <a:buNone/>
            </a:pPr>
            <a:r>
              <a:rPr lang="es-MX" sz="2600" b="1" u="sng" dirty="0">
                <a:solidFill>
                  <a:srgbClr val="FF0000"/>
                </a:solidFill>
                <a:latin typeface="AR CENA" panose="020B0604020202020204"/>
              </a:rPr>
              <a:t>4. Los aportes en Colpensiones y las AFP se </a:t>
            </a:r>
            <a:r>
              <a:rPr lang="es-MX" sz="2600" b="1" u="sng" dirty="0" smtClean="0">
                <a:solidFill>
                  <a:srgbClr val="FF0000"/>
                </a:solidFill>
                <a:latin typeface="AR CENA" panose="020B0604020202020204"/>
              </a:rPr>
              <a:t>suman</a:t>
            </a:r>
          </a:p>
          <a:p>
            <a:pPr marL="0" indent="0" algn="just">
              <a:buNone/>
            </a:pPr>
            <a:endParaRPr lang="en-US" sz="2200" b="1" u="sng" dirty="0">
              <a:solidFill>
                <a:srgbClr val="FF0000"/>
              </a:solidFill>
              <a:latin typeface="AR CENA" panose="020B0604020202020204"/>
            </a:endParaRPr>
          </a:p>
          <a:p>
            <a:pPr marL="0" indent="0" algn="just">
              <a:buNone/>
            </a:pPr>
            <a:r>
              <a:rPr lang="es-ES" sz="2200" b="1" dirty="0">
                <a:latin typeface="AR CENA" panose="020B0604020202020204"/>
              </a:rPr>
              <a:t>En el pilar contributivo se encuentran todas las personas afiliadas</a:t>
            </a:r>
            <a:r>
              <a:rPr lang="es-ES" sz="2200" dirty="0">
                <a:latin typeface="AR CENA" panose="020B0604020202020204"/>
              </a:rPr>
              <a:t>, de la siguiente forma: Colpensiones recibirá los aportes hasta tres salarios mínimos y las AFP, las cotizaciones que excedan los 3 salarios mínimos.</a:t>
            </a:r>
            <a:endParaRPr lang="en-US" sz="2200" dirty="0">
              <a:latin typeface="AR CENA" panose="020B0604020202020204"/>
            </a:endParaRPr>
          </a:p>
          <a:p>
            <a:pPr marL="0" indent="0" algn="just">
              <a:buNone/>
            </a:pPr>
            <a:r>
              <a:rPr lang="es-ES" sz="2200" dirty="0">
                <a:latin typeface="AR CENA" panose="020B0604020202020204"/>
              </a:rPr>
              <a:t>Esta ha sido, hasta ahora, una de las líneas rojas para el Gobierno Nacional. Para la cartera Laboral, este monto de tres salarios mínimos permite garantizar la sostenibilidad del sistema.</a:t>
            </a:r>
            <a:endParaRPr lang="en-US" sz="2200" dirty="0">
              <a:latin typeface="AR CENA" panose="020B0604020202020204"/>
            </a:endParaRPr>
          </a:p>
          <a:p>
            <a:pPr marL="0" indent="0" algn="just">
              <a:buNone/>
            </a:pPr>
            <a:r>
              <a:rPr lang="es-ES" sz="2200" dirty="0">
                <a:latin typeface="AR CENA" panose="020B0604020202020204"/>
              </a:rPr>
              <a:t>Sin embargo, </a:t>
            </a:r>
            <a:r>
              <a:rPr lang="es-ES" sz="2200" b="1" dirty="0">
                <a:latin typeface="AR CENA" panose="020B0604020202020204"/>
              </a:rPr>
              <a:t>esto traería una reducción en el ahorro privado</a:t>
            </a:r>
            <a:r>
              <a:rPr lang="es-ES" sz="2200" dirty="0">
                <a:latin typeface="AR CENA" panose="020B0604020202020204"/>
              </a:rPr>
              <a:t>, razón por la cual Montenegro defiende que este umbral debería bajarse hasta al menos dos salarios mínimos. “En ese sentido, tenemos diferencias, el ahorro de los trabajadores no es público”, dijo.</a:t>
            </a:r>
            <a:endParaRPr lang="en-US" sz="2200" dirty="0">
              <a:latin typeface="AR CENA" panose="020B0604020202020204"/>
            </a:endParaRPr>
          </a:p>
          <a:p>
            <a:pPr marL="0" indent="0" algn="just">
              <a:buNone/>
            </a:pPr>
            <a:r>
              <a:rPr lang="es-ES" sz="2200" dirty="0">
                <a:latin typeface="AR CENA" panose="020B0604020202020204"/>
              </a:rPr>
              <a:t>“</a:t>
            </a:r>
            <a:r>
              <a:rPr lang="es-ES" sz="2200" b="1" dirty="0">
                <a:latin typeface="AR CENA" panose="020B0604020202020204"/>
              </a:rPr>
              <a:t>Es un sistema de reparto que no es sostenible a futuro</a:t>
            </a:r>
            <a:r>
              <a:rPr lang="es-ES" sz="2200" dirty="0">
                <a:latin typeface="AR CENA" panose="020B0604020202020204"/>
              </a:rPr>
              <a:t>, porque cada vez hay menos cotizantes por cada pensionado”, agregó el presidente de Asofondos.</a:t>
            </a:r>
            <a:endParaRPr lang="en-US" sz="2200" dirty="0">
              <a:latin typeface="AR CENA" panose="020B0604020202020204"/>
            </a:endParaRPr>
          </a:p>
          <a:p>
            <a:pPr marL="0" indent="0" algn="just">
              <a:buNone/>
            </a:pPr>
            <a:r>
              <a:rPr lang="es-ES" sz="2200" dirty="0">
                <a:latin typeface="AR CENA" panose="020B0604020202020204"/>
              </a:rPr>
              <a:t>De otro lado, y de acuerdo con el Ministerio de Trabajo, con su propuesta de reforma pensional se mantienen los parámetros para reconocer la pensión de vejez, tales como edad, semanas y taza de reemplazo se mantienen. Sin embargo, se </a:t>
            </a:r>
            <a:r>
              <a:rPr lang="es-ES" sz="2200" b="1" dirty="0">
                <a:latin typeface="AR CENA" panose="020B0604020202020204"/>
              </a:rPr>
              <a:t>unirán o complementarán ambos aportes en Colpensiones y AFP,</a:t>
            </a:r>
            <a:r>
              <a:rPr lang="es-ES" sz="2200" dirty="0">
                <a:latin typeface="AR CENA" panose="020B0604020202020204"/>
              </a:rPr>
              <a:t> según sea el caso, para sumar una única pensión de vejez.</a:t>
            </a:r>
            <a:endParaRPr lang="en-US" sz="2200" dirty="0">
              <a:latin typeface="AR CENA" panose="020B0604020202020204"/>
            </a:endParaRPr>
          </a:p>
          <a:p>
            <a:pPr marL="109728" indent="0" algn="ctr" eaLnBrk="1" fontAlgn="auto" hangingPunct="1">
              <a:spcAft>
                <a:spcPts val="0"/>
              </a:spcAft>
              <a:buFont typeface="Arial" panose="020B0604020202020204" pitchFamily="34" charset="0"/>
              <a:buNone/>
              <a:defRPr/>
            </a:pPr>
            <a:endParaRPr lang="es-ES" dirty="0"/>
          </a:p>
        </p:txBody>
      </p:sp>
    </p:spTree>
    <p:extLst>
      <p:ext uri="{BB962C8B-B14F-4D97-AF65-F5344CB8AC3E}">
        <p14:creationId xmlns:p14="http://schemas.microsoft.com/office/powerpoint/2010/main" val="2153282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a:extLst>
              <a:ext uri="{FF2B5EF4-FFF2-40B4-BE49-F238E27FC236}">
                <a16:creationId xmlns:a16="http://schemas.microsoft.com/office/drawing/2014/main" id="{5637329B-77E3-44BA-B75F-2CB6E4158C91}"/>
              </a:ext>
            </a:extLst>
          </p:cNvPr>
          <p:cNvSpPr>
            <a:spLocks noGrp="1"/>
          </p:cNvSpPr>
          <p:nvPr>
            <p:ph idx="1"/>
          </p:nvPr>
        </p:nvSpPr>
        <p:spPr>
          <a:xfrm>
            <a:off x="1403350" y="332656"/>
            <a:ext cx="7561138" cy="5760169"/>
          </a:xfrm>
        </p:spPr>
        <p:txBody>
          <a:bodyPr>
            <a:normAutofit/>
          </a:bodyPr>
          <a:lstStyle/>
          <a:p>
            <a:pPr marL="0" indent="0" algn="just">
              <a:buNone/>
            </a:pPr>
            <a:r>
              <a:rPr lang="es-MX" sz="2400" b="1" u="sng" dirty="0">
                <a:solidFill>
                  <a:srgbClr val="FF0000"/>
                </a:solidFill>
                <a:latin typeface="AR CENA" panose="020B0604020202020204"/>
              </a:rPr>
              <a:t>5. Una opción adicional para una mejor </a:t>
            </a:r>
            <a:r>
              <a:rPr lang="es-MX" sz="2400" b="1" u="sng" dirty="0" smtClean="0">
                <a:solidFill>
                  <a:srgbClr val="FF0000"/>
                </a:solidFill>
                <a:latin typeface="AR CENA" panose="020B0604020202020204"/>
              </a:rPr>
              <a:t>pensión</a:t>
            </a:r>
          </a:p>
          <a:p>
            <a:pPr marL="0" indent="0" algn="just">
              <a:buNone/>
            </a:pPr>
            <a:endParaRPr lang="en-US" sz="2000" b="1" u="sng" dirty="0">
              <a:solidFill>
                <a:srgbClr val="FF0000"/>
              </a:solidFill>
              <a:latin typeface="AR CENA" panose="020B0604020202020204"/>
            </a:endParaRPr>
          </a:p>
          <a:p>
            <a:pPr marL="0" indent="0" algn="just">
              <a:buNone/>
            </a:pPr>
            <a:r>
              <a:rPr lang="es-ES" sz="2000" dirty="0">
                <a:latin typeface="AR CENA" panose="020B0604020202020204"/>
              </a:rPr>
              <a:t>El pilar de ahorro voluntario le permitirá a la población que tiene mayores ingresos,</a:t>
            </a:r>
            <a:r>
              <a:rPr lang="es-ES" sz="2000" b="1" dirty="0">
                <a:latin typeface="AR CENA" panose="020B0604020202020204"/>
              </a:rPr>
              <a:t> hacer aportes adicionales para obtener una mejor pensión</a:t>
            </a:r>
            <a:r>
              <a:rPr lang="es-ES" sz="2000" b="1" dirty="0" smtClean="0">
                <a:latin typeface="AR CENA" panose="020B0604020202020204"/>
              </a:rPr>
              <a:t>.</a:t>
            </a:r>
          </a:p>
          <a:p>
            <a:pPr marL="0" indent="0" algn="just">
              <a:buNone/>
            </a:pPr>
            <a:endParaRPr lang="en-US" sz="2000" dirty="0">
              <a:latin typeface="AR CENA" panose="020B0604020202020204"/>
            </a:endParaRPr>
          </a:p>
          <a:p>
            <a:pPr marL="0" indent="0" algn="just">
              <a:buNone/>
            </a:pPr>
            <a:r>
              <a:rPr lang="es-ES" sz="2000" dirty="0">
                <a:latin typeface="AR CENA" panose="020B0604020202020204"/>
              </a:rPr>
              <a:t>“Es importante que los colombianos puedan preservar su libertad de jubilarse anticipadamente, de escoger la modalidad de pensión que más le convenga y el derecho de elegir quien administra su ahorro”, comentó Santiago Montenegro.</a:t>
            </a:r>
            <a:endParaRPr lang="en-US" sz="2000" dirty="0">
              <a:latin typeface="AR CENA" panose="020B0604020202020204"/>
            </a:endParaRPr>
          </a:p>
          <a:p>
            <a:pPr marL="0" indent="0" algn="just">
              <a:buNone/>
            </a:pPr>
            <a:endParaRPr lang="en-US" sz="2000" dirty="0">
              <a:latin typeface="AR CENA" panose="020B0604020202020204"/>
            </a:endParaRPr>
          </a:p>
          <a:p>
            <a:pPr marL="0" indent="0" algn="just">
              <a:buNone/>
            </a:pPr>
            <a:endParaRPr lang="es-ES" sz="2000" dirty="0">
              <a:latin typeface="AR CENA" panose="020B0604020202020204"/>
            </a:endParaRPr>
          </a:p>
        </p:txBody>
      </p:sp>
    </p:spTree>
    <p:extLst>
      <p:ext uri="{BB962C8B-B14F-4D97-AF65-F5344CB8AC3E}">
        <p14:creationId xmlns:p14="http://schemas.microsoft.com/office/powerpoint/2010/main" val="2779624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a:extLst>
              <a:ext uri="{FF2B5EF4-FFF2-40B4-BE49-F238E27FC236}">
                <a16:creationId xmlns:a16="http://schemas.microsoft.com/office/drawing/2014/main" id="{5637329B-77E3-44BA-B75F-2CB6E4158C91}"/>
              </a:ext>
            </a:extLst>
          </p:cNvPr>
          <p:cNvSpPr>
            <a:spLocks noGrp="1"/>
          </p:cNvSpPr>
          <p:nvPr>
            <p:ph idx="1"/>
          </p:nvPr>
        </p:nvSpPr>
        <p:spPr>
          <a:xfrm>
            <a:off x="1403350" y="332656"/>
            <a:ext cx="7561138" cy="6336703"/>
          </a:xfrm>
        </p:spPr>
        <p:txBody>
          <a:bodyPr>
            <a:noAutofit/>
          </a:bodyPr>
          <a:lstStyle/>
          <a:p>
            <a:pPr marL="0" indent="0" algn="just">
              <a:buNone/>
            </a:pPr>
            <a:r>
              <a:rPr lang="es-MX" sz="2400" b="1" u="sng" dirty="0">
                <a:solidFill>
                  <a:srgbClr val="FF0000"/>
                </a:solidFill>
                <a:latin typeface="AR CENA" panose="020B0604020202020204"/>
              </a:rPr>
              <a:t>6. Pionero en el cierre de las brechas de </a:t>
            </a:r>
            <a:r>
              <a:rPr lang="es-MX" sz="2400" b="1" u="sng" dirty="0" smtClean="0">
                <a:solidFill>
                  <a:srgbClr val="FF0000"/>
                </a:solidFill>
                <a:latin typeface="AR CENA" panose="020B0604020202020204"/>
              </a:rPr>
              <a:t>género</a:t>
            </a:r>
          </a:p>
          <a:p>
            <a:pPr marL="0" indent="0" algn="just">
              <a:buNone/>
            </a:pPr>
            <a:endParaRPr lang="en-US" sz="1800" b="1" u="sng" dirty="0">
              <a:solidFill>
                <a:srgbClr val="FF0000"/>
              </a:solidFill>
              <a:latin typeface="AR CENA" panose="020B0604020202020204"/>
            </a:endParaRPr>
          </a:p>
          <a:p>
            <a:pPr marL="0" indent="0" algn="just">
              <a:buNone/>
            </a:pPr>
            <a:r>
              <a:rPr lang="es-ES" sz="2000" dirty="0">
                <a:latin typeface="AR CENA" panose="020B0604020202020204"/>
              </a:rPr>
              <a:t>El proyecto de la reforma pensional aspira ser un pionero en la equidad de género, al proponer que, por cada hijo, sin que supere 3 hijos, </a:t>
            </a:r>
            <a:r>
              <a:rPr lang="es-ES" sz="2000" b="1" dirty="0">
                <a:latin typeface="AR CENA" panose="020B0604020202020204"/>
              </a:rPr>
              <a:t>las mujeres podrán tener una reducción en el número de semanas</a:t>
            </a:r>
            <a:r>
              <a:rPr lang="es-ES" sz="2000" dirty="0">
                <a:latin typeface="AR CENA" panose="020B0604020202020204"/>
              </a:rPr>
              <a:t> requeridas para el reconocimiento de su pensión.</a:t>
            </a:r>
            <a:endParaRPr lang="en-US" sz="2000" dirty="0">
              <a:latin typeface="AR CENA" panose="020B0604020202020204"/>
            </a:endParaRPr>
          </a:p>
          <a:p>
            <a:pPr marL="0" indent="0" algn="just">
              <a:buNone/>
            </a:pPr>
            <a:r>
              <a:rPr lang="es-ES" sz="2000" dirty="0">
                <a:latin typeface="AR CENA" panose="020B0604020202020204"/>
              </a:rPr>
              <a:t>Esto como un reconocimiento a aquellas madres que han dedicado su vida al cuidado de sus hijos, </a:t>
            </a:r>
            <a:r>
              <a:rPr lang="es-ES" sz="2000" b="1" dirty="0">
                <a:latin typeface="AR CENA" panose="020B0604020202020204"/>
              </a:rPr>
              <a:t>garantizando que las mujeres se jubilen con una pensión justa</a:t>
            </a:r>
            <a:r>
              <a:rPr lang="es-ES" sz="2000" dirty="0">
                <a:latin typeface="AR CENA" panose="020B0604020202020204"/>
              </a:rPr>
              <a:t>.</a:t>
            </a:r>
            <a:endParaRPr lang="en-US" sz="2000" dirty="0">
              <a:latin typeface="AR CENA" panose="020B0604020202020204"/>
            </a:endParaRPr>
          </a:p>
          <a:p>
            <a:pPr marL="0" indent="0" algn="just">
              <a:buNone/>
            </a:pPr>
            <a:r>
              <a:rPr lang="es-ES" sz="2000" dirty="0">
                <a:latin typeface="AR CENA" panose="020B0604020202020204"/>
              </a:rPr>
              <a:t>La representante de la Confederación Democrática de Pensionados, María Cabrera, argumentó que “esta reforma pensional también favorece a las mujeres madres de familia, quienes por cada hijo tendrán </a:t>
            </a:r>
            <a:r>
              <a:rPr lang="es-ES" sz="2000" b="1" dirty="0">
                <a:latin typeface="AR CENA" panose="020B0604020202020204"/>
              </a:rPr>
              <a:t>reconocidas 50 semanas para poderse pensionar</a:t>
            </a:r>
            <a:r>
              <a:rPr lang="es-ES" sz="2000" dirty="0" smtClean="0">
                <a:latin typeface="AR CENA" panose="020B0604020202020204"/>
              </a:rPr>
              <a:t>”</a:t>
            </a:r>
            <a:endParaRPr lang="en-US" sz="2000" dirty="0">
              <a:solidFill>
                <a:srgbClr val="FF0000"/>
              </a:solidFill>
              <a:latin typeface="AR CENA" panose="020B0604020202020204"/>
            </a:endParaRPr>
          </a:p>
          <a:p>
            <a:pPr marL="0" indent="0" algn="just">
              <a:buNone/>
            </a:pPr>
            <a:endParaRPr lang="es-ES" sz="2000" dirty="0">
              <a:latin typeface="AR CENA" panose="020B0604020202020204"/>
            </a:endParaRPr>
          </a:p>
        </p:txBody>
      </p:sp>
    </p:spTree>
    <p:extLst>
      <p:ext uri="{BB962C8B-B14F-4D97-AF65-F5344CB8AC3E}">
        <p14:creationId xmlns:p14="http://schemas.microsoft.com/office/powerpoint/2010/main" val="37539572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a:extLst>
              <a:ext uri="{FF2B5EF4-FFF2-40B4-BE49-F238E27FC236}">
                <a16:creationId xmlns:a16="http://schemas.microsoft.com/office/drawing/2014/main" id="{5637329B-77E3-44BA-B75F-2CB6E4158C91}"/>
              </a:ext>
            </a:extLst>
          </p:cNvPr>
          <p:cNvSpPr>
            <a:spLocks noGrp="1"/>
          </p:cNvSpPr>
          <p:nvPr>
            <p:ph idx="1"/>
          </p:nvPr>
        </p:nvSpPr>
        <p:spPr>
          <a:xfrm>
            <a:off x="1403350" y="332656"/>
            <a:ext cx="7561138" cy="6336703"/>
          </a:xfrm>
        </p:spPr>
        <p:txBody>
          <a:bodyPr>
            <a:noAutofit/>
          </a:bodyPr>
          <a:lstStyle/>
          <a:p>
            <a:pPr marL="0" indent="0" algn="just">
              <a:buNone/>
            </a:pPr>
            <a:r>
              <a:rPr lang="es-MX" sz="2400" b="1" u="sng" dirty="0">
                <a:solidFill>
                  <a:srgbClr val="FF0000"/>
                </a:solidFill>
                <a:latin typeface="AR CENA" panose="020B0604020202020204"/>
              </a:rPr>
              <a:t>7. Fondo para el </a:t>
            </a:r>
            <a:r>
              <a:rPr lang="es-MX" sz="2400" b="1" u="sng" dirty="0" smtClean="0">
                <a:solidFill>
                  <a:srgbClr val="FF0000"/>
                </a:solidFill>
                <a:latin typeface="AR CENA" panose="020B0604020202020204"/>
              </a:rPr>
              <a:t>Ahorro</a:t>
            </a:r>
          </a:p>
          <a:p>
            <a:pPr marL="0" indent="0" algn="just">
              <a:buNone/>
            </a:pPr>
            <a:endParaRPr lang="en-US" sz="2400" b="1" u="sng" dirty="0">
              <a:solidFill>
                <a:srgbClr val="FF0000"/>
              </a:solidFill>
              <a:latin typeface="AR CENA" panose="020B0604020202020204"/>
            </a:endParaRPr>
          </a:p>
          <a:p>
            <a:pPr marL="0" indent="0" algn="just">
              <a:buNone/>
            </a:pPr>
            <a:r>
              <a:rPr lang="es-ES" sz="2000" dirty="0">
                <a:latin typeface="AR CENA" panose="020B0604020202020204"/>
              </a:rPr>
              <a:t>La iniciativa propone la creación de un fondo de ahorro, al cual se pasarán el </a:t>
            </a:r>
            <a:r>
              <a:rPr lang="es-ES" sz="2000" b="1" dirty="0">
                <a:latin typeface="AR CENA" panose="020B0604020202020204"/>
              </a:rPr>
              <a:t>20% del total de aportes al sistema de cotización </a:t>
            </a:r>
            <a:r>
              <a:rPr lang="es-ES" sz="2000" dirty="0">
                <a:latin typeface="AR CENA" panose="020B0604020202020204"/>
              </a:rPr>
              <a:t>que recibirá Colpensiones. </a:t>
            </a:r>
            <a:r>
              <a:rPr lang="es-MX" sz="2000" dirty="0">
                <a:latin typeface="AR CENA" panose="020B0604020202020204"/>
              </a:rPr>
              <a:t>El fondo de ahorros aumentará progresivamente ese porcentaje cada </a:t>
            </a:r>
            <a:r>
              <a:rPr lang="es-MX" sz="2000" b="1" dirty="0">
                <a:latin typeface="AR CENA" panose="020B0604020202020204"/>
              </a:rPr>
              <a:t>10 años.</a:t>
            </a:r>
            <a:endParaRPr lang="en-US" sz="2000" dirty="0">
              <a:latin typeface="AR CENA" panose="020B0604020202020204"/>
            </a:endParaRPr>
          </a:p>
          <a:p>
            <a:pPr marL="0" indent="0" algn="just">
              <a:buNone/>
            </a:pPr>
            <a:r>
              <a:rPr lang="es-ES" sz="2000" dirty="0">
                <a:latin typeface="AR CENA" panose="020B0604020202020204"/>
              </a:rPr>
              <a:t>El objetivo del fondo es</a:t>
            </a:r>
            <a:r>
              <a:rPr lang="es-ES" sz="2000" b="1" dirty="0">
                <a:latin typeface="AR CENA" panose="020B0604020202020204"/>
              </a:rPr>
              <a:t> evitar cualquier impacto al mercado de valores</a:t>
            </a:r>
            <a:r>
              <a:rPr lang="es-ES" sz="2000" dirty="0">
                <a:latin typeface="AR CENA" panose="020B0604020202020204"/>
              </a:rPr>
              <a:t> y la adquisición de Títulos de </a:t>
            </a:r>
            <a:r>
              <a:rPr lang="es-ES" sz="2000" dirty="0" smtClean="0">
                <a:latin typeface="AR CENA" panose="020B0604020202020204"/>
              </a:rPr>
              <a:t>Tesorería, TES.</a:t>
            </a:r>
          </a:p>
          <a:p>
            <a:pPr marL="0" indent="0" algn="just">
              <a:buNone/>
            </a:pPr>
            <a:endParaRPr lang="en-US" sz="2000" dirty="0" smtClean="0">
              <a:latin typeface="AR CENA" panose="020B0604020202020204"/>
            </a:endParaRPr>
          </a:p>
          <a:p>
            <a:pPr marL="0" indent="0" algn="just">
              <a:buNone/>
            </a:pPr>
            <a:r>
              <a:rPr lang="es-ES" sz="2000" dirty="0" smtClean="0">
                <a:latin typeface="AR CENA" panose="020B0604020202020204"/>
              </a:rPr>
              <a:t>Por </a:t>
            </a:r>
            <a:r>
              <a:rPr lang="es-ES" sz="2000" dirty="0">
                <a:latin typeface="AR CENA" panose="020B0604020202020204"/>
              </a:rPr>
              <a:t>su parte, Asofondos advirtió que, según la ponencia, </a:t>
            </a:r>
            <a:r>
              <a:rPr lang="es-ES" sz="2000" b="1" dirty="0">
                <a:latin typeface="AR CENA" panose="020B0604020202020204"/>
              </a:rPr>
              <a:t>el Comité Directivo del Fondo de Ahorro quedaría controlado por el Gobierno</a:t>
            </a:r>
            <a:r>
              <a:rPr lang="es-ES" sz="2000" dirty="0">
                <a:latin typeface="AR CENA" panose="020B0604020202020204"/>
              </a:rPr>
              <a:t>, lo cual podría poner riesgo la independencia en su manejo</a:t>
            </a:r>
            <a:r>
              <a:rPr lang="es-ES" sz="2000" dirty="0" smtClean="0">
                <a:latin typeface="AR CENA" panose="020B0604020202020204"/>
              </a:rPr>
              <a:t>.</a:t>
            </a:r>
          </a:p>
          <a:p>
            <a:pPr marL="0" indent="0" algn="just">
              <a:buNone/>
            </a:pPr>
            <a:endParaRPr lang="en-US" sz="2000" dirty="0">
              <a:latin typeface="AR CENA" panose="020B0604020202020204"/>
            </a:endParaRPr>
          </a:p>
          <a:p>
            <a:pPr marL="0" indent="0" algn="just">
              <a:buNone/>
            </a:pPr>
            <a:endParaRPr lang="es-ES" sz="2000" dirty="0">
              <a:latin typeface="AR CENA" panose="020B0604020202020204"/>
            </a:endParaRPr>
          </a:p>
        </p:txBody>
      </p:sp>
    </p:spTree>
    <p:extLst>
      <p:ext uri="{BB962C8B-B14F-4D97-AF65-F5344CB8AC3E}">
        <p14:creationId xmlns:p14="http://schemas.microsoft.com/office/powerpoint/2010/main" val="27334175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a:extLst>
              <a:ext uri="{FF2B5EF4-FFF2-40B4-BE49-F238E27FC236}">
                <a16:creationId xmlns:a16="http://schemas.microsoft.com/office/drawing/2014/main" id="{5637329B-77E3-44BA-B75F-2CB6E4158C91}"/>
              </a:ext>
            </a:extLst>
          </p:cNvPr>
          <p:cNvSpPr>
            <a:spLocks noGrp="1"/>
          </p:cNvSpPr>
          <p:nvPr>
            <p:ph idx="1"/>
          </p:nvPr>
        </p:nvSpPr>
        <p:spPr>
          <a:xfrm>
            <a:off x="1403350" y="332656"/>
            <a:ext cx="7561138" cy="6336703"/>
          </a:xfrm>
        </p:spPr>
        <p:txBody>
          <a:bodyPr>
            <a:noAutofit/>
          </a:bodyPr>
          <a:lstStyle/>
          <a:p>
            <a:pPr marL="0" indent="0" algn="just">
              <a:buNone/>
            </a:pPr>
            <a:r>
              <a:rPr lang="es-MX" sz="2400" b="1" u="sng" dirty="0">
                <a:solidFill>
                  <a:srgbClr val="FF0000"/>
                </a:solidFill>
                <a:latin typeface="AR CENA" panose="020B0604020202020204"/>
              </a:rPr>
              <a:t>8. Pensiones de invalidez y de sobreviviente serán reconocidas por </a:t>
            </a:r>
            <a:r>
              <a:rPr lang="es-MX" sz="2400" b="1" u="sng" dirty="0" smtClean="0">
                <a:solidFill>
                  <a:srgbClr val="FF0000"/>
                </a:solidFill>
                <a:latin typeface="AR CENA" panose="020B0604020202020204"/>
              </a:rPr>
              <a:t>Colpensiones</a:t>
            </a:r>
          </a:p>
          <a:p>
            <a:pPr marL="0" indent="0" algn="just">
              <a:buNone/>
            </a:pPr>
            <a:endParaRPr lang="en-US" sz="2000" dirty="0">
              <a:latin typeface="AR CENA" panose="020B0604020202020204"/>
            </a:endParaRPr>
          </a:p>
          <a:p>
            <a:pPr marL="0" indent="0" algn="just">
              <a:buNone/>
            </a:pPr>
            <a:r>
              <a:rPr lang="es-ES" sz="2000" dirty="0">
                <a:latin typeface="AR CENA" panose="020B0604020202020204"/>
              </a:rPr>
              <a:t>Los</a:t>
            </a:r>
            <a:r>
              <a:rPr lang="es-ES" sz="2000" b="1" dirty="0">
                <a:latin typeface="AR CENA" panose="020B0604020202020204"/>
              </a:rPr>
              <a:t> requisitos para obtener la pensión de invalidez o de sobrevivientes </a:t>
            </a:r>
            <a:r>
              <a:rPr lang="es-ES" sz="2000" dirty="0">
                <a:latin typeface="AR CENA" panose="020B0604020202020204"/>
              </a:rPr>
              <a:t>serán los mismos, sin embargo, estas serán reconocidas y pagadas por Colpensiones.</a:t>
            </a:r>
            <a:endParaRPr lang="en-US" sz="2000" dirty="0">
              <a:latin typeface="AR CENA" panose="020B0604020202020204"/>
            </a:endParaRPr>
          </a:p>
          <a:p>
            <a:pPr marL="0" indent="0" algn="just">
              <a:buNone/>
            </a:pPr>
            <a:r>
              <a:rPr lang="es-ES" sz="2000" dirty="0">
                <a:latin typeface="AR CENA" panose="020B0604020202020204"/>
              </a:rPr>
              <a:t>Según describe la propuesta de reforma pensional, “la pensión de invalidez es otorgada a la persona que, por cualquier causa de origen no profesional, no provocada intencionalmente, </a:t>
            </a:r>
            <a:r>
              <a:rPr lang="es-ES" sz="2000" b="1" dirty="0">
                <a:latin typeface="AR CENA" panose="020B0604020202020204"/>
              </a:rPr>
              <a:t>hubiere perdido el 50% o más de su capacidad laboral</a:t>
            </a:r>
            <a:r>
              <a:rPr lang="es-ES" sz="2000" dirty="0">
                <a:latin typeface="AR CENA" panose="020B0604020202020204"/>
              </a:rPr>
              <a:t>”.</a:t>
            </a:r>
            <a:endParaRPr lang="en-US" sz="2000" dirty="0">
              <a:latin typeface="AR CENA" panose="020B0604020202020204"/>
            </a:endParaRPr>
          </a:p>
          <a:p>
            <a:pPr marL="0" indent="0" algn="just">
              <a:buNone/>
            </a:pPr>
            <a:r>
              <a:rPr lang="es-ES" sz="2000" dirty="0">
                <a:latin typeface="AR CENA" panose="020B0604020202020204"/>
              </a:rPr>
              <a:t>Asimismo, </a:t>
            </a:r>
            <a:r>
              <a:rPr lang="es-ES" sz="2000" b="1" dirty="0">
                <a:latin typeface="AR CENA" panose="020B0604020202020204"/>
              </a:rPr>
              <a:t>debe haber cotizado cincuenta semanas</a:t>
            </a:r>
            <a:r>
              <a:rPr lang="es-ES" sz="2000" dirty="0">
                <a:latin typeface="AR CENA" panose="020B0604020202020204"/>
              </a:rPr>
              <a:t>, dentro de los últimos tres años inmediatamente anteriores a la fecha de desarrollo de la enfermedad o del accidente que causó la invalidez.</a:t>
            </a:r>
            <a:endParaRPr lang="en-US" sz="2000" dirty="0">
              <a:latin typeface="AR CENA" panose="020B0604020202020204"/>
            </a:endParaRPr>
          </a:p>
          <a:p>
            <a:pPr marL="0" indent="0" algn="just">
              <a:buNone/>
            </a:pPr>
            <a:endParaRPr lang="es-ES" sz="2000" dirty="0">
              <a:latin typeface="AR CENA" panose="020B0604020202020204"/>
            </a:endParaRPr>
          </a:p>
        </p:txBody>
      </p:sp>
    </p:spTree>
    <p:extLst>
      <p:ext uri="{BB962C8B-B14F-4D97-AF65-F5344CB8AC3E}">
        <p14:creationId xmlns:p14="http://schemas.microsoft.com/office/powerpoint/2010/main" val="30179430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a:extLst>
              <a:ext uri="{FF2B5EF4-FFF2-40B4-BE49-F238E27FC236}">
                <a16:creationId xmlns:a16="http://schemas.microsoft.com/office/drawing/2014/main" id="{5637329B-77E3-44BA-B75F-2CB6E4158C91}"/>
              </a:ext>
            </a:extLst>
          </p:cNvPr>
          <p:cNvSpPr>
            <a:spLocks noGrp="1"/>
          </p:cNvSpPr>
          <p:nvPr>
            <p:ph idx="1"/>
          </p:nvPr>
        </p:nvSpPr>
        <p:spPr>
          <a:xfrm>
            <a:off x="1403350" y="332656"/>
            <a:ext cx="7561138" cy="6336703"/>
          </a:xfrm>
        </p:spPr>
        <p:txBody>
          <a:bodyPr>
            <a:noAutofit/>
          </a:bodyPr>
          <a:lstStyle/>
          <a:p>
            <a:pPr marL="0" indent="0">
              <a:buNone/>
            </a:pPr>
            <a:r>
              <a:rPr lang="es-MX" sz="2400" b="1" u="sng" dirty="0">
                <a:solidFill>
                  <a:srgbClr val="FF0000"/>
                </a:solidFill>
                <a:latin typeface="AR CENA" panose="020B0604020202020204"/>
              </a:rPr>
              <a:t>9. Oportunidad de traslado de </a:t>
            </a:r>
            <a:r>
              <a:rPr lang="es-MX" sz="2400" b="1" u="sng" dirty="0" smtClean="0">
                <a:solidFill>
                  <a:srgbClr val="FF0000"/>
                </a:solidFill>
                <a:latin typeface="AR CENA" panose="020B0604020202020204"/>
              </a:rPr>
              <a:t>régimen</a:t>
            </a:r>
          </a:p>
          <a:p>
            <a:endParaRPr lang="en-US" sz="2400" b="1" u="sng" dirty="0">
              <a:solidFill>
                <a:srgbClr val="FF0000"/>
              </a:solidFill>
              <a:latin typeface="AR CENA" panose="020B0604020202020204"/>
            </a:endParaRPr>
          </a:p>
          <a:p>
            <a:pPr marL="0" indent="0" algn="just">
              <a:buNone/>
            </a:pPr>
            <a:r>
              <a:rPr lang="es-ES" sz="2000" dirty="0">
                <a:latin typeface="AR CENA" panose="020B0604020202020204"/>
              </a:rPr>
              <a:t>Las personas que cuenten con más de </a:t>
            </a:r>
            <a:r>
              <a:rPr lang="es-ES" sz="2000" b="1" dirty="0">
                <a:latin typeface="AR CENA" panose="020B0604020202020204"/>
              </a:rPr>
              <a:t>1.000 semanas cotizadas y que les falten menos de diez </a:t>
            </a:r>
            <a:r>
              <a:rPr lang="es-ES" sz="2000" b="1" dirty="0" smtClean="0">
                <a:latin typeface="AR CENA" panose="020B0604020202020204"/>
              </a:rPr>
              <a:t>(10) años </a:t>
            </a:r>
            <a:r>
              <a:rPr lang="es-ES" sz="2000" b="1" dirty="0">
                <a:latin typeface="AR CENA" panose="020B0604020202020204"/>
              </a:rPr>
              <a:t>para tener la edad de pensión,</a:t>
            </a:r>
            <a:r>
              <a:rPr lang="es-ES" sz="2000" dirty="0">
                <a:latin typeface="AR CENA" panose="020B0604020202020204"/>
              </a:rPr>
              <a:t> tendrán un término de 2 años, a partir de la promulgación de esta ley, para trasladarse al régimen que más les convenga de acuerdo a lo estipulado en la Ley 100 de 1993, una vez hayan recibido la doble asesoría.</a:t>
            </a:r>
            <a:endParaRPr lang="en-US" sz="2000" dirty="0">
              <a:latin typeface="AR CENA" panose="020B0604020202020204"/>
            </a:endParaRPr>
          </a:p>
          <a:p>
            <a:pPr marL="0" indent="0" algn="just">
              <a:buNone/>
            </a:pPr>
            <a:endParaRPr lang="es-ES" sz="2000" dirty="0">
              <a:latin typeface="AR CENA" panose="020B0604020202020204"/>
            </a:endParaRPr>
          </a:p>
        </p:txBody>
      </p:sp>
    </p:spTree>
    <p:extLst>
      <p:ext uri="{BB962C8B-B14F-4D97-AF65-F5344CB8AC3E}">
        <p14:creationId xmlns:p14="http://schemas.microsoft.com/office/powerpoint/2010/main" val="19045454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19672" y="260648"/>
            <a:ext cx="7200800" cy="5632311"/>
          </a:xfrm>
          <a:prstGeom prst="rect">
            <a:avLst/>
          </a:prstGeom>
        </p:spPr>
        <p:txBody>
          <a:bodyPr wrap="square">
            <a:spAutoFit/>
          </a:bodyPr>
          <a:lstStyle/>
          <a:p>
            <a:r>
              <a:rPr lang="es-MX" sz="2000" b="1" dirty="0">
                <a:solidFill>
                  <a:srgbClr val="1F1F1F"/>
                </a:solidFill>
                <a:latin typeface="AR CENA" panose="020B0604020202020204"/>
              </a:rPr>
              <a:t>¿Cómo se define el concepto de gobernabilidad</a:t>
            </a:r>
            <a:r>
              <a:rPr lang="es-MX" sz="2000" b="1" dirty="0" smtClean="0">
                <a:solidFill>
                  <a:srgbClr val="1F1F1F"/>
                </a:solidFill>
                <a:latin typeface="AR CENA" panose="020B0604020202020204"/>
              </a:rPr>
              <a:t>?</a:t>
            </a:r>
          </a:p>
          <a:p>
            <a:endParaRPr lang="es-MX" sz="2000" dirty="0">
              <a:solidFill>
                <a:srgbClr val="1F1F1F"/>
              </a:solidFill>
              <a:latin typeface="AR CENA" panose="020B0604020202020204"/>
            </a:endParaRPr>
          </a:p>
          <a:p>
            <a:r>
              <a:rPr lang="es-MX" sz="2000" dirty="0">
                <a:solidFill>
                  <a:srgbClr val="474747"/>
                </a:solidFill>
                <a:latin typeface="AR CENA" panose="020B0604020202020204"/>
              </a:rPr>
              <a:t>Se refiere semánticamente a la </a:t>
            </a:r>
            <a:r>
              <a:rPr lang="es-MX" sz="2000" dirty="0">
                <a:solidFill>
                  <a:srgbClr val="FF0000"/>
                </a:solidFill>
                <a:latin typeface="AR CENA" panose="020B0604020202020204"/>
              </a:rPr>
              <a:t>capacidad de ser gobernable </a:t>
            </a:r>
            <a:r>
              <a:rPr lang="es-MX" sz="2000" dirty="0">
                <a:solidFill>
                  <a:srgbClr val="474747"/>
                </a:solidFill>
                <a:latin typeface="AR CENA" panose="020B0604020202020204"/>
              </a:rPr>
              <a:t>y conceptualmente a la relación que se manifiesta cuando existe un estado de equilibrio en el </a:t>
            </a:r>
            <a:r>
              <a:rPr lang="es-MX" sz="2000" dirty="0">
                <a:solidFill>
                  <a:srgbClr val="FF0000"/>
                </a:solidFill>
                <a:latin typeface="AR CENA" panose="020B0604020202020204"/>
              </a:rPr>
              <a:t>ejercicio del poder político </a:t>
            </a:r>
            <a:r>
              <a:rPr lang="es-MX" sz="2000" dirty="0">
                <a:solidFill>
                  <a:srgbClr val="474747"/>
                </a:solidFill>
                <a:latin typeface="AR CENA" panose="020B0604020202020204"/>
              </a:rPr>
              <a:t>derivado de la solución de demandas sociales y la capacidad de los gobiernos de atender éstas de forma eficaz, estable y </a:t>
            </a:r>
            <a:r>
              <a:rPr lang="es-MX" sz="2000" dirty="0" smtClean="0">
                <a:solidFill>
                  <a:srgbClr val="474747"/>
                </a:solidFill>
                <a:latin typeface="AR CENA" panose="020B0604020202020204"/>
              </a:rPr>
              <a:t>legítima</a:t>
            </a:r>
          </a:p>
          <a:p>
            <a:endParaRPr lang="es-MX" sz="2000" dirty="0" smtClean="0">
              <a:solidFill>
                <a:srgbClr val="474747"/>
              </a:solidFill>
              <a:latin typeface="AR CENA" panose="020B0604020202020204"/>
            </a:endParaRPr>
          </a:p>
          <a:p>
            <a:endParaRPr lang="es-MX" sz="2000" b="0" i="0" dirty="0">
              <a:solidFill>
                <a:srgbClr val="474747"/>
              </a:solidFill>
              <a:effectLst/>
              <a:latin typeface="AR CENA" panose="020B0604020202020204"/>
            </a:endParaRPr>
          </a:p>
          <a:p>
            <a:r>
              <a:rPr lang="es-MX" sz="2000" b="1" dirty="0">
                <a:latin typeface="AR CENA" panose="020B0604020202020204"/>
              </a:rPr>
              <a:t>¿Cuáles son las características de la gobernabilidad</a:t>
            </a:r>
            <a:r>
              <a:rPr lang="es-MX" sz="2000" b="1" dirty="0" smtClean="0">
                <a:latin typeface="AR CENA" panose="020B0604020202020204"/>
              </a:rPr>
              <a:t>?</a:t>
            </a:r>
          </a:p>
          <a:p>
            <a:endParaRPr lang="es-MX" sz="2000" dirty="0">
              <a:latin typeface="AR CENA" panose="020B0604020202020204"/>
            </a:endParaRPr>
          </a:p>
          <a:p>
            <a:pPr marL="342900" indent="-342900">
              <a:buAutoNum type="arabicPeriod"/>
            </a:pPr>
            <a:r>
              <a:rPr lang="es-MX" sz="2000" b="1" dirty="0" smtClean="0">
                <a:solidFill>
                  <a:srgbClr val="FF0000"/>
                </a:solidFill>
                <a:latin typeface="AR CENA" panose="020B0604020202020204"/>
              </a:rPr>
              <a:t>Estabilidad </a:t>
            </a:r>
            <a:r>
              <a:rPr lang="es-MX" sz="2000" b="1" dirty="0">
                <a:solidFill>
                  <a:srgbClr val="FF0000"/>
                </a:solidFill>
                <a:latin typeface="AR CENA" panose="020B0604020202020204"/>
              </a:rPr>
              <a:t>institucional y política</a:t>
            </a:r>
            <a:r>
              <a:rPr lang="es-MX" sz="2000" dirty="0">
                <a:solidFill>
                  <a:srgbClr val="FF0000"/>
                </a:solidFill>
                <a:latin typeface="AR CENA" panose="020B0604020202020204"/>
              </a:rPr>
              <a:t>, </a:t>
            </a:r>
            <a:r>
              <a:rPr lang="es-MX" sz="2000" dirty="0">
                <a:latin typeface="AR CENA" panose="020B0604020202020204"/>
              </a:rPr>
              <a:t>y efectividad en la toma de decisiones y la administración. </a:t>
            </a:r>
            <a:endParaRPr lang="es-MX" sz="2000" dirty="0" smtClean="0">
              <a:latin typeface="AR CENA" panose="020B0604020202020204"/>
            </a:endParaRPr>
          </a:p>
          <a:p>
            <a:pPr marL="342900" indent="-342900">
              <a:buAutoNum type="arabicPeriod"/>
            </a:pPr>
            <a:r>
              <a:rPr lang="es-MX" sz="2000" dirty="0" smtClean="0">
                <a:latin typeface="AR CENA" panose="020B0604020202020204"/>
              </a:rPr>
              <a:t>Se </a:t>
            </a:r>
            <a:r>
              <a:rPr lang="es-MX" sz="2000" dirty="0">
                <a:latin typeface="AR CENA" panose="020B0604020202020204"/>
              </a:rPr>
              <a:t>relaciona con la continuidad de las reglas</a:t>
            </a:r>
            <a:r>
              <a:rPr lang="es-MX" sz="2000" dirty="0" smtClean="0">
                <a:latin typeface="AR CENA" panose="020B0604020202020204"/>
              </a:rPr>
              <a:t>, instituciones</a:t>
            </a:r>
            <a:r>
              <a:rPr lang="es-MX" sz="2000" dirty="0">
                <a:latin typeface="AR CENA" panose="020B0604020202020204"/>
              </a:rPr>
              <a:t>, y en el paso de consistencia e intensidad de las decisiones.</a:t>
            </a:r>
          </a:p>
          <a:p>
            <a:endParaRPr lang="es-MX" sz="2000" b="0" i="0" dirty="0">
              <a:solidFill>
                <a:srgbClr val="1F1F1F"/>
              </a:solidFill>
              <a:effectLst/>
              <a:latin typeface="AR CENA" panose="020B0604020202020204"/>
            </a:endParaRPr>
          </a:p>
        </p:txBody>
      </p:sp>
    </p:spTree>
    <p:extLst>
      <p:ext uri="{BB962C8B-B14F-4D97-AF65-F5344CB8AC3E}">
        <p14:creationId xmlns:p14="http://schemas.microsoft.com/office/powerpoint/2010/main" val="2052352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a:extLst>
              <a:ext uri="{FF2B5EF4-FFF2-40B4-BE49-F238E27FC236}">
                <a16:creationId xmlns:a16="http://schemas.microsoft.com/office/drawing/2014/main" id="{5637329B-77E3-44BA-B75F-2CB6E4158C91}"/>
              </a:ext>
            </a:extLst>
          </p:cNvPr>
          <p:cNvSpPr>
            <a:spLocks noGrp="1"/>
          </p:cNvSpPr>
          <p:nvPr>
            <p:ph idx="1"/>
          </p:nvPr>
        </p:nvSpPr>
        <p:spPr>
          <a:xfrm>
            <a:off x="1403350" y="332656"/>
            <a:ext cx="7561138" cy="6336703"/>
          </a:xfrm>
        </p:spPr>
        <p:txBody>
          <a:bodyPr>
            <a:noAutofit/>
          </a:bodyPr>
          <a:lstStyle/>
          <a:p>
            <a:pPr marL="0" indent="0">
              <a:buNone/>
            </a:pPr>
            <a:r>
              <a:rPr lang="es-MX" sz="2400" b="1" u="sng" dirty="0">
                <a:solidFill>
                  <a:srgbClr val="FF0000"/>
                </a:solidFill>
                <a:latin typeface="AR CENA" panose="020B0604020202020204"/>
              </a:rPr>
              <a:t>10. Los pensionados no tendrán </a:t>
            </a:r>
            <a:r>
              <a:rPr lang="es-MX" sz="2400" b="1" u="sng" dirty="0" smtClean="0">
                <a:solidFill>
                  <a:srgbClr val="FF0000"/>
                </a:solidFill>
                <a:latin typeface="AR CENA" panose="020B0604020202020204"/>
              </a:rPr>
              <a:t>cambios</a:t>
            </a:r>
          </a:p>
          <a:p>
            <a:pPr marL="0" indent="0">
              <a:buNone/>
            </a:pPr>
            <a:endParaRPr lang="en-US" sz="2000" b="1" u="sng" dirty="0">
              <a:solidFill>
                <a:srgbClr val="FF0000"/>
              </a:solidFill>
              <a:latin typeface="AR CENA" panose="020B0604020202020204"/>
            </a:endParaRPr>
          </a:p>
          <a:p>
            <a:pPr marL="0" indent="0" algn="just">
              <a:buNone/>
            </a:pPr>
            <a:r>
              <a:rPr lang="es-ES" sz="2000" dirty="0">
                <a:latin typeface="AR CENA" panose="020B0604020202020204"/>
              </a:rPr>
              <a:t>Se respetarán los derechos adquiridos, lo que significa que las </a:t>
            </a:r>
            <a:r>
              <a:rPr lang="es-ES" sz="2000" b="1" dirty="0">
                <a:latin typeface="AR CENA" panose="020B0604020202020204"/>
              </a:rPr>
              <a:t>personas pensionadas mantienen las mismas condiciones.</a:t>
            </a:r>
            <a:endParaRPr lang="en-US" sz="2000" dirty="0">
              <a:latin typeface="AR CENA" panose="020B0604020202020204"/>
            </a:endParaRPr>
          </a:p>
          <a:p>
            <a:pPr marL="0" indent="0" algn="just">
              <a:buNone/>
            </a:pPr>
            <a:r>
              <a:rPr lang="es-ES" sz="2000" dirty="0">
                <a:latin typeface="AR CENA" panose="020B0604020202020204"/>
              </a:rPr>
              <a:t>“Queremos que todo adulto mayor, hombre o mujer, que tenga sus </a:t>
            </a:r>
            <a:r>
              <a:rPr lang="es-ES" sz="2000" b="1" dirty="0">
                <a:latin typeface="AR CENA" panose="020B0604020202020204"/>
              </a:rPr>
              <a:t>requisitos de ley, que no modificamos en este proyecto en tiempo y edad,</a:t>
            </a:r>
            <a:r>
              <a:rPr lang="es-ES" sz="2000" dirty="0">
                <a:latin typeface="AR CENA" panose="020B0604020202020204"/>
              </a:rPr>
              <a:t> puedan tener y gozar del derecho a una pensión”, señaló el presidente Gustavo </a:t>
            </a:r>
            <a:r>
              <a:rPr lang="es-ES" sz="2000" dirty="0" err="1">
                <a:latin typeface="AR CENA" panose="020B0604020202020204"/>
              </a:rPr>
              <a:t>Petro</a:t>
            </a:r>
            <a:r>
              <a:rPr lang="es-ES" sz="2000" dirty="0">
                <a:latin typeface="AR CENA" panose="020B0604020202020204"/>
              </a:rPr>
              <a:t>.</a:t>
            </a:r>
            <a:endParaRPr lang="en-US" sz="2000" dirty="0">
              <a:latin typeface="AR CENA" panose="020B0604020202020204"/>
            </a:endParaRPr>
          </a:p>
          <a:p>
            <a:pPr marL="0" indent="0" algn="just">
              <a:buNone/>
            </a:pPr>
            <a:endParaRPr lang="es-ES" sz="2000" dirty="0">
              <a:latin typeface="AR CENA" panose="020B0604020202020204"/>
            </a:endParaRPr>
          </a:p>
        </p:txBody>
      </p:sp>
    </p:spTree>
    <p:extLst>
      <p:ext uri="{BB962C8B-B14F-4D97-AF65-F5344CB8AC3E}">
        <p14:creationId xmlns:p14="http://schemas.microsoft.com/office/powerpoint/2010/main" val="27116872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a:extLst>
              <a:ext uri="{FF2B5EF4-FFF2-40B4-BE49-F238E27FC236}">
                <a16:creationId xmlns:a16="http://schemas.microsoft.com/office/drawing/2014/main" id="{5637329B-77E3-44BA-B75F-2CB6E4158C91}"/>
              </a:ext>
            </a:extLst>
          </p:cNvPr>
          <p:cNvSpPr>
            <a:spLocks noGrp="1"/>
          </p:cNvSpPr>
          <p:nvPr>
            <p:ph idx="1"/>
          </p:nvPr>
        </p:nvSpPr>
        <p:spPr>
          <a:xfrm>
            <a:off x="1403350" y="188640"/>
            <a:ext cx="7561138" cy="6480719"/>
          </a:xfrm>
        </p:spPr>
        <p:txBody>
          <a:bodyPr>
            <a:noAutofit/>
          </a:bodyPr>
          <a:lstStyle/>
          <a:p>
            <a:pPr marL="0" indent="0" algn="just">
              <a:buNone/>
            </a:pPr>
            <a:r>
              <a:rPr lang="es-ES" sz="2000" b="1" dirty="0" smtClean="0">
                <a:solidFill>
                  <a:srgbClr val="FF0000"/>
                </a:solidFill>
                <a:latin typeface="AR CENA" panose="020B0604020202020204"/>
              </a:rPr>
              <a:t>Marcela Giraldo. </a:t>
            </a:r>
            <a:r>
              <a:rPr lang="es-ES" sz="2000" b="1" dirty="0" smtClean="0">
                <a:solidFill>
                  <a:srgbClr val="FF0000"/>
                </a:solidFill>
                <a:latin typeface="AR CENA" panose="020B0604020202020204"/>
              </a:rPr>
              <a:t>  </a:t>
            </a:r>
            <a:endParaRPr lang="es-ES" sz="2000" b="1" dirty="0" smtClean="0">
              <a:solidFill>
                <a:srgbClr val="FF0000"/>
              </a:solidFill>
              <a:latin typeface="AR CENA" panose="020B0604020202020204"/>
            </a:endParaRPr>
          </a:p>
          <a:p>
            <a:pPr marL="0" indent="0" algn="just">
              <a:buNone/>
            </a:pPr>
            <a:endParaRPr lang="es-ES" sz="2000" b="1" dirty="0" smtClean="0">
              <a:solidFill>
                <a:srgbClr val="FF0000"/>
              </a:solidFill>
              <a:latin typeface="AR CENA" panose="020B0604020202020204"/>
            </a:endParaRPr>
          </a:p>
          <a:p>
            <a:pPr marL="0" indent="0" algn="just">
              <a:buNone/>
            </a:pPr>
            <a:endParaRPr lang="es-ES" sz="2000" dirty="0" smtClean="0">
              <a:latin typeface="AR CENA" panose="020B0604020202020204"/>
            </a:endParaRPr>
          </a:p>
          <a:p>
            <a:pPr marL="0" indent="0" algn="just">
              <a:buNone/>
            </a:pPr>
            <a:endParaRPr lang="es-ES" sz="2000" dirty="0">
              <a:latin typeface="AR CENA" panose="020B0604020202020204"/>
            </a:endParaRPr>
          </a:p>
          <a:p>
            <a:pPr marL="0" indent="0" algn="just">
              <a:buNone/>
            </a:pPr>
            <a:endParaRPr lang="es-ES" sz="2000" dirty="0" smtClean="0">
              <a:latin typeface="AR CENA" panose="020B0604020202020204"/>
            </a:endParaRPr>
          </a:p>
          <a:p>
            <a:pPr marL="0" indent="0" algn="just">
              <a:buNone/>
            </a:pPr>
            <a:endParaRPr lang="es-ES" sz="2000" dirty="0">
              <a:latin typeface="AR CENA" panose="020B0604020202020204"/>
            </a:endParaRPr>
          </a:p>
          <a:p>
            <a:pPr marL="0" indent="0" algn="just">
              <a:buNone/>
            </a:pPr>
            <a:endParaRPr lang="es-ES" sz="2000" dirty="0" smtClean="0">
              <a:latin typeface="AR CENA" panose="020B0604020202020204"/>
            </a:endParaRPr>
          </a:p>
          <a:p>
            <a:pPr marL="0" indent="0" algn="just">
              <a:buNone/>
            </a:pPr>
            <a:r>
              <a:rPr lang="es-ES" sz="2000" dirty="0" smtClean="0">
                <a:latin typeface="AR CENA" panose="020B0604020202020204"/>
              </a:rPr>
              <a:t>Presidenta </a:t>
            </a:r>
            <a:r>
              <a:rPr lang="es-ES" sz="2000" dirty="0" smtClean="0">
                <a:latin typeface="AR CENA" panose="020B0604020202020204"/>
              </a:rPr>
              <a:t>de Colfondos y miembro de la junta directiva de Asofondos. </a:t>
            </a:r>
          </a:p>
          <a:p>
            <a:pPr algn="just">
              <a:buFont typeface="Wingdings" panose="05000000000000000000" pitchFamily="2" charset="2"/>
              <a:buChar char="Ø"/>
            </a:pPr>
            <a:r>
              <a:rPr lang="es-ES" sz="2000" dirty="0">
                <a:latin typeface="AR CENA" panose="020B0604020202020204"/>
              </a:rPr>
              <a:t> </a:t>
            </a:r>
            <a:r>
              <a:rPr lang="es-ES" sz="2000" dirty="0" smtClean="0">
                <a:latin typeface="AR CENA" panose="020B0604020202020204"/>
              </a:rPr>
              <a:t>Quitar todos los subsidios </a:t>
            </a:r>
          </a:p>
          <a:p>
            <a:pPr algn="just">
              <a:buFont typeface="Wingdings" panose="05000000000000000000" pitchFamily="2" charset="2"/>
              <a:buChar char="Ø"/>
            </a:pPr>
            <a:r>
              <a:rPr lang="es-ES" sz="2000" dirty="0" smtClean="0">
                <a:latin typeface="AR CENA" panose="020B0604020202020204"/>
              </a:rPr>
              <a:t> Aumentar la edad 65 años (hombres y mujeres) </a:t>
            </a:r>
          </a:p>
          <a:p>
            <a:pPr algn="just">
              <a:buFont typeface="Wingdings" panose="05000000000000000000" pitchFamily="2" charset="2"/>
              <a:buChar char="Ø"/>
            </a:pPr>
            <a:r>
              <a:rPr lang="es-ES" sz="2000" dirty="0">
                <a:latin typeface="AR CENA" panose="020B0604020202020204"/>
              </a:rPr>
              <a:t> </a:t>
            </a:r>
            <a:r>
              <a:rPr lang="es-CO" sz="2000" dirty="0" smtClean="0">
                <a:latin typeface="AR CENA" panose="020B0604020202020204"/>
              </a:rPr>
              <a:t>Reconocer de la mesada pensional iniciando desde el 50% IBC</a:t>
            </a:r>
          </a:p>
          <a:p>
            <a:pPr algn="just">
              <a:buFont typeface="Wingdings" panose="05000000000000000000" pitchFamily="2" charset="2"/>
              <a:buChar char="Ø"/>
            </a:pPr>
            <a:r>
              <a:rPr lang="es-ES" sz="2000" dirty="0" smtClean="0">
                <a:latin typeface="AR CENA" panose="020B0604020202020204"/>
              </a:rPr>
              <a:t> Pensión de sobreviviente se reconozco solo el 50% de lo devengado por el causante </a:t>
            </a:r>
          </a:p>
          <a:p>
            <a:pPr algn="just">
              <a:buFont typeface="Wingdings" panose="05000000000000000000" pitchFamily="2" charset="2"/>
              <a:buChar char="Ø"/>
            </a:pPr>
            <a:r>
              <a:rPr lang="es-ES" sz="2000" dirty="0" smtClean="0">
                <a:latin typeface="AR CENA" panose="020B0604020202020204"/>
              </a:rPr>
              <a:t>Jornada laborales de 12 y se quite la restricción de la 8 horas diarias. </a:t>
            </a:r>
            <a:endParaRPr lang="es-ES" sz="2000" dirty="0">
              <a:latin typeface="AR CENA" panose="020B0604020202020204"/>
            </a:endParaRPr>
          </a:p>
        </p:txBody>
      </p:sp>
      <p:pic>
        <p:nvPicPr>
          <p:cNvPr id="3" name="Imagen 2" descr="El secreto biológico detrás de la cara de enojo | TECNOLOGIA | EL COMERCIO  PERÚ"/>
          <p:cNvPicPr/>
          <p:nvPr/>
        </p:nvPicPr>
        <p:blipFill>
          <a:blip r:embed="rId2" cstate="hqprint">
            <a:extLst>
              <a:ext uri="{28A0092B-C50C-407E-A947-70E740481C1C}">
                <a14:useLocalDpi xmlns:a14="http://schemas.microsoft.com/office/drawing/2010/main" val="0"/>
              </a:ext>
            </a:extLst>
          </a:blip>
          <a:srcRect/>
          <a:stretch>
            <a:fillRect/>
          </a:stretch>
        </p:blipFill>
        <p:spPr bwMode="auto">
          <a:xfrm rot="20809576">
            <a:off x="3629406" y="407327"/>
            <a:ext cx="2160240" cy="2088233"/>
          </a:xfrm>
          <a:prstGeom prst="rect">
            <a:avLst/>
          </a:prstGeom>
          <a:noFill/>
          <a:ln>
            <a:noFill/>
          </a:ln>
        </p:spPr>
      </p:pic>
    </p:spTree>
    <p:extLst>
      <p:ext uri="{BB962C8B-B14F-4D97-AF65-F5344CB8AC3E}">
        <p14:creationId xmlns:p14="http://schemas.microsoft.com/office/powerpoint/2010/main" val="6576624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996889" y="3244334"/>
            <a:ext cx="3538148" cy="646331"/>
          </a:xfrm>
          <a:prstGeom prst="rect">
            <a:avLst/>
          </a:prstGeom>
        </p:spPr>
        <p:txBody>
          <a:bodyPr wrap="none">
            <a:spAutoFit/>
          </a:bodyPr>
          <a:lstStyle/>
          <a:p>
            <a:r>
              <a:rPr lang="es-CO" sz="3600" b="1" dirty="0" smtClean="0">
                <a:solidFill>
                  <a:srgbClr val="FF0000"/>
                </a:solidFill>
                <a:latin typeface="AR CENA" panose="020B0604020202020204"/>
              </a:rPr>
              <a:t>Muchas gracias </a:t>
            </a:r>
            <a:endParaRPr lang="en-US" sz="3600" dirty="0">
              <a:solidFill>
                <a:srgbClr val="FF0000"/>
              </a:solidFill>
              <a:latin typeface="AR CENA" panose="020B0604020202020204"/>
            </a:endParaRPr>
          </a:p>
        </p:txBody>
      </p:sp>
    </p:spTree>
    <p:extLst>
      <p:ext uri="{BB962C8B-B14F-4D97-AF65-F5344CB8AC3E}">
        <p14:creationId xmlns:p14="http://schemas.microsoft.com/office/powerpoint/2010/main" val="33412022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19672" y="332656"/>
            <a:ext cx="7272808" cy="4678204"/>
          </a:xfrm>
          <a:prstGeom prst="rect">
            <a:avLst/>
          </a:prstGeom>
        </p:spPr>
        <p:txBody>
          <a:bodyPr wrap="square">
            <a:spAutoFit/>
          </a:bodyPr>
          <a:lstStyle/>
          <a:p>
            <a:pPr algn="just"/>
            <a:r>
              <a:rPr lang="es-MX" sz="2000" b="1" dirty="0">
                <a:latin typeface="AR CENA" panose="020B0604020202020204"/>
              </a:rPr>
              <a:t>¿Que se entiende por gobernanza</a:t>
            </a:r>
            <a:r>
              <a:rPr lang="es-MX" sz="2000" b="1" dirty="0" smtClean="0">
                <a:latin typeface="AR CENA" panose="020B0604020202020204"/>
              </a:rPr>
              <a:t>?</a:t>
            </a:r>
          </a:p>
          <a:p>
            <a:pPr algn="just"/>
            <a:endParaRPr lang="es-MX" sz="2000" b="1" dirty="0">
              <a:latin typeface="AR CENA" panose="020B0604020202020204"/>
            </a:endParaRPr>
          </a:p>
          <a:p>
            <a:pPr algn="just"/>
            <a:r>
              <a:rPr lang="es-MX" sz="2000" dirty="0">
                <a:solidFill>
                  <a:srgbClr val="474747"/>
                </a:solidFill>
                <a:latin typeface="AR CENA" panose="020B0604020202020204"/>
              </a:rPr>
              <a:t>El concepto de gobernanza hace referencia a </a:t>
            </a:r>
            <a:r>
              <a:rPr lang="es-MX" sz="2000" dirty="0">
                <a:solidFill>
                  <a:srgbClr val="FF0000"/>
                </a:solidFill>
                <a:latin typeface="AR CENA" panose="020B0604020202020204"/>
              </a:rPr>
              <a:t>todos los procesos de gobierno</a:t>
            </a:r>
            <a:r>
              <a:rPr lang="es-MX" sz="2000" dirty="0">
                <a:solidFill>
                  <a:srgbClr val="040C28"/>
                </a:solidFill>
                <a:latin typeface="AR CENA" panose="020B0604020202020204"/>
              </a:rPr>
              <a:t>, instituciones, procedimientos y prácticas mediante los que se deciden y regulan los asuntos que atañen al conjunto de la sociedad</a:t>
            </a:r>
            <a:r>
              <a:rPr lang="es-MX" sz="2000" dirty="0" smtClean="0">
                <a:solidFill>
                  <a:srgbClr val="474747"/>
                </a:solidFill>
                <a:latin typeface="AR CENA" panose="020B0604020202020204"/>
              </a:rPr>
              <a:t>.</a:t>
            </a:r>
          </a:p>
          <a:p>
            <a:pPr algn="just"/>
            <a:endParaRPr lang="es-MX" sz="2000" dirty="0" smtClean="0">
              <a:solidFill>
                <a:srgbClr val="474747"/>
              </a:solidFill>
              <a:latin typeface="AR CENA" panose="020B0604020202020204"/>
            </a:endParaRPr>
          </a:p>
          <a:p>
            <a:pPr algn="just"/>
            <a:endParaRPr lang="es-MX" sz="2000" b="0" i="0" dirty="0">
              <a:solidFill>
                <a:srgbClr val="474747"/>
              </a:solidFill>
              <a:effectLst/>
              <a:latin typeface="AR CENA" panose="020B0604020202020204"/>
            </a:endParaRPr>
          </a:p>
          <a:p>
            <a:pPr algn="just"/>
            <a:r>
              <a:rPr lang="es-MX" sz="2000" b="1" dirty="0">
                <a:latin typeface="AR CENA" panose="020B0604020202020204"/>
              </a:rPr>
              <a:t>¿Qué es la gobernanza en Colombia</a:t>
            </a:r>
            <a:r>
              <a:rPr lang="es-MX" sz="2000" b="1" dirty="0" smtClean="0">
                <a:latin typeface="AR CENA" panose="020B0604020202020204"/>
              </a:rPr>
              <a:t>?</a:t>
            </a:r>
          </a:p>
          <a:p>
            <a:pPr algn="just"/>
            <a:endParaRPr lang="es-MX" sz="2000" dirty="0">
              <a:latin typeface="AR CENA" panose="020B0604020202020204"/>
            </a:endParaRPr>
          </a:p>
          <a:p>
            <a:pPr algn="just"/>
            <a:r>
              <a:rPr lang="es-MX" sz="2000" dirty="0">
                <a:latin typeface="AR CENA" panose="020B0604020202020204"/>
              </a:rPr>
              <a:t>Se refiere al proceso de </a:t>
            </a:r>
            <a:r>
              <a:rPr lang="es-MX" sz="2000" dirty="0">
                <a:solidFill>
                  <a:srgbClr val="FF0000"/>
                </a:solidFill>
                <a:latin typeface="AR CENA" panose="020B0604020202020204"/>
              </a:rPr>
              <a:t>toma de decisiones coordinada y articulada entre los diferentes niveles de gobierno (</a:t>
            </a:r>
            <a:r>
              <a:rPr lang="es-MX" sz="2000" dirty="0" smtClean="0">
                <a:solidFill>
                  <a:srgbClr val="FF0000"/>
                </a:solidFill>
                <a:latin typeface="AR CENA" panose="020B0604020202020204"/>
              </a:rPr>
              <a:t>municipal</a:t>
            </a:r>
            <a:r>
              <a:rPr lang="es-MX" sz="2000" dirty="0">
                <a:solidFill>
                  <a:srgbClr val="FF0000"/>
                </a:solidFill>
                <a:latin typeface="AR CENA" panose="020B0604020202020204"/>
              </a:rPr>
              <a:t>, departamental, regional, nacional)</a:t>
            </a:r>
            <a:r>
              <a:rPr lang="es-MX" sz="2000" dirty="0">
                <a:latin typeface="AR CENA" panose="020B0604020202020204"/>
              </a:rPr>
              <a:t> que condicionan o inciden directa o indirectamente el ordenamiento territorial.</a:t>
            </a:r>
          </a:p>
          <a:p>
            <a:endParaRPr lang="es-MX" b="0" i="0" dirty="0">
              <a:solidFill>
                <a:srgbClr val="1F1F1F"/>
              </a:solidFill>
              <a:effectLst/>
              <a:latin typeface="arial" panose="020B0604020202020204" pitchFamily="34" charset="0"/>
            </a:endParaRPr>
          </a:p>
        </p:txBody>
      </p:sp>
    </p:spTree>
    <p:extLst>
      <p:ext uri="{BB962C8B-B14F-4D97-AF65-F5344CB8AC3E}">
        <p14:creationId xmlns:p14="http://schemas.microsoft.com/office/powerpoint/2010/main" val="2590959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C:\Users\Usuario\Downloads\1711054288727.jpg"/>
          <p:cNvPicPr/>
          <p:nvPr/>
        </p:nvPicPr>
        <p:blipFill>
          <a:blip r:embed="rId2">
            <a:extLst>
              <a:ext uri="{28A0092B-C50C-407E-A947-70E740481C1C}">
                <a14:useLocalDpi xmlns:a14="http://schemas.microsoft.com/office/drawing/2010/main" val="0"/>
              </a:ext>
            </a:extLst>
          </a:blip>
          <a:srcRect/>
          <a:stretch>
            <a:fillRect/>
          </a:stretch>
        </p:blipFill>
        <p:spPr bwMode="auto">
          <a:xfrm>
            <a:off x="1763688" y="260648"/>
            <a:ext cx="6840760" cy="5292427"/>
          </a:xfrm>
          <a:prstGeom prst="rect">
            <a:avLst/>
          </a:prstGeom>
          <a:noFill/>
          <a:ln>
            <a:noFill/>
          </a:ln>
        </p:spPr>
      </p:pic>
    </p:spTree>
    <p:extLst>
      <p:ext uri="{BB962C8B-B14F-4D97-AF65-F5344CB8AC3E}">
        <p14:creationId xmlns:p14="http://schemas.microsoft.com/office/powerpoint/2010/main" val="11599274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1720" y="188640"/>
            <a:ext cx="6552728" cy="6048672"/>
          </a:xfrm>
          <a:prstGeom prst="rect">
            <a:avLst/>
          </a:prstGeom>
        </p:spPr>
      </p:pic>
    </p:spTree>
    <p:extLst>
      <p:ext uri="{BB962C8B-B14F-4D97-AF65-F5344CB8AC3E}">
        <p14:creationId xmlns:p14="http://schemas.microsoft.com/office/powerpoint/2010/main" val="8762308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332656"/>
            <a:ext cx="7128792" cy="5976664"/>
          </a:xfrm>
          <a:prstGeom prst="rect">
            <a:avLst/>
          </a:prstGeom>
        </p:spPr>
      </p:pic>
    </p:spTree>
    <p:extLst>
      <p:ext uri="{BB962C8B-B14F-4D97-AF65-F5344CB8AC3E}">
        <p14:creationId xmlns:p14="http://schemas.microsoft.com/office/powerpoint/2010/main" val="22981926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0.wp.com/www.lasillavacia.com/wp-content/uploads/2023/10/mapa-electoral-1.jpg?fit=1200%2C900&amp;ssl=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476672"/>
            <a:ext cx="6768752" cy="5644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6239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91680" y="404664"/>
            <a:ext cx="6840760" cy="4978286"/>
          </a:xfrm>
          <a:prstGeom prst="rect">
            <a:avLst/>
          </a:prstGeom>
        </p:spPr>
        <p:txBody>
          <a:bodyPr wrap="square">
            <a:spAutoFit/>
          </a:bodyPr>
          <a:lstStyle/>
          <a:p>
            <a:pPr algn="just">
              <a:lnSpc>
                <a:spcPts val="1800"/>
              </a:lnSpc>
              <a:spcAft>
                <a:spcPts val="825"/>
              </a:spcAft>
            </a:pPr>
            <a:r>
              <a:rPr lang="es-CO" sz="2000" dirty="0">
                <a:latin typeface="AR CENA" panose="020B0604020202020204"/>
                <a:ea typeface="Times New Roman" panose="02020603050405020304" pitchFamily="18" charset="0"/>
                <a:cs typeface="Calibri" panose="020F0502020204030204" pitchFamily="34" charset="0"/>
              </a:rPr>
              <a:t>Según la </a:t>
            </a:r>
            <a:r>
              <a:rPr lang="es-CO" sz="2000" b="1" dirty="0">
                <a:latin typeface="AR CENA" panose="020B0604020202020204"/>
                <a:ea typeface="Times New Roman" panose="02020603050405020304" pitchFamily="18" charset="0"/>
                <a:cs typeface="Calibri" panose="020F0502020204030204" pitchFamily="34" charset="0"/>
                <a:hlinkClick r:id="rId2"/>
              </a:rPr>
              <a:t>Constitución Política de Colombia</a:t>
            </a:r>
            <a:r>
              <a:rPr lang="es-CO" sz="2000" dirty="0">
                <a:latin typeface="AR CENA" panose="020B0604020202020204"/>
                <a:ea typeface="Times New Roman" panose="02020603050405020304" pitchFamily="18" charset="0"/>
                <a:cs typeface="Calibri" panose="020F0502020204030204" pitchFamily="34" charset="0"/>
              </a:rPr>
              <a:t> y la </a:t>
            </a:r>
            <a:r>
              <a:rPr lang="es-CO" sz="2000" b="1" dirty="0">
                <a:latin typeface="AR CENA" panose="020B0604020202020204"/>
                <a:ea typeface="Times New Roman" panose="02020603050405020304" pitchFamily="18" charset="0"/>
                <a:cs typeface="Calibri" panose="020F0502020204030204" pitchFamily="34" charset="0"/>
                <a:hlinkClick r:id="rId3"/>
              </a:rPr>
              <a:t>Ley 5 de 1992</a:t>
            </a:r>
            <a:r>
              <a:rPr lang="es-CO" sz="2000" dirty="0">
                <a:latin typeface="AR CENA" panose="020B0604020202020204"/>
                <a:ea typeface="Times New Roman" panose="02020603050405020304" pitchFamily="18" charset="0"/>
                <a:cs typeface="Calibri" panose="020F0502020204030204" pitchFamily="34" charset="0"/>
              </a:rPr>
              <a:t>, las leyes estatutarias están en una categoría superior en relación con los otros dos tipos de leyes existentes en </a:t>
            </a:r>
            <a:r>
              <a:rPr lang="es-CO" sz="2000" dirty="0" smtClean="0">
                <a:latin typeface="AR CENA" panose="020B0604020202020204"/>
                <a:ea typeface="Times New Roman" panose="02020603050405020304" pitchFamily="18" charset="0"/>
                <a:cs typeface="Calibri" panose="020F0502020204030204" pitchFamily="34" charset="0"/>
              </a:rPr>
              <a:t>Colombia. </a:t>
            </a:r>
            <a:endParaRPr lang="en-US" sz="2000" dirty="0">
              <a:latin typeface="AR CENA" panose="020B0604020202020204"/>
              <a:ea typeface="Calibri" panose="020F0502020204030204" pitchFamily="34" charset="0"/>
              <a:cs typeface="Times New Roman" panose="02020603050405020304" pitchFamily="18" charset="0"/>
            </a:endParaRPr>
          </a:p>
          <a:p>
            <a:pPr marL="342900" lvl="0" indent="-342900" algn="just">
              <a:lnSpc>
                <a:spcPts val="1875"/>
              </a:lnSpc>
              <a:spcAft>
                <a:spcPts val="825"/>
              </a:spcAft>
              <a:buSzPts val="1000"/>
              <a:buFont typeface="Symbol" panose="05050102010706020507" pitchFamily="18" charset="2"/>
              <a:buChar char=""/>
              <a:tabLst>
                <a:tab pos="457200" algn="l"/>
              </a:tabLst>
            </a:pPr>
            <a:r>
              <a:rPr lang="es-CO" sz="2000" b="1" dirty="0">
                <a:solidFill>
                  <a:srgbClr val="000000"/>
                </a:solidFill>
                <a:latin typeface="AR CENA" panose="020B0604020202020204"/>
                <a:ea typeface="Times New Roman" panose="02020603050405020304" pitchFamily="18" charset="0"/>
                <a:cs typeface="Calibri" panose="020F0502020204030204" pitchFamily="34" charset="0"/>
              </a:rPr>
              <a:t>Leyes estatutarias:</a:t>
            </a:r>
            <a:r>
              <a:rPr lang="es-CO" sz="2000" dirty="0">
                <a:solidFill>
                  <a:srgbClr val="000000"/>
                </a:solidFill>
                <a:latin typeface="AR CENA" panose="020B0604020202020204"/>
                <a:ea typeface="Times New Roman" panose="02020603050405020304" pitchFamily="18" charset="0"/>
                <a:cs typeface="Calibri" panose="020F0502020204030204" pitchFamily="34" charset="0"/>
              </a:rPr>
              <a:t> tienen una categoría superior a las demás clases de leyes y se establece un trámite especial para su expedición por su importancia jurídica.  Para su aprobación, requieren mayoría absoluta y revisión previa por parte de la Corte Constitucional.</a:t>
            </a:r>
            <a:endParaRPr lang="en-US" sz="2000" dirty="0">
              <a:solidFill>
                <a:srgbClr val="000000"/>
              </a:solidFill>
              <a:latin typeface="AR CENA" panose="020B0604020202020204"/>
              <a:ea typeface="Calibri" panose="020F0502020204030204" pitchFamily="34" charset="0"/>
              <a:cs typeface="Times New Roman" panose="02020603050405020304" pitchFamily="18" charset="0"/>
            </a:endParaRPr>
          </a:p>
          <a:p>
            <a:pPr marL="342900" lvl="0" indent="-342900" algn="just">
              <a:lnSpc>
                <a:spcPts val="1875"/>
              </a:lnSpc>
              <a:spcAft>
                <a:spcPts val="825"/>
              </a:spcAft>
              <a:buSzPts val="1000"/>
              <a:buFont typeface="Symbol" panose="05050102010706020507" pitchFamily="18" charset="2"/>
              <a:buChar char=""/>
              <a:tabLst>
                <a:tab pos="457200" algn="l"/>
              </a:tabLst>
            </a:pPr>
            <a:r>
              <a:rPr lang="es-CO" sz="2000" b="1" dirty="0">
                <a:solidFill>
                  <a:srgbClr val="000000"/>
                </a:solidFill>
                <a:latin typeface="AR CENA" panose="020B0604020202020204"/>
                <a:ea typeface="Times New Roman" panose="02020603050405020304" pitchFamily="18" charset="0"/>
                <a:cs typeface="Calibri" panose="020F0502020204030204" pitchFamily="34" charset="0"/>
              </a:rPr>
              <a:t>Leyes orgánicas: </a:t>
            </a:r>
            <a:r>
              <a:rPr lang="es-CO" sz="2000" dirty="0">
                <a:solidFill>
                  <a:srgbClr val="000000"/>
                </a:solidFill>
                <a:latin typeface="AR CENA" panose="020B0604020202020204"/>
                <a:ea typeface="Times New Roman" panose="02020603050405020304" pitchFamily="18" charset="0"/>
                <a:cs typeface="Calibri" panose="020F0502020204030204" pitchFamily="34" charset="0"/>
              </a:rPr>
              <a:t>le siguen en jerarquía a las leyes estatutarias y se establece un trámite especial para su expedición por su importancia jurídica.  "Regulan la función legislativa, señalándole límites y condicionamientos al Congreso".</a:t>
            </a:r>
            <a:endParaRPr lang="en-US" sz="2000" dirty="0">
              <a:solidFill>
                <a:srgbClr val="000000"/>
              </a:solidFill>
              <a:latin typeface="AR CENA" panose="020B0604020202020204"/>
              <a:ea typeface="Calibri" panose="020F0502020204030204" pitchFamily="34" charset="0"/>
              <a:cs typeface="Times New Roman" panose="02020603050405020304" pitchFamily="18" charset="0"/>
            </a:endParaRPr>
          </a:p>
          <a:p>
            <a:pPr marL="342900" lvl="0" indent="-342900" algn="just">
              <a:lnSpc>
                <a:spcPts val="1875"/>
              </a:lnSpc>
              <a:spcAft>
                <a:spcPts val="825"/>
              </a:spcAft>
              <a:buSzPts val="1000"/>
              <a:buFont typeface="Symbol" panose="05050102010706020507" pitchFamily="18" charset="2"/>
              <a:buChar char=""/>
              <a:tabLst>
                <a:tab pos="457200" algn="l"/>
              </a:tabLst>
            </a:pPr>
            <a:r>
              <a:rPr lang="es-CO" sz="2000" b="1" dirty="0">
                <a:solidFill>
                  <a:srgbClr val="000000"/>
                </a:solidFill>
                <a:latin typeface="AR CENA" panose="020B0604020202020204"/>
                <a:ea typeface="Times New Roman" panose="02020603050405020304" pitchFamily="18" charset="0"/>
                <a:cs typeface="Calibri" panose="020F0502020204030204" pitchFamily="34" charset="0"/>
              </a:rPr>
              <a:t>Leyes ordinarias: </a:t>
            </a:r>
            <a:r>
              <a:rPr lang="es-CO" sz="2000" dirty="0">
                <a:solidFill>
                  <a:srgbClr val="000000"/>
                </a:solidFill>
                <a:latin typeface="AR CENA" panose="020B0604020202020204"/>
                <a:ea typeface="Times New Roman" panose="02020603050405020304" pitchFamily="18" charset="0"/>
                <a:cs typeface="Calibri" panose="020F0502020204030204" pitchFamily="34" charset="0"/>
              </a:rPr>
              <a:t>son las leyes con tramitación sencilla y que para su aprobación no requieren el total de los asistentes de la corporación o comisión en la que se tramite.</a:t>
            </a:r>
            <a:endParaRPr lang="en-US" sz="2000" dirty="0">
              <a:solidFill>
                <a:srgbClr val="000000"/>
              </a:solidFill>
              <a:effectLst/>
              <a:latin typeface="AR CENA" panose="020B0604020202020204"/>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533365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051720" y="1124745"/>
            <a:ext cx="6264696" cy="2246769"/>
          </a:xfrm>
          <a:prstGeom prst="rect">
            <a:avLst/>
          </a:prstGeom>
        </p:spPr>
        <p:txBody>
          <a:bodyPr wrap="square">
            <a:spAutoFit/>
          </a:bodyPr>
          <a:lstStyle/>
          <a:p>
            <a:pPr marL="365760" indent="-256032" algn="ctr" eaLnBrk="1" fontAlgn="auto" hangingPunct="1">
              <a:spcAft>
                <a:spcPts val="0"/>
              </a:spcAft>
              <a:buFont typeface="Wingdings 3"/>
              <a:buNone/>
              <a:defRPr/>
            </a:pPr>
            <a:endParaRPr lang="es-MX" sz="2800" b="1" dirty="0" smtClean="0">
              <a:latin typeface="AR CENA" panose="020B0604020202020204"/>
            </a:endParaRPr>
          </a:p>
          <a:p>
            <a:pPr marL="365760" indent="-256032" algn="ctr" eaLnBrk="1" fontAlgn="auto" hangingPunct="1">
              <a:spcAft>
                <a:spcPts val="0"/>
              </a:spcAft>
              <a:buFont typeface="Wingdings 3"/>
              <a:buNone/>
              <a:defRPr/>
            </a:pPr>
            <a:endParaRPr lang="es-MX" sz="2800" b="1" dirty="0">
              <a:latin typeface="AR CENA" panose="020B0604020202020204"/>
            </a:endParaRPr>
          </a:p>
          <a:p>
            <a:pPr marL="365760" indent="-256032" algn="ctr" eaLnBrk="1" fontAlgn="auto" hangingPunct="1">
              <a:spcAft>
                <a:spcPts val="0"/>
              </a:spcAft>
              <a:buFont typeface="Wingdings 3"/>
              <a:buNone/>
              <a:defRPr/>
            </a:pPr>
            <a:r>
              <a:rPr lang="es-MX" sz="2800" b="1" dirty="0" smtClean="0">
                <a:latin typeface="AR CENA" panose="020B0604020202020204"/>
              </a:rPr>
              <a:t>Reforma </a:t>
            </a:r>
            <a:r>
              <a:rPr lang="es-MX" sz="2800" b="1" dirty="0">
                <a:latin typeface="AR CENA" panose="020B0604020202020204"/>
              </a:rPr>
              <a:t>Pensional </a:t>
            </a:r>
            <a:endParaRPr lang="es-MX" sz="2800" b="1" dirty="0" smtClean="0">
              <a:latin typeface="AR CENA" panose="020B0604020202020204"/>
            </a:endParaRPr>
          </a:p>
          <a:p>
            <a:pPr marL="365760" indent="-256032" algn="ctr" eaLnBrk="1" fontAlgn="auto" hangingPunct="1">
              <a:spcAft>
                <a:spcPts val="0"/>
              </a:spcAft>
              <a:buFont typeface="Wingdings 3"/>
              <a:buNone/>
              <a:defRPr/>
            </a:pPr>
            <a:endParaRPr lang="es-MX" sz="2800" b="1" dirty="0">
              <a:latin typeface="AR CENA" panose="020B0604020202020204"/>
            </a:endParaRPr>
          </a:p>
          <a:p>
            <a:pPr marL="365760" indent="-256032" algn="ctr" eaLnBrk="1" fontAlgn="auto" hangingPunct="1">
              <a:spcAft>
                <a:spcPts val="0"/>
              </a:spcAft>
              <a:buFont typeface="Wingdings 3"/>
              <a:buNone/>
              <a:defRPr/>
            </a:pPr>
            <a:r>
              <a:rPr lang="es-MX" sz="2800" b="1" dirty="0">
                <a:latin typeface="AR CENA" panose="020B0604020202020204"/>
                <a:cs typeface="Arial" panose="020B0604020202020204" pitchFamily="34" charset="0"/>
              </a:rPr>
              <a:t>10 claves del proyecto </a:t>
            </a:r>
            <a:endParaRPr lang="es-ES" sz="2800" b="1" dirty="0">
              <a:latin typeface="AR CENA" panose="020B0604020202020204"/>
              <a:cs typeface="Arial" panose="020B0604020202020204" pitchFamily="34" charset="0"/>
            </a:endParaRPr>
          </a:p>
        </p:txBody>
      </p:sp>
    </p:spTree>
    <p:extLst>
      <p:ext uri="{BB962C8B-B14F-4D97-AF65-F5344CB8AC3E}">
        <p14:creationId xmlns:p14="http://schemas.microsoft.com/office/powerpoint/2010/main" val="1637123181"/>
      </p:ext>
    </p:extLst>
  </p:cSld>
  <p:clrMapOvr>
    <a:masterClrMapping/>
  </p:clrMapOvr>
</p:sld>
</file>

<file path=ppt/theme/theme1.xml><?xml version="1.0" encoding="utf-8"?>
<a:theme xmlns:a="http://schemas.openxmlformats.org/drawingml/2006/main" name="nep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po" id="{F093B2A4-5D64-4AA2-99F8-AA7CBB7BE28E}" vid="{38E4F6F4-60E4-4DE5-96F2-CC37E9B54C9C}"/>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2746</TotalTime>
  <Words>526</Words>
  <Application>Microsoft Office PowerPoint</Application>
  <PresentationFormat>Presentación en pantalla (4:3)</PresentationFormat>
  <Paragraphs>110</Paragraphs>
  <Slides>22</Slides>
  <Notes>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22</vt:i4>
      </vt:variant>
    </vt:vector>
  </HeadingPairs>
  <TitlesOfParts>
    <vt:vector size="33" baseType="lpstr">
      <vt:lpstr>AR CENA</vt:lpstr>
      <vt:lpstr>Arial</vt:lpstr>
      <vt:lpstr>Arial</vt:lpstr>
      <vt:lpstr>Berlin Sans FB</vt:lpstr>
      <vt:lpstr>Calibri</vt:lpstr>
      <vt:lpstr>Calibri Light</vt:lpstr>
      <vt:lpstr>Symbol</vt:lpstr>
      <vt:lpstr>Times New Roman</vt:lpstr>
      <vt:lpstr>Wingdings</vt:lpstr>
      <vt:lpstr>Wingdings 3</vt:lpstr>
      <vt:lpstr>nepo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Usuario</cp:lastModifiedBy>
  <cp:revision>158</cp:revision>
  <dcterms:created xsi:type="dcterms:W3CDTF">2012-10-09T21:17:32Z</dcterms:created>
  <dcterms:modified xsi:type="dcterms:W3CDTF">2024-03-22T01:09:03Z</dcterms:modified>
</cp:coreProperties>
</file>