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0" r:id="rId1"/>
  </p:sldMasterIdLst>
  <p:notesMasterIdLst>
    <p:notesMasterId r:id="rId33"/>
  </p:notesMasterIdLst>
  <p:sldIdLst>
    <p:sldId id="269" r:id="rId2"/>
    <p:sldId id="375" r:id="rId3"/>
    <p:sldId id="358" r:id="rId4"/>
    <p:sldId id="357" r:id="rId5"/>
    <p:sldId id="359" r:id="rId6"/>
    <p:sldId id="344" r:id="rId7"/>
    <p:sldId id="346" r:id="rId8"/>
    <p:sldId id="347" r:id="rId9"/>
    <p:sldId id="348" r:id="rId10"/>
    <p:sldId id="354" r:id="rId11"/>
    <p:sldId id="355" r:id="rId12"/>
    <p:sldId id="356" r:id="rId13"/>
    <p:sldId id="349" r:id="rId14"/>
    <p:sldId id="345" r:id="rId15"/>
    <p:sldId id="353"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43" r:id="rId32"/>
  </p:sldIdLst>
  <p:sldSz cx="9144000" cy="6858000" type="screen4x3"/>
  <p:notesSz cx="6858000" cy="9144000"/>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74" autoAdjust="0"/>
  </p:normalViewPr>
  <p:slideViewPr>
    <p:cSldViewPr>
      <p:cViewPr varScale="1">
        <p:scale>
          <a:sx n="63" d="100"/>
          <a:sy n="63" d="100"/>
        </p:scale>
        <p:origin x="159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D1DE5E-76AA-4EED-BF7C-3D95F0606B90}" type="datetimeFigureOut">
              <a:rPr lang="en-US" smtClean="0"/>
              <a:t>7/22/2024</a:t>
            </a:fld>
            <a:endParaRPr lang="en-US"/>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388798-4500-4288-A82F-BFA9C6A237E4}" type="slidenum">
              <a:rPr lang="en-US" smtClean="0"/>
              <a:t>‹Nº›</a:t>
            </a:fld>
            <a:endParaRPr lang="en-US"/>
          </a:p>
        </p:txBody>
      </p:sp>
    </p:spTree>
    <p:extLst>
      <p:ext uri="{BB962C8B-B14F-4D97-AF65-F5344CB8AC3E}">
        <p14:creationId xmlns:p14="http://schemas.microsoft.com/office/powerpoint/2010/main" val="2605224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767385" y="562804"/>
            <a:ext cx="6858000" cy="2387600"/>
          </a:xfrm>
          <a:prstGeom prst="rect">
            <a:avLst/>
          </a:prstGeom>
        </p:spPr>
        <p:txBody>
          <a:bodyPr anchor="b"/>
          <a:lstStyle>
            <a:lvl1pPr algn="ctr">
              <a:defRPr sz="4500"/>
            </a:lvl1pPr>
          </a:lstStyle>
          <a:p>
            <a:r>
              <a:rPr lang="es-ES"/>
              <a:t>Haga clic para modificar el estilo de título del patrón</a:t>
            </a:r>
            <a:endParaRPr lang="es-CO"/>
          </a:p>
        </p:txBody>
      </p:sp>
      <p:sp>
        <p:nvSpPr>
          <p:cNvPr id="3" name="Subtítulo 2"/>
          <p:cNvSpPr>
            <a:spLocks noGrp="1"/>
          </p:cNvSpPr>
          <p:nvPr>
            <p:ph type="subTitle" idx="1"/>
          </p:nvPr>
        </p:nvSpPr>
        <p:spPr>
          <a:xfrm>
            <a:off x="1763973" y="3438266"/>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editar el estilo de subtítulo del patrón</a:t>
            </a:r>
            <a:endParaRPr lang="es-CO"/>
          </a:p>
        </p:txBody>
      </p:sp>
      <p:sp>
        <p:nvSpPr>
          <p:cNvPr id="4" name="Marcador de fecha 3">
            <a:extLst>
              <a:ext uri="{FF2B5EF4-FFF2-40B4-BE49-F238E27FC236}">
                <a16:creationId xmlns:a16="http://schemas.microsoft.com/office/drawing/2014/main" id="{45B30CC9-8AFF-441C-81B3-39C76FA8326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365EC284-3522-4C46-B8C3-1E7B4EB2D8DA}" type="datetimeFigureOut">
              <a:rPr lang="es-ES"/>
              <a:pPr>
                <a:defRPr/>
              </a:pPr>
              <a:t>22/07/2024</a:t>
            </a:fld>
            <a:endParaRPr lang="es-ES"/>
          </a:p>
        </p:txBody>
      </p:sp>
      <p:sp>
        <p:nvSpPr>
          <p:cNvPr id="5" name="Marcador de pie de página 4">
            <a:extLst>
              <a:ext uri="{FF2B5EF4-FFF2-40B4-BE49-F238E27FC236}">
                <a16:creationId xmlns:a16="http://schemas.microsoft.com/office/drawing/2014/main" id="{7024563B-775F-477A-AFDA-0DAF2744C6C7}"/>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5E5CB3FD-8483-4782-844E-F1A2C7FAE765}"/>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A4829406-041C-4758-A343-5E2357BC24C8}" type="slidenum">
              <a:rPr lang="es-ES" altLang="es-CO"/>
              <a:pPr/>
              <a:t>‹Nº›</a:t>
            </a:fld>
            <a:endParaRPr lang="es-ES" altLang="es-CO"/>
          </a:p>
        </p:txBody>
      </p:sp>
    </p:spTree>
    <p:extLst>
      <p:ext uri="{BB962C8B-B14F-4D97-AF65-F5344CB8AC3E}">
        <p14:creationId xmlns:p14="http://schemas.microsoft.com/office/powerpoint/2010/main" val="77507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1590818" y="320676"/>
            <a:ext cx="7385998"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1590817" y="1825625"/>
            <a:ext cx="7385998" cy="4351338"/>
          </a:xfrm>
          <a:prstGeom prst="rect">
            <a:avLst/>
          </a:prstGeo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D241F75-2E56-49A6-B102-85BBB4D263A6}"/>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A79B66FB-467C-408D-912B-3F9A14C25583}" type="datetimeFigureOut">
              <a:rPr lang="es-ES"/>
              <a:pPr>
                <a:defRPr/>
              </a:pPr>
              <a:t>22/07/2024</a:t>
            </a:fld>
            <a:endParaRPr lang="es-ES"/>
          </a:p>
        </p:txBody>
      </p:sp>
      <p:sp>
        <p:nvSpPr>
          <p:cNvPr id="5" name="Marcador de pie de página 4">
            <a:extLst>
              <a:ext uri="{FF2B5EF4-FFF2-40B4-BE49-F238E27FC236}">
                <a16:creationId xmlns:a16="http://schemas.microsoft.com/office/drawing/2014/main" id="{CCE340E9-290D-4EAC-A588-35033245FB4A}"/>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6" name="Marcador de número de diapositiva 5">
            <a:extLst>
              <a:ext uri="{FF2B5EF4-FFF2-40B4-BE49-F238E27FC236}">
                <a16:creationId xmlns:a16="http://schemas.microsoft.com/office/drawing/2014/main" id="{A226C23F-9AA7-4F22-8F64-655C0BE13786}"/>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410A741F-73BC-42D9-A1A8-ED5255AA9F07}" type="slidenum">
              <a:rPr lang="es-ES" altLang="es-CO"/>
              <a:pPr/>
              <a:t>‹Nº›</a:t>
            </a:fld>
            <a:endParaRPr lang="es-ES" altLang="es-CO"/>
          </a:p>
        </p:txBody>
      </p:sp>
    </p:spTree>
    <p:extLst>
      <p:ext uri="{BB962C8B-B14F-4D97-AF65-F5344CB8AC3E}">
        <p14:creationId xmlns:p14="http://schemas.microsoft.com/office/powerpoint/2010/main" val="45057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a:extLst>
              <a:ext uri="{FF2B5EF4-FFF2-40B4-BE49-F238E27FC236}">
                <a16:creationId xmlns:a16="http://schemas.microsoft.com/office/drawing/2014/main" id="{7FA6F52A-83B6-43C5-AB72-40C9A34901A2}"/>
              </a:ext>
            </a:extLst>
          </p:cNvPr>
          <p:cNvSpPr>
            <a:spLocks noGrp="1"/>
          </p:cNvSpPr>
          <p:nvPr>
            <p:ph type="dt" sz="half" idx="10"/>
          </p:nvPr>
        </p:nvSpPr>
        <p:spPr>
          <a:xfrm>
            <a:off x="1557338" y="6407150"/>
            <a:ext cx="2057400" cy="365125"/>
          </a:xfrm>
          <a:prstGeom prst="rect">
            <a:avLst/>
          </a:prstGeom>
        </p:spPr>
        <p:txBody>
          <a:bodyPr/>
          <a:lstStyle>
            <a:lvl1pPr eaLnBrk="1" hangingPunct="1">
              <a:defRPr/>
            </a:lvl1pPr>
          </a:lstStyle>
          <a:p>
            <a:pPr>
              <a:defRPr/>
            </a:pPr>
            <a:fld id="{EAA802F7-C9E8-4030-8AB6-9C339E3805D1}" type="datetimeFigureOut">
              <a:rPr lang="es-ES"/>
              <a:pPr>
                <a:defRPr/>
              </a:pPr>
              <a:t>22/07/2024</a:t>
            </a:fld>
            <a:endParaRPr lang="es-ES"/>
          </a:p>
        </p:txBody>
      </p:sp>
      <p:sp>
        <p:nvSpPr>
          <p:cNvPr id="3" name="Marcador de pie de página 4">
            <a:extLst>
              <a:ext uri="{FF2B5EF4-FFF2-40B4-BE49-F238E27FC236}">
                <a16:creationId xmlns:a16="http://schemas.microsoft.com/office/drawing/2014/main" id="{20207AD3-029B-4449-82EC-2F19A11ACCA8}"/>
              </a:ext>
            </a:extLst>
          </p:cNvPr>
          <p:cNvSpPr>
            <a:spLocks noGrp="1"/>
          </p:cNvSpPr>
          <p:nvPr>
            <p:ph type="ftr" sz="quarter" idx="11"/>
          </p:nvPr>
        </p:nvSpPr>
        <p:spPr>
          <a:xfrm>
            <a:off x="3652838" y="6407150"/>
            <a:ext cx="3086100" cy="365125"/>
          </a:xfrm>
          <a:prstGeom prst="rect">
            <a:avLst/>
          </a:prstGeom>
        </p:spPr>
        <p:txBody>
          <a:bodyPr/>
          <a:lstStyle>
            <a:lvl1pPr eaLnBrk="1" hangingPunct="1">
              <a:defRPr/>
            </a:lvl1pPr>
          </a:lstStyle>
          <a:p>
            <a:pPr>
              <a:defRPr/>
            </a:pPr>
            <a:endParaRPr lang="es-ES"/>
          </a:p>
        </p:txBody>
      </p:sp>
      <p:sp>
        <p:nvSpPr>
          <p:cNvPr id="4" name="Marcador de número de diapositiva 5">
            <a:extLst>
              <a:ext uri="{FF2B5EF4-FFF2-40B4-BE49-F238E27FC236}">
                <a16:creationId xmlns:a16="http://schemas.microsoft.com/office/drawing/2014/main" id="{411E23B2-5E1F-43D5-BBC3-D34FB15B5F5D}"/>
              </a:ext>
            </a:extLst>
          </p:cNvPr>
          <p:cNvSpPr>
            <a:spLocks noGrp="1"/>
          </p:cNvSpPr>
          <p:nvPr>
            <p:ph type="sldNum" sz="quarter" idx="12"/>
          </p:nvPr>
        </p:nvSpPr>
        <p:spPr>
          <a:xfrm>
            <a:off x="6777038" y="6407150"/>
            <a:ext cx="879475"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fld id="{B7C40B9F-9081-4446-AA71-56BC433C5F6D}" type="slidenum">
              <a:rPr lang="es-ES" altLang="es-CO"/>
              <a:pPr/>
              <a:t>‹Nº›</a:t>
            </a:fld>
            <a:endParaRPr lang="es-ES" altLang="es-CO"/>
          </a:p>
        </p:txBody>
      </p:sp>
    </p:spTree>
    <p:extLst>
      <p:ext uri="{BB962C8B-B14F-4D97-AF65-F5344CB8AC3E}">
        <p14:creationId xmlns:p14="http://schemas.microsoft.com/office/powerpoint/2010/main" val="10357388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n 6">
            <a:extLst>
              <a:ext uri="{FF2B5EF4-FFF2-40B4-BE49-F238E27FC236}">
                <a16:creationId xmlns:a16="http://schemas.microsoft.com/office/drawing/2014/main" id="{20981D98-7D81-4E73-A393-8A617B80083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495425" cy="687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n 7">
            <a:extLst>
              <a:ext uri="{FF2B5EF4-FFF2-40B4-BE49-F238E27FC236}">
                <a16:creationId xmlns:a16="http://schemas.microsoft.com/office/drawing/2014/main" id="{531EE0D9-873A-4B9B-90DC-84ACC24C1E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666038" y="6297613"/>
            <a:ext cx="1335087"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juanma1274@gmail.co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403350" y="476250"/>
            <a:ext cx="7740650" cy="5616575"/>
          </a:xfrm>
        </p:spPr>
        <p:txBody>
          <a:bodyPr>
            <a:normAutofit/>
          </a:bodyPr>
          <a:lstStyle/>
          <a:p>
            <a:pPr marL="365760" indent="-256032" algn="ctr" eaLnBrk="1" fontAlgn="auto" hangingPunct="1">
              <a:spcAft>
                <a:spcPts val="0"/>
              </a:spcAft>
              <a:buFont typeface="Wingdings 3"/>
              <a:buNone/>
              <a:defRPr/>
            </a:pPr>
            <a:r>
              <a:rPr lang="es-MX" sz="2800" b="1" i="1" dirty="0">
                <a:latin typeface="AR CENA" panose="020B0604020202020204"/>
                <a:cs typeface="Arial" panose="020B0604020202020204" pitchFamily="34" charset="0"/>
              </a:rPr>
              <a:t>Principios</a:t>
            </a:r>
            <a:r>
              <a:rPr lang="es-ES" sz="2800" b="1" i="1" dirty="0">
                <a:latin typeface="AR CENA" panose="020B0604020202020204"/>
                <a:cs typeface="Arial" panose="020B0604020202020204" pitchFamily="34" charset="0"/>
              </a:rPr>
              <a:t> rectores del sistema pensional </a:t>
            </a:r>
          </a:p>
          <a:p>
            <a:pPr marL="109728" indent="0" algn="ctr" eaLnBrk="1" fontAlgn="auto" hangingPunct="1">
              <a:spcAft>
                <a:spcPts val="0"/>
              </a:spcAft>
              <a:buFont typeface="Arial" panose="020B0604020202020204" pitchFamily="34" charset="0"/>
              <a:buNone/>
              <a:defRPr/>
            </a:pPr>
            <a:endParaRPr lang="es-ES" sz="28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2800" b="1" dirty="0">
                <a:latin typeface="AR CENA" panose="020B0604020202020204" charset="0"/>
                <a:cs typeface="Arial" panose="020B0604020202020204" pitchFamily="34" charset="0"/>
              </a:rPr>
              <a:t>Nueva Escuela Popular y Obrera </a:t>
            </a:r>
          </a:p>
          <a:p>
            <a:pPr marL="365760" indent="-256032" algn="ctr" eaLnBrk="1" fontAlgn="auto" hangingPunct="1">
              <a:spcAft>
                <a:spcPts val="0"/>
              </a:spcAft>
              <a:buFont typeface="Wingdings 3"/>
              <a:buNone/>
              <a:defRPr/>
            </a:pPr>
            <a:r>
              <a:rPr lang="es-ES" sz="2800" b="1" i="1" dirty="0">
                <a:latin typeface="AR CENA" panose="020B0604020202020204" charset="0"/>
                <a:cs typeface="Arial" panose="020B0604020202020204" pitchFamily="34" charset="0"/>
              </a:rPr>
              <a:t>“NEPO” </a:t>
            </a:r>
          </a:p>
          <a:p>
            <a:pPr marL="365760" indent="-256032" algn="ctr" eaLnBrk="1" fontAlgn="auto" hangingPunct="1">
              <a:spcAft>
                <a:spcPts val="0"/>
              </a:spcAft>
              <a:buFont typeface="Wingdings 3"/>
              <a:buNone/>
              <a:defRPr/>
            </a:pPr>
            <a:endParaRPr lang="es-ES" sz="28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2800" b="1" dirty="0">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r>
              <a:rPr lang="es-ES" sz="2800" b="1" dirty="0">
                <a:latin typeface="AR CENA" panose="020B0604020202020204" charset="0"/>
                <a:cs typeface="Arial" panose="020B0604020202020204" pitchFamily="34" charset="0"/>
              </a:rPr>
              <a:t>Juan Manuel Monsalve Restrepo </a:t>
            </a:r>
          </a:p>
          <a:p>
            <a:pPr marL="365760" indent="-256032" algn="ctr" eaLnBrk="1" fontAlgn="auto" hangingPunct="1">
              <a:spcAft>
                <a:spcPts val="0"/>
              </a:spcAft>
              <a:buFont typeface="Wingdings 3"/>
              <a:buNone/>
              <a:defRPr/>
            </a:pPr>
            <a:r>
              <a:rPr lang="es-ES" sz="2800" b="1" dirty="0">
                <a:latin typeface="AR CENA" panose="020B0604020202020204" charset="0"/>
                <a:cs typeface="Arial" panose="020B0604020202020204" pitchFamily="34" charset="0"/>
              </a:rPr>
              <a:t>311 617 88 94</a:t>
            </a:r>
          </a:p>
          <a:p>
            <a:pPr marL="365760" indent="-256032" algn="ctr" eaLnBrk="1" fontAlgn="auto" hangingPunct="1">
              <a:spcAft>
                <a:spcPts val="0"/>
              </a:spcAft>
              <a:buFont typeface="Wingdings 3"/>
              <a:buNone/>
              <a:defRPr/>
            </a:pPr>
            <a:r>
              <a:rPr lang="es-ES" sz="2800" b="1" dirty="0">
                <a:solidFill>
                  <a:srgbClr val="00B050"/>
                </a:solidFill>
                <a:latin typeface="AR CENA" panose="020B0604020202020204" charset="0"/>
                <a:cs typeface="Arial" panose="020B0604020202020204" pitchFamily="34" charset="0"/>
                <a:hlinkClick r:id="rId2">
                  <a:extLst>
                    <a:ext uri="{A12FA001-AC4F-418D-AE19-62706E023703}">
                      <ahyp:hlinkClr xmlns:ahyp="http://schemas.microsoft.com/office/drawing/2018/hyperlinkcolor" val="tx"/>
                    </a:ext>
                  </a:extLst>
                </a:hlinkClick>
              </a:rPr>
              <a:t>juanma1274@gmail.com</a:t>
            </a:r>
            <a:r>
              <a:rPr lang="es-ES" sz="2800" b="1" dirty="0">
                <a:solidFill>
                  <a:srgbClr val="00B050"/>
                </a:solidFill>
                <a:latin typeface="AR CENA" panose="020B0604020202020204" charset="0"/>
                <a:cs typeface="Arial" panose="020B0604020202020204" pitchFamily="34" charset="0"/>
              </a:rPr>
              <a:t> </a:t>
            </a: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C3D456F-F9F9-42E7-9BBC-248CC652219E}"/>
              </a:ext>
            </a:extLst>
          </p:cNvPr>
          <p:cNvSpPr/>
          <p:nvPr/>
        </p:nvSpPr>
        <p:spPr>
          <a:xfrm>
            <a:off x="2339752" y="2276873"/>
            <a:ext cx="5400600" cy="1200329"/>
          </a:xfrm>
          <a:prstGeom prst="rect">
            <a:avLst/>
          </a:prstGeom>
        </p:spPr>
        <p:txBody>
          <a:bodyPr wrap="square">
            <a:spAutoFit/>
          </a:bodyPr>
          <a:lstStyle/>
          <a:p>
            <a:pPr algn="ctr"/>
            <a:r>
              <a:rPr lang="es-MX" sz="2400" b="1" dirty="0">
                <a:solidFill>
                  <a:srgbClr val="00B050"/>
                </a:solidFill>
                <a:latin typeface="AR CENA" panose="020B0604020202020204"/>
              </a:rPr>
              <a:t>III</a:t>
            </a:r>
          </a:p>
          <a:p>
            <a:pPr algn="ctr"/>
            <a:endParaRPr lang="es-MX" sz="2400" b="1" dirty="0">
              <a:solidFill>
                <a:srgbClr val="00B050"/>
              </a:solidFill>
              <a:latin typeface="AR CENA" panose="020B0604020202020204"/>
            </a:endParaRPr>
          </a:p>
          <a:p>
            <a:pPr algn="ctr"/>
            <a:r>
              <a:rPr lang="es-MX" sz="2400" b="1" dirty="0">
                <a:solidFill>
                  <a:srgbClr val="00B050"/>
                </a:solidFill>
                <a:latin typeface="AR CENA" panose="020B0604020202020204"/>
              </a:rPr>
              <a:t>Constitución Política de Colombia </a:t>
            </a:r>
            <a:endParaRPr lang="es-MX" sz="2400" dirty="0">
              <a:solidFill>
                <a:srgbClr val="00B050"/>
              </a:solidFill>
              <a:latin typeface="AR CENA" panose="020B0604020202020204"/>
            </a:endParaRPr>
          </a:p>
        </p:txBody>
      </p:sp>
    </p:spTree>
    <p:extLst>
      <p:ext uri="{BB962C8B-B14F-4D97-AF65-F5344CB8AC3E}">
        <p14:creationId xmlns:p14="http://schemas.microsoft.com/office/powerpoint/2010/main" val="1111023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6CB449E-68EF-40DA-BFAE-BA44DEA9276A}"/>
              </a:ext>
            </a:extLst>
          </p:cNvPr>
          <p:cNvSpPr/>
          <p:nvPr/>
        </p:nvSpPr>
        <p:spPr>
          <a:xfrm>
            <a:off x="1619672" y="0"/>
            <a:ext cx="6984776" cy="6370975"/>
          </a:xfrm>
          <a:prstGeom prst="rect">
            <a:avLst/>
          </a:prstGeom>
        </p:spPr>
        <p:txBody>
          <a:bodyPr wrap="square">
            <a:spAutoFit/>
          </a:bodyPr>
          <a:lstStyle/>
          <a:p>
            <a:pPr algn="just"/>
            <a:r>
              <a:rPr lang="es-MX" sz="2400" b="1" dirty="0">
                <a:solidFill>
                  <a:srgbClr val="00B050"/>
                </a:solidFill>
                <a:latin typeface="AR CENA" panose="020B0604020202020204"/>
              </a:rPr>
              <a:t>Artículo 48.</a:t>
            </a:r>
          </a:p>
          <a:p>
            <a:pPr algn="just"/>
            <a:endParaRPr lang="es-MX" sz="2400" b="1" dirty="0">
              <a:solidFill>
                <a:srgbClr val="000000"/>
              </a:solidFill>
              <a:latin typeface="AR CENA" panose="020B0604020202020204"/>
            </a:endParaRPr>
          </a:p>
          <a:p>
            <a:pPr algn="just"/>
            <a:r>
              <a:rPr lang="es-MX" sz="2400" dirty="0">
                <a:solidFill>
                  <a:srgbClr val="000000"/>
                </a:solidFill>
                <a:latin typeface="AR CENA" panose="020B0604020202020204"/>
              </a:rPr>
              <a:t>La Seguridad Social es un servicio público de carácter obligatorio que se prestará bajo la dirección, coordinación y control del Estado, en sujeción a los principios de eficiencia, universalidad y solidaridad, en los términos que establezca la Ley. </a:t>
            </a:r>
          </a:p>
          <a:p>
            <a:pPr algn="just"/>
            <a:endParaRPr lang="es-MX" sz="2400" dirty="0">
              <a:solidFill>
                <a:srgbClr val="000000"/>
              </a:solidFill>
              <a:latin typeface="AR CENA" panose="020B0604020202020204"/>
            </a:endParaRPr>
          </a:p>
          <a:p>
            <a:pPr algn="just"/>
            <a:r>
              <a:rPr lang="es-MX" sz="2400" dirty="0">
                <a:solidFill>
                  <a:srgbClr val="000000"/>
                </a:solidFill>
                <a:latin typeface="AR CENA" panose="020B0604020202020204"/>
              </a:rPr>
              <a:t>Se garantiza a todos los habitantes el derecho irrenunciable a la Seguridad Social. </a:t>
            </a:r>
          </a:p>
          <a:p>
            <a:pPr algn="just"/>
            <a:endParaRPr lang="es-MX" sz="2400" dirty="0">
              <a:solidFill>
                <a:srgbClr val="000000"/>
              </a:solidFill>
              <a:latin typeface="AR CENA" panose="020B0604020202020204"/>
            </a:endParaRPr>
          </a:p>
          <a:p>
            <a:pPr algn="just"/>
            <a:r>
              <a:rPr lang="es-MX" sz="2400" dirty="0">
                <a:solidFill>
                  <a:srgbClr val="000000"/>
                </a:solidFill>
                <a:latin typeface="AR CENA" panose="020B0604020202020204"/>
              </a:rPr>
              <a:t>El Estado, con la participación de los particulares, ampliará progresivamente la cobertura de la Seguridad Social que comprenderá la prestación de los servicios en la forma que determine la Ley</a:t>
            </a:r>
          </a:p>
        </p:txBody>
      </p:sp>
    </p:spTree>
    <p:extLst>
      <p:ext uri="{BB962C8B-B14F-4D97-AF65-F5344CB8AC3E}">
        <p14:creationId xmlns:p14="http://schemas.microsoft.com/office/powerpoint/2010/main" val="2874698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BA76FD2-25DE-4641-A0E5-A41B5A5AFF06}"/>
              </a:ext>
            </a:extLst>
          </p:cNvPr>
          <p:cNvSpPr/>
          <p:nvPr/>
        </p:nvSpPr>
        <p:spPr>
          <a:xfrm>
            <a:off x="1619672" y="91440"/>
            <a:ext cx="7200800" cy="5632311"/>
          </a:xfrm>
          <a:prstGeom prst="rect">
            <a:avLst/>
          </a:prstGeom>
        </p:spPr>
        <p:txBody>
          <a:bodyPr wrap="square">
            <a:spAutoFit/>
          </a:bodyPr>
          <a:lstStyle/>
          <a:p>
            <a:pPr algn="just"/>
            <a:r>
              <a:rPr lang="es-MX" sz="2400" dirty="0">
                <a:solidFill>
                  <a:srgbClr val="000000"/>
                </a:solidFill>
                <a:latin typeface="AR CENA" panose="020B0604020202020204"/>
              </a:rPr>
              <a:t>La Seguridad Social podrá ser prestada por entidades públicas o privadas, de conformidad con la ley. </a:t>
            </a:r>
          </a:p>
          <a:p>
            <a:pPr algn="just"/>
            <a:endParaRPr lang="es-MX" sz="2400" dirty="0">
              <a:solidFill>
                <a:srgbClr val="000000"/>
              </a:solidFill>
              <a:latin typeface="AR CENA" panose="020B0604020202020204"/>
            </a:endParaRPr>
          </a:p>
          <a:p>
            <a:pPr algn="just"/>
            <a:r>
              <a:rPr lang="es-MX" sz="2400" dirty="0">
                <a:solidFill>
                  <a:srgbClr val="000000"/>
                </a:solidFill>
                <a:latin typeface="AR CENA" panose="020B0604020202020204"/>
              </a:rPr>
              <a:t>No se podrán destinar ni utilizar los recursos de las instituciones de la Seguridad Social para fines diferentes a ella. </a:t>
            </a:r>
          </a:p>
          <a:p>
            <a:pPr algn="just"/>
            <a:endParaRPr lang="es-MX" sz="2400" dirty="0">
              <a:solidFill>
                <a:srgbClr val="000000"/>
              </a:solidFill>
              <a:latin typeface="AR CENA" panose="020B0604020202020204"/>
            </a:endParaRPr>
          </a:p>
          <a:p>
            <a:r>
              <a:rPr lang="es-MX" sz="2400" dirty="0">
                <a:solidFill>
                  <a:srgbClr val="000000"/>
                </a:solidFill>
                <a:latin typeface="AR CENA" panose="020B0604020202020204"/>
              </a:rPr>
              <a:t>La ley definirá los medios para que los recursos destinados a pensiones mantengan su poder adquisitivo constante.</a:t>
            </a:r>
            <a:br>
              <a:rPr lang="es-MX" sz="2400" dirty="0">
                <a:solidFill>
                  <a:srgbClr val="000000"/>
                </a:solidFill>
                <a:latin typeface="AR CENA" panose="020B0604020202020204"/>
              </a:rPr>
            </a:br>
            <a:endParaRPr lang="es-MX" sz="2400" dirty="0">
              <a:solidFill>
                <a:srgbClr val="000000"/>
              </a:solidFill>
              <a:latin typeface="AR CENA" panose="020B0604020202020204"/>
            </a:endParaRPr>
          </a:p>
          <a:p>
            <a:pPr algn="just"/>
            <a:r>
              <a:rPr lang="es-MX" sz="2400" dirty="0">
                <a:solidFill>
                  <a:srgbClr val="00B050"/>
                </a:solidFill>
                <a:latin typeface="AR CENA" panose="020B0604020202020204"/>
              </a:rPr>
              <a:t>Adicción del ato legislativa 01 del 2025. </a:t>
            </a:r>
          </a:p>
          <a:p>
            <a:pPr algn="just"/>
            <a:r>
              <a:rPr lang="es-MX" sz="2400" dirty="0">
                <a:solidFill>
                  <a:srgbClr val="00B050"/>
                </a:solidFill>
                <a:latin typeface="AR CENA" panose="020B0604020202020204"/>
              </a:rPr>
              <a:t>10 – adicciones </a:t>
            </a:r>
          </a:p>
          <a:p>
            <a:pPr algn="just"/>
            <a:r>
              <a:rPr lang="es-MX" sz="2400" dirty="0">
                <a:solidFill>
                  <a:srgbClr val="00B050"/>
                </a:solidFill>
                <a:latin typeface="AR CENA" panose="020B0604020202020204"/>
              </a:rPr>
              <a:t>6- Parágrafos transitorios </a:t>
            </a:r>
          </a:p>
        </p:txBody>
      </p:sp>
    </p:spTree>
    <p:extLst>
      <p:ext uri="{BB962C8B-B14F-4D97-AF65-F5344CB8AC3E}">
        <p14:creationId xmlns:p14="http://schemas.microsoft.com/office/powerpoint/2010/main" val="2220157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B530722-4BC3-4BA0-8994-03DC3C98BDA8}"/>
              </a:ext>
            </a:extLst>
          </p:cNvPr>
          <p:cNvSpPr/>
          <p:nvPr/>
        </p:nvSpPr>
        <p:spPr>
          <a:xfrm>
            <a:off x="1907704" y="404665"/>
            <a:ext cx="6840760" cy="4893647"/>
          </a:xfrm>
          <a:prstGeom prst="rect">
            <a:avLst/>
          </a:prstGeom>
        </p:spPr>
        <p:txBody>
          <a:bodyPr wrap="square">
            <a:spAutoFit/>
          </a:bodyPr>
          <a:lstStyle/>
          <a:p>
            <a:pPr algn="ctr"/>
            <a:endParaRPr lang="es-CO" sz="2400" b="1" dirty="0">
              <a:solidFill>
                <a:srgbClr val="00B050"/>
              </a:solidFill>
              <a:latin typeface="AR CENA" panose="020B0604020202020204"/>
            </a:endParaRPr>
          </a:p>
          <a:p>
            <a:pPr algn="ctr"/>
            <a:endParaRPr lang="es-CO" sz="2400" b="1" dirty="0">
              <a:solidFill>
                <a:srgbClr val="00B050"/>
              </a:solidFill>
              <a:latin typeface="AR CENA" panose="020B0604020202020204"/>
            </a:endParaRPr>
          </a:p>
          <a:p>
            <a:pPr algn="ctr"/>
            <a:endParaRPr lang="es-MX" sz="2400" b="1" dirty="0">
              <a:solidFill>
                <a:srgbClr val="00B050"/>
              </a:solidFill>
              <a:latin typeface="AR CENA" panose="020B0604020202020204"/>
            </a:endParaRPr>
          </a:p>
          <a:p>
            <a:pPr algn="ctr"/>
            <a:endParaRPr lang="es-MX" sz="2400" b="1" dirty="0">
              <a:solidFill>
                <a:srgbClr val="00B050"/>
              </a:solidFill>
              <a:latin typeface="AR CENA" panose="020B0604020202020204"/>
            </a:endParaRPr>
          </a:p>
          <a:p>
            <a:pPr algn="ctr"/>
            <a:r>
              <a:rPr lang="es-MX" sz="2400" b="1" dirty="0">
                <a:solidFill>
                  <a:srgbClr val="00B050"/>
                </a:solidFill>
                <a:latin typeface="AR CENA" panose="020B0604020202020204"/>
              </a:rPr>
              <a:t>IV</a:t>
            </a:r>
            <a:endParaRPr lang="es-CO" sz="2400" b="1" dirty="0">
              <a:solidFill>
                <a:srgbClr val="00B050"/>
              </a:solidFill>
              <a:latin typeface="AR CENA" panose="020B0604020202020204"/>
            </a:endParaRPr>
          </a:p>
          <a:p>
            <a:pPr algn="ctr"/>
            <a:endParaRPr lang="es-CO" sz="2400" b="1" dirty="0">
              <a:solidFill>
                <a:srgbClr val="00B050"/>
              </a:solidFill>
              <a:latin typeface="AR CENA" panose="020B0604020202020204"/>
            </a:endParaRPr>
          </a:p>
          <a:p>
            <a:pPr algn="ctr"/>
            <a:r>
              <a:rPr lang="es-CO" sz="2400" b="1" dirty="0">
                <a:solidFill>
                  <a:srgbClr val="00B050"/>
                </a:solidFill>
                <a:latin typeface="AR CENA" panose="020B0604020202020204"/>
              </a:rPr>
              <a:t>LEY No. 2381 del 16 de julio del 2024</a:t>
            </a:r>
          </a:p>
          <a:p>
            <a:pPr algn="ctr"/>
            <a:r>
              <a:rPr lang="es-CO" sz="2400" b="1" dirty="0">
                <a:solidFill>
                  <a:srgbClr val="00B050"/>
                </a:solidFill>
                <a:latin typeface="AR CENA" panose="020B0604020202020204"/>
              </a:rPr>
              <a:t> </a:t>
            </a:r>
            <a:endParaRPr lang="es-CO" sz="2400" dirty="0">
              <a:solidFill>
                <a:srgbClr val="00B050"/>
              </a:solidFill>
              <a:latin typeface="AR CENA" panose="020B0604020202020204"/>
            </a:endParaRPr>
          </a:p>
          <a:p>
            <a:pPr algn="just"/>
            <a:r>
              <a:rPr lang="es-MX" sz="2400" b="1" dirty="0">
                <a:solidFill>
                  <a:srgbClr val="00B050"/>
                </a:solidFill>
                <a:latin typeface="AR CENA" panose="020B0604020202020204"/>
              </a:rPr>
              <a:t>"POR MEDIO DE LA CUAL SE ESTABLECE EL SISTEMA DE PROTECCIÓN SOCIAL INTEGRAL PARA LA VEJEZ, INVALIDEZ Y MUERTE DE ORIGEN COMÚN, Y SE DICTAN OTRAS DISPOSICIONES"</a:t>
            </a:r>
            <a:endParaRPr lang="es-CO" sz="2400" dirty="0">
              <a:solidFill>
                <a:srgbClr val="00B050"/>
              </a:solidFill>
              <a:latin typeface="AR CENA" panose="020B0604020202020204"/>
            </a:endParaRPr>
          </a:p>
        </p:txBody>
      </p:sp>
    </p:spTree>
    <p:extLst>
      <p:ext uri="{BB962C8B-B14F-4D97-AF65-F5344CB8AC3E}">
        <p14:creationId xmlns:p14="http://schemas.microsoft.com/office/powerpoint/2010/main" val="1456226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B5EF683-D851-47FB-B960-733546E4850D}"/>
              </a:ext>
            </a:extLst>
          </p:cNvPr>
          <p:cNvSpPr/>
          <p:nvPr/>
        </p:nvSpPr>
        <p:spPr>
          <a:xfrm>
            <a:off x="1691680" y="332656"/>
            <a:ext cx="7128792" cy="6370975"/>
          </a:xfrm>
          <a:prstGeom prst="rect">
            <a:avLst/>
          </a:prstGeom>
        </p:spPr>
        <p:txBody>
          <a:bodyPr wrap="square">
            <a:spAutoFit/>
          </a:bodyPr>
          <a:lstStyle/>
          <a:p>
            <a:pPr algn="just"/>
            <a:r>
              <a:rPr lang="es-MX" sz="2400" b="1" i="1" dirty="0">
                <a:solidFill>
                  <a:srgbClr val="00B050"/>
                </a:solidFill>
                <a:latin typeface="AR CENA" panose="020B0604020202020204"/>
              </a:rPr>
              <a:t>ARTÍCULO 1. OBJETO. </a:t>
            </a:r>
            <a:r>
              <a:rPr lang="es-MX" sz="2400" dirty="0">
                <a:solidFill>
                  <a:srgbClr val="000000"/>
                </a:solidFill>
                <a:latin typeface="AR CENA" panose="020B0604020202020204"/>
              </a:rPr>
              <a:t>El Sistema de Protección Social Integral para la Vejez, Invalidez y Muerte de origen común, tiene por objeto garantizar el amparo contra las contingencias derivadas de la vejez, la invalidez y la muerte mediante el reconocimiento de los derechos de las personas que se determinan en la presente ley a través de un </a:t>
            </a:r>
            <a:r>
              <a:rPr lang="es-MX" sz="2400" dirty="0">
                <a:solidFill>
                  <a:srgbClr val="00B050"/>
                </a:solidFill>
                <a:latin typeface="AR CENA" panose="020B0604020202020204"/>
              </a:rPr>
              <a:t>sistema de pilares</a:t>
            </a:r>
            <a:r>
              <a:rPr lang="es-MX" sz="2400" dirty="0">
                <a:solidFill>
                  <a:srgbClr val="000000"/>
                </a:solidFill>
                <a:latin typeface="AR CENA" panose="020B0604020202020204"/>
              </a:rPr>
              <a:t>, fundamentado en los principios de universalidad, solidaridad y eficiencia en los términos previstos en el artículo 48 de la Constitución Política. </a:t>
            </a:r>
          </a:p>
          <a:p>
            <a:pPr algn="just"/>
            <a:endParaRPr lang="es-MX" sz="2400" dirty="0">
              <a:solidFill>
                <a:srgbClr val="000000"/>
              </a:solidFill>
              <a:latin typeface="AR CENA" panose="020B0604020202020204"/>
            </a:endParaRPr>
          </a:p>
          <a:p>
            <a:pPr algn="just"/>
            <a:r>
              <a:rPr lang="es-MX" sz="2400" b="1" dirty="0">
                <a:solidFill>
                  <a:srgbClr val="00B050"/>
                </a:solidFill>
                <a:latin typeface="AR CENA" panose="020B0604020202020204"/>
              </a:rPr>
              <a:t>ARTÍCULO 4. PRINCIPIOS. </a:t>
            </a:r>
            <a:r>
              <a:rPr lang="es-MX" sz="2400" dirty="0">
                <a:latin typeface="AR CENA" panose="020B0604020202020204"/>
              </a:rPr>
              <a:t>Son Principios del Sistema de Protección Social Integral para la Vejez, Invalidez y Muerte de origen común, en sus Pilares </a:t>
            </a:r>
            <a:r>
              <a:rPr lang="es-CO" sz="2400" dirty="0">
                <a:latin typeface="AR CENA" panose="020B0604020202020204"/>
              </a:rPr>
              <a:t>Solidario, </a:t>
            </a:r>
            <a:r>
              <a:rPr lang="es-CO" sz="2400" dirty="0" err="1">
                <a:latin typeface="AR CENA" panose="020B0604020202020204"/>
              </a:rPr>
              <a:t>Semicontributivo</a:t>
            </a:r>
            <a:r>
              <a:rPr lang="es-CO" sz="2400" dirty="0">
                <a:latin typeface="AR CENA" panose="020B0604020202020204"/>
              </a:rPr>
              <a:t> y Contributivo.</a:t>
            </a:r>
          </a:p>
        </p:txBody>
      </p:sp>
    </p:spTree>
    <p:extLst>
      <p:ext uri="{BB962C8B-B14F-4D97-AF65-F5344CB8AC3E}">
        <p14:creationId xmlns:p14="http://schemas.microsoft.com/office/powerpoint/2010/main" val="948056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F2A719B-ADF4-4E58-9EF4-9F24F90348CB}"/>
              </a:ext>
            </a:extLst>
          </p:cNvPr>
          <p:cNvSpPr/>
          <p:nvPr/>
        </p:nvSpPr>
        <p:spPr>
          <a:xfrm>
            <a:off x="1619672" y="260648"/>
            <a:ext cx="7344816" cy="4893647"/>
          </a:xfrm>
          <a:prstGeom prst="rect">
            <a:avLst/>
          </a:prstGeom>
        </p:spPr>
        <p:txBody>
          <a:bodyPr wrap="square">
            <a:spAutoFit/>
          </a:bodyPr>
          <a:lstStyle/>
          <a:p>
            <a:r>
              <a:rPr lang="es-MX" sz="2400" b="1" dirty="0">
                <a:latin typeface="AR CENA" panose="020B0604020202020204"/>
              </a:rPr>
              <a:t>a) Universalidad: </a:t>
            </a:r>
            <a:r>
              <a:rPr lang="es-MX" sz="2400" dirty="0">
                <a:latin typeface="AR CENA" panose="020B0604020202020204"/>
              </a:rPr>
              <a:t>Todas las personas conforme a la caracterización de los pilares contemplados en el artículo anterior gozarán efectivamente del derecho a la Protección Social sin discriminación alguna, en los términos de esta Ley.</a:t>
            </a:r>
          </a:p>
          <a:p>
            <a:endParaRPr lang="es-MX" sz="2400" dirty="0">
              <a:latin typeface="AR CENA" panose="020B0604020202020204"/>
            </a:endParaRPr>
          </a:p>
          <a:p>
            <a:r>
              <a:rPr lang="es-CO" sz="2400" b="1" dirty="0">
                <a:solidFill>
                  <a:srgbClr val="00B050"/>
                </a:solidFill>
                <a:latin typeface="+mj-lt"/>
              </a:rPr>
              <a:t>Cobertura universal (OIT)</a:t>
            </a:r>
            <a:endParaRPr lang="es-CO" sz="2400" dirty="0">
              <a:solidFill>
                <a:srgbClr val="00B050"/>
              </a:solidFill>
              <a:latin typeface="+mj-lt"/>
            </a:endParaRPr>
          </a:p>
          <a:p>
            <a:pPr algn="just"/>
            <a:r>
              <a:rPr lang="es-MX" sz="2400" dirty="0">
                <a:solidFill>
                  <a:srgbClr val="00B050"/>
                </a:solidFill>
                <a:latin typeface="+mj-lt"/>
              </a:rPr>
              <a:t>La seguridad social es un derecho humano y, por tanto, todas las personas como miembros de una sociedad deberían acceder a una cobertura de seguridad social, incluida la protección de la vejez </a:t>
            </a:r>
          </a:p>
          <a:p>
            <a:pPr algn="just"/>
            <a:endParaRPr lang="es-MX" sz="2400" dirty="0">
              <a:solidFill>
                <a:srgbClr val="00B050"/>
              </a:solidFill>
              <a:latin typeface="AR CENA" panose="020B0604020202020204"/>
            </a:endParaRPr>
          </a:p>
          <a:p>
            <a:endParaRPr lang="es-CO" sz="2400" dirty="0">
              <a:latin typeface="AR CENA" panose="020B0604020202020204"/>
            </a:endParaRPr>
          </a:p>
        </p:txBody>
      </p:sp>
    </p:spTree>
    <p:extLst>
      <p:ext uri="{BB962C8B-B14F-4D97-AF65-F5344CB8AC3E}">
        <p14:creationId xmlns:p14="http://schemas.microsoft.com/office/powerpoint/2010/main" val="1354847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3B8878B-525E-47B8-959E-AA89B33C5B79}"/>
              </a:ext>
            </a:extLst>
          </p:cNvPr>
          <p:cNvSpPr/>
          <p:nvPr/>
        </p:nvSpPr>
        <p:spPr>
          <a:xfrm>
            <a:off x="1691680" y="260648"/>
            <a:ext cx="7056784" cy="4678204"/>
          </a:xfrm>
          <a:prstGeom prst="rect">
            <a:avLst/>
          </a:prstGeom>
        </p:spPr>
        <p:txBody>
          <a:bodyPr wrap="square">
            <a:spAutoFit/>
          </a:bodyPr>
          <a:lstStyle/>
          <a:p>
            <a:pPr algn="just"/>
            <a:r>
              <a:rPr lang="es-MX" sz="2000" b="1" dirty="0">
                <a:solidFill>
                  <a:srgbClr val="141414"/>
                </a:solidFill>
                <a:latin typeface="AR CENA" panose="020B0604020202020204"/>
              </a:rPr>
              <a:t>b) Solidaridad: </a:t>
            </a:r>
            <a:r>
              <a:rPr lang="es-MX" sz="2000" dirty="0">
                <a:solidFill>
                  <a:srgbClr val="141414"/>
                </a:solidFill>
                <a:latin typeface="AR CENA" panose="020B0604020202020204"/>
              </a:rPr>
              <a:t>Corresponde a la mutua ayuda entre las personas, las generaciones, los sectores económicos, las regiones y las comunidades, consistente en la vinculación del propio esfuerzo y actividad en beneficio o apoyo de otros asociados o en interés colectivo.</a:t>
            </a:r>
          </a:p>
          <a:p>
            <a:pPr algn="just"/>
            <a:endParaRPr lang="es-MX" sz="2000" dirty="0">
              <a:solidFill>
                <a:srgbClr val="141414"/>
              </a:solidFill>
              <a:latin typeface="AR CENA" panose="020B0604020202020204"/>
            </a:endParaRPr>
          </a:p>
          <a:p>
            <a:pPr algn="just"/>
            <a:r>
              <a:rPr lang="es-CO" sz="2000" b="1" dirty="0">
                <a:solidFill>
                  <a:srgbClr val="00B050"/>
                </a:solidFill>
                <a:latin typeface="+mj-lt"/>
              </a:rPr>
              <a:t>Solidaridad social (OIT)</a:t>
            </a:r>
            <a:endParaRPr lang="es-CO" sz="2000" dirty="0">
              <a:solidFill>
                <a:srgbClr val="00B050"/>
              </a:solidFill>
              <a:latin typeface="+mj-lt"/>
            </a:endParaRPr>
          </a:p>
          <a:p>
            <a:pPr algn="just"/>
            <a:r>
              <a:rPr lang="es-MX" sz="2000" dirty="0">
                <a:solidFill>
                  <a:srgbClr val="00B050"/>
                </a:solidFill>
                <a:latin typeface="+mj-lt"/>
              </a:rPr>
              <a:t>Las normas internacionales sobre seguridad social persiguen una mayor cohesión social al promover la solidaridad inter e intrageneracional; es decir, entre las personas activas y no activas de una sociedad, entre los que más tienen y aquellos en situación de vulnerabilidad y entre las generaciones actuales y futuras. (OIT, 1952; OIT, 2012; OIT, 2002; Casalí y Velásquez, 2016). </a:t>
            </a:r>
          </a:p>
          <a:p>
            <a:pPr algn="just"/>
            <a:endParaRPr lang="es-MX" sz="2000" dirty="0">
              <a:solidFill>
                <a:srgbClr val="141414"/>
              </a:solidFill>
            </a:endParaRPr>
          </a:p>
          <a:p>
            <a:endParaRPr lang="es-CO" dirty="0"/>
          </a:p>
        </p:txBody>
      </p:sp>
    </p:spTree>
    <p:extLst>
      <p:ext uri="{BB962C8B-B14F-4D97-AF65-F5344CB8AC3E}">
        <p14:creationId xmlns:p14="http://schemas.microsoft.com/office/powerpoint/2010/main" val="2931885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FF828F0-9931-4C31-89C0-ABF18B56CE50}"/>
              </a:ext>
            </a:extLst>
          </p:cNvPr>
          <p:cNvSpPr/>
          <p:nvPr/>
        </p:nvSpPr>
        <p:spPr>
          <a:xfrm>
            <a:off x="1763688" y="188640"/>
            <a:ext cx="7056784" cy="5909310"/>
          </a:xfrm>
          <a:prstGeom prst="rect">
            <a:avLst/>
          </a:prstGeom>
        </p:spPr>
        <p:txBody>
          <a:bodyPr wrap="square">
            <a:spAutoFit/>
          </a:bodyPr>
          <a:lstStyle/>
          <a:p>
            <a:pPr algn="just"/>
            <a:r>
              <a:rPr lang="es-MX" sz="2000" b="1" dirty="0">
                <a:solidFill>
                  <a:srgbClr val="141414"/>
                </a:solidFill>
                <a:latin typeface="AR CENA" panose="020B0604020202020204"/>
              </a:rPr>
              <a:t>c) Dignidad: </a:t>
            </a:r>
            <a:r>
              <a:rPr lang="es-MX" sz="2000" dirty="0">
                <a:solidFill>
                  <a:srgbClr val="141414"/>
                </a:solidFill>
                <a:latin typeface="AR CENA" panose="020B0604020202020204"/>
              </a:rPr>
              <a:t>Reconoce el valor inherente de una persona, que incluye la autonomía individual y condiciones de vida cualificadas. </a:t>
            </a:r>
          </a:p>
          <a:p>
            <a:pPr algn="just"/>
            <a:endParaRPr lang="es-MX" sz="2000" dirty="0">
              <a:solidFill>
                <a:srgbClr val="141414"/>
              </a:solidFill>
              <a:latin typeface="AR CENA" panose="020B0604020202020204"/>
            </a:endParaRPr>
          </a:p>
          <a:p>
            <a:pPr algn="just"/>
            <a:r>
              <a:rPr lang="es-MX" sz="2000" dirty="0">
                <a:solidFill>
                  <a:srgbClr val="141414"/>
                </a:solidFill>
                <a:latin typeface="AR CENA" panose="020B0604020202020204"/>
              </a:rPr>
              <a:t>No podrán acceder a una prestación o pensión de sustitución o de sobrevivientes, aquellas personas que hayan sido declaradas </a:t>
            </a:r>
            <a:r>
              <a:rPr lang="es-MX" sz="2000" dirty="0">
                <a:solidFill>
                  <a:srgbClr val="00B050"/>
                </a:solidFill>
                <a:latin typeface="AR CENA" panose="020B0604020202020204"/>
              </a:rPr>
              <a:t>indignas</a:t>
            </a:r>
            <a:r>
              <a:rPr lang="es-MX" sz="2000" dirty="0">
                <a:solidFill>
                  <a:srgbClr val="141414"/>
                </a:solidFill>
                <a:latin typeface="AR CENA" panose="020B0604020202020204"/>
              </a:rPr>
              <a:t> para suceder con respecto al pensionado o afiliado causante en los términos establecidos en el artículo 1025 del Código Civil o las normas que lo modifiquen o lo sustituyan.</a:t>
            </a:r>
          </a:p>
          <a:p>
            <a:pPr algn="just"/>
            <a:endParaRPr lang="es-MX" sz="2000" dirty="0">
              <a:solidFill>
                <a:srgbClr val="141414"/>
              </a:solidFill>
              <a:latin typeface="AR CENA" panose="020B0604020202020204"/>
            </a:endParaRPr>
          </a:p>
          <a:p>
            <a:pPr algn="just"/>
            <a:r>
              <a:rPr lang="es-MX" sz="2000" dirty="0">
                <a:solidFill>
                  <a:srgbClr val="FF0000"/>
                </a:solidFill>
                <a:latin typeface="+mj-lt"/>
              </a:rPr>
              <a:t>(De acuerdo con el artículo 1025 del Código Civil, son indignos de suceder al difunto como herederos o legatarios: </a:t>
            </a:r>
          </a:p>
          <a:p>
            <a:pPr algn="just"/>
            <a:endParaRPr lang="es-MX" sz="2000" dirty="0">
              <a:solidFill>
                <a:srgbClr val="FF0000"/>
              </a:solidFill>
              <a:latin typeface="+mj-lt"/>
            </a:endParaRPr>
          </a:p>
          <a:p>
            <a:pPr algn="just"/>
            <a:r>
              <a:rPr lang="es-MX" sz="2000" dirty="0">
                <a:solidFill>
                  <a:srgbClr val="FF0000"/>
                </a:solidFill>
                <a:latin typeface="+mj-lt"/>
              </a:rPr>
              <a:t>1. El que ha cometido el crimen de homicidio en la persona del difunto, o ha intervenido en este crimen por obra o consejo, o la dejó perecer, pudiendo salvarla.)</a:t>
            </a:r>
          </a:p>
          <a:p>
            <a:pPr algn="just"/>
            <a:endParaRPr lang="es-MX" sz="2000" dirty="0">
              <a:solidFill>
                <a:srgbClr val="141414"/>
              </a:solidFill>
              <a:latin typeface="AR CENA" panose="020B0604020202020204"/>
            </a:endParaRPr>
          </a:p>
          <a:p>
            <a:endParaRPr lang="es-CO" dirty="0"/>
          </a:p>
        </p:txBody>
      </p:sp>
    </p:spTree>
    <p:extLst>
      <p:ext uri="{BB962C8B-B14F-4D97-AF65-F5344CB8AC3E}">
        <p14:creationId xmlns:p14="http://schemas.microsoft.com/office/powerpoint/2010/main" val="525013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006B323-58C7-45B6-B165-B1CFEE8F96A0}"/>
              </a:ext>
            </a:extLst>
          </p:cNvPr>
          <p:cNvSpPr/>
          <p:nvPr/>
        </p:nvSpPr>
        <p:spPr>
          <a:xfrm>
            <a:off x="1691680" y="188640"/>
            <a:ext cx="7128792" cy="5909310"/>
          </a:xfrm>
          <a:prstGeom prst="rect">
            <a:avLst/>
          </a:prstGeom>
        </p:spPr>
        <p:txBody>
          <a:bodyPr wrap="square">
            <a:spAutoFit/>
          </a:bodyPr>
          <a:lstStyle/>
          <a:p>
            <a:r>
              <a:rPr lang="es-MX" sz="2000" b="1" dirty="0">
                <a:solidFill>
                  <a:srgbClr val="141414"/>
                </a:solidFill>
                <a:latin typeface="AR CENA" panose="020B0604020202020204"/>
              </a:rPr>
              <a:t>d) Igualdad: </a:t>
            </a:r>
            <a:r>
              <a:rPr lang="es-MX" sz="2000" dirty="0">
                <a:solidFill>
                  <a:srgbClr val="141414"/>
                </a:solidFill>
                <a:latin typeface="AR CENA" panose="020B0604020202020204"/>
              </a:rPr>
              <a:t>Todas las personas deben gozar de los mismos derechos, libertades y oportunidades en materia de protección social brindando trato igual a las personas que se encuentren en una misma situación fáctica y un trato divergente a quienes se encuentren en situaciones diferentes.</a:t>
            </a:r>
          </a:p>
          <a:p>
            <a:endParaRPr lang="es-MX" sz="2000" dirty="0">
              <a:solidFill>
                <a:srgbClr val="141414"/>
              </a:solidFill>
              <a:latin typeface="AR CENA" panose="020B0604020202020204"/>
            </a:endParaRPr>
          </a:p>
          <a:p>
            <a:r>
              <a:rPr lang="es-CO" sz="2000" b="1" dirty="0">
                <a:solidFill>
                  <a:srgbClr val="00B050"/>
                </a:solidFill>
                <a:latin typeface="+mj-lt"/>
              </a:rPr>
              <a:t>Trato uniforme (OIT)</a:t>
            </a:r>
          </a:p>
          <a:p>
            <a:r>
              <a:rPr lang="es-MX" sz="2000" b="1" dirty="0">
                <a:solidFill>
                  <a:srgbClr val="00B050"/>
                </a:solidFill>
                <a:latin typeface="+mj-lt"/>
              </a:rPr>
              <a:t>La igualdad de trato constituye un principio importante de la seguridad social, que ha quedado reflejado en el Convenio sobre igualdad de trato (seguridad social), 1962 (núm. 118). </a:t>
            </a:r>
          </a:p>
          <a:p>
            <a:endParaRPr lang="es-MX" sz="2000" b="1" dirty="0">
              <a:solidFill>
                <a:srgbClr val="00B050"/>
              </a:solidFill>
              <a:latin typeface="+mj-lt"/>
            </a:endParaRPr>
          </a:p>
          <a:p>
            <a:r>
              <a:rPr lang="es-MX" sz="2000" b="1" dirty="0">
                <a:solidFill>
                  <a:srgbClr val="00B050"/>
                </a:solidFill>
                <a:latin typeface="+mj-lt"/>
              </a:rPr>
              <a:t>igualdad de trato entre miembros protegidos y no protegidos de la sociedad, </a:t>
            </a:r>
          </a:p>
          <a:p>
            <a:endParaRPr lang="es-MX" sz="2000" b="1" dirty="0">
              <a:solidFill>
                <a:srgbClr val="00B050"/>
              </a:solidFill>
              <a:latin typeface="+mj-lt"/>
            </a:endParaRPr>
          </a:p>
          <a:p>
            <a:r>
              <a:rPr lang="es-MX" sz="2000" b="1" dirty="0">
                <a:solidFill>
                  <a:srgbClr val="00B050"/>
                </a:solidFill>
                <a:latin typeface="+mj-lt"/>
              </a:rPr>
              <a:t>entre trabajadores nacionales y extranjeros, mediante acuerdos bilaterales y entre hombres y mujeres, </a:t>
            </a:r>
          </a:p>
          <a:p>
            <a:endParaRPr lang="es-MX" sz="2000" dirty="0">
              <a:latin typeface="AR CENA" panose="020B0604020202020204"/>
            </a:endParaRPr>
          </a:p>
          <a:p>
            <a:endParaRPr lang="es-CO" dirty="0"/>
          </a:p>
        </p:txBody>
      </p:sp>
    </p:spTree>
    <p:extLst>
      <p:ext uri="{BB962C8B-B14F-4D97-AF65-F5344CB8AC3E}">
        <p14:creationId xmlns:p14="http://schemas.microsoft.com/office/powerpoint/2010/main" val="2047673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B649A9D-5836-421D-9CF3-DA205BF04DCF}"/>
              </a:ext>
            </a:extLst>
          </p:cNvPr>
          <p:cNvSpPr/>
          <p:nvPr/>
        </p:nvSpPr>
        <p:spPr>
          <a:xfrm>
            <a:off x="1691680" y="188640"/>
            <a:ext cx="7200800" cy="6247864"/>
          </a:xfrm>
          <a:prstGeom prst="rect">
            <a:avLst/>
          </a:prstGeom>
        </p:spPr>
        <p:txBody>
          <a:bodyPr wrap="square">
            <a:spAutoFit/>
          </a:bodyPr>
          <a:lstStyle/>
          <a:p>
            <a:pPr algn="just"/>
            <a:r>
              <a:rPr lang="es-MX" sz="2000" b="1" dirty="0">
                <a:solidFill>
                  <a:srgbClr val="141414"/>
                </a:solidFill>
                <a:latin typeface="AR CENA" panose="020B0604020202020204"/>
              </a:rPr>
              <a:t>e) Inclusión: </a:t>
            </a:r>
            <a:r>
              <a:rPr lang="es-MX" sz="2000" dirty="0">
                <a:solidFill>
                  <a:srgbClr val="141414"/>
                </a:solidFill>
                <a:latin typeface="AR CENA" panose="020B0604020202020204"/>
              </a:rPr>
              <a:t>Sin perjuicio de lo previsto en el literal m) se garantiza la participación significativa de las personas con </a:t>
            </a:r>
            <a:r>
              <a:rPr lang="es-MX" sz="2000" dirty="0">
                <a:solidFill>
                  <a:srgbClr val="00B050"/>
                </a:solidFill>
                <a:latin typeface="AR CENA" panose="020B0604020202020204"/>
              </a:rPr>
              <a:t>discapacidad</a:t>
            </a:r>
            <a:r>
              <a:rPr lang="es-MX" sz="2000" dirty="0">
                <a:solidFill>
                  <a:srgbClr val="141414"/>
                </a:solidFill>
                <a:latin typeface="AR CENA" panose="020B0604020202020204"/>
              </a:rPr>
              <a:t> en toda su diversidad, la promoción e incorporación de sus derechos con acciones diferenciadas de conformidad con las obligaciones internacionales del Estado colombiano mediante un enfoque coherente y sistemático de la inclusión de la </a:t>
            </a:r>
            <a:r>
              <a:rPr lang="es-MX" sz="2000" dirty="0">
                <a:solidFill>
                  <a:srgbClr val="00B050"/>
                </a:solidFill>
                <a:latin typeface="AR CENA" panose="020B0604020202020204"/>
              </a:rPr>
              <a:t>discapacidad </a:t>
            </a:r>
            <a:r>
              <a:rPr lang="es-MX" sz="2000" dirty="0">
                <a:solidFill>
                  <a:srgbClr val="141414"/>
                </a:solidFill>
                <a:latin typeface="AR CENA" panose="020B0604020202020204"/>
              </a:rPr>
              <a:t>en todas las</a:t>
            </a:r>
          </a:p>
          <a:p>
            <a:pPr algn="just"/>
            <a:r>
              <a:rPr lang="es-CO" sz="2000" dirty="0">
                <a:solidFill>
                  <a:srgbClr val="141414"/>
                </a:solidFill>
                <a:latin typeface="AR CENA" panose="020B0604020202020204"/>
              </a:rPr>
              <a:t>esferas de </a:t>
            </a:r>
            <a:r>
              <a:rPr lang="es-MX" sz="2000" dirty="0">
                <a:latin typeface="AR CENA" panose="020B0604020202020204"/>
              </a:rPr>
              <a:t>actuación y programación del Sistema de Protección Integral para la </a:t>
            </a:r>
            <a:r>
              <a:rPr lang="es-CO" sz="2000" dirty="0">
                <a:latin typeface="AR CENA" panose="020B0604020202020204"/>
              </a:rPr>
              <a:t>Vejez.</a:t>
            </a:r>
          </a:p>
          <a:p>
            <a:pPr algn="just"/>
            <a:endParaRPr lang="es-CO" sz="2000" dirty="0">
              <a:latin typeface="AR CENA" panose="020B0604020202020204"/>
            </a:endParaRPr>
          </a:p>
          <a:p>
            <a:endParaRPr lang="es-MX" sz="2000" dirty="0">
              <a:latin typeface="AR CENA" panose="020B0604020202020204"/>
            </a:endParaRPr>
          </a:p>
          <a:p>
            <a:pPr algn="just"/>
            <a:r>
              <a:rPr lang="es-MX" sz="2000" b="1" dirty="0">
                <a:latin typeface="AR CENA" panose="020B0604020202020204"/>
              </a:rPr>
              <a:t>f) Eficiencia: </a:t>
            </a:r>
            <a:r>
              <a:rPr lang="es-MX" sz="2000" dirty="0">
                <a:latin typeface="AR CENA" panose="020B0604020202020204"/>
              </a:rPr>
              <a:t>Consiste en el mejor uso económico y financiero de los recursos disponibles para asegurar el reconocimiento y pago en forma adecuada, oportuna y suficiente de los beneficios a que da derecho el Sistema de Protección Social</a:t>
            </a:r>
            <a:r>
              <a:rPr lang="es-CO" sz="2000" b="1" dirty="0">
                <a:latin typeface="AR CENA" panose="020B0604020202020204"/>
              </a:rPr>
              <a:t> </a:t>
            </a:r>
            <a:r>
              <a:rPr lang="es-CO" sz="2000" dirty="0">
                <a:latin typeface="AR CENA" panose="020B0604020202020204"/>
              </a:rPr>
              <a:t>Integral para la Vejez.</a:t>
            </a:r>
          </a:p>
          <a:p>
            <a:pPr algn="just"/>
            <a:endParaRPr lang="es-MX" sz="2000" dirty="0">
              <a:latin typeface="AR CENA" panose="020B0604020202020204"/>
            </a:endParaRPr>
          </a:p>
          <a:p>
            <a:pPr algn="just"/>
            <a:r>
              <a:rPr lang="es-MX" sz="2000" b="1" dirty="0">
                <a:solidFill>
                  <a:srgbClr val="00B050"/>
                </a:solidFill>
                <a:latin typeface="+mj-lt"/>
              </a:rPr>
              <a:t>Eficiencia y costos administrativos razonables (OIT)</a:t>
            </a:r>
            <a:endParaRPr lang="es-CO" sz="2000" dirty="0">
              <a:solidFill>
                <a:srgbClr val="00B050"/>
              </a:solidFill>
              <a:latin typeface="+mj-lt"/>
            </a:endParaRPr>
          </a:p>
          <a:p>
            <a:r>
              <a:rPr lang="es-MX" sz="2000" dirty="0">
                <a:solidFill>
                  <a:srgbClr val="00B050"/>
                </a:solidFill>
                <a:latin typeface="+mj-lt"/>
              </a:rPr>
              <a:t>Solo se refiere a los costos </a:t>
            </a:r>
            <a:r>
              <a:rPr lang="es-CO" sz="2000" dirty="0">
                <a:solidFill>
                  <a:srgbClr val="00B050"/>
                </a:solidFill>
                <a:latin typeface="+mj-lt"/>
              </a:rPr>
              <a:t>administrativos</a:t>
            </a:r>
          </a:p>
          <a:p>
            <a:endParaRPr lang="es-CO" sz="2000" dirty="0">
              <a:latin typeface="AR CENA" panose="020B0604020202020204"/>
            </a:endParaRPr>
          </a:p>
        </p:txBody>
      </p:sp>
    </p:spTree>
    <p:extLst>
      <p:ext uri="{BB962C8B-B14F-4D97-AF65-F5344CB8AC3E}">
        <p14:creationId xmlns:p14="http://schemas.microsoft.com/office/powerpoint/2010/main" val="1718646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84DF2F1-C921-4E37-9104-759EB5C4F649}"/>
              </a:ext>
            </a:extLst>
          </p:cNvPr>
          <p:cNvSpPr/>
          <p:nvPr/>
        </p:nvSpPr>
        <p:spPr>
          <a:xfrm>
            <a:off x="1619672" y="188640"/>
            <a:ext cx="7272808" cy="6801862"/>
          </a:xfrm>
          <a:prstGeom prst="rect">
            <a:avLst/>
          </a:prstGeom>
        </p:spPr>
        <p:txBody>
          <a:bodyPr wrap="square">
            <a:spAutoFit/>
          </a:bodyPr>
          <a:lstStyle/>
          <a:p>
            <a:pPr algn="ctr"/>
            <a:endParaRPr lang="es-MX" sz="2000" b="1" dirty="0">
              <a:solidFill>
                <a:srgbClr val="00B050"/>
              </a:solidFill>
              <a:latin typeface="AR CENA" panose="020B0604020202020204"/>
            </a:endParaRPr>
          </a:p>
          <a:p>
            <a:pPr algn="ctr"/>
            <a:r>
              <a:rPr lang="es-MX" sz="2000" b="1" dirty="0">
                <a:latin typeface="AR CENA" panose="020B0604020202020204"/>
              </a:rPr>
              <a:t>Capítulos</a:t>
            </a:r>
          </a:p>
          <a:p>
            <a:pPr marL="400050" indent="-400050">
              <a:buAutoNum type="romanUcPeriod"/>
            </a:pPr>
            <a:endParaRPr lang="es-MX" sz="2000" b="1" dirty="0">
              <a:latin typeface="AR CENA" panose="020B0604020202020204"/>
            </a:endParaRPr>
          </a:p>
          <a:p>
            <a:pPr marL="400050" indent="-400050">
              <a:buAutoNum type="romanUcPeriod"/>
            </a:pPr>
            <a:endParaRPr lang="es-MX" sz="2000" b="1" dirty="0">
              <a:latin typeface="AR CENA" panose="020B0604020202020204"/>
            </a:endParaRPr>
          </a:p>
          <a:p>
            <a:pPr marL="400050" indent="-400050">
              <a:buAutoNum type="romanUcPeriod"/>
            </a:pPr>
            <a:r>
              <a:rPr lang="es-MX" sz="2000" b="1" dirty="0">
                <a:latin typeface="AR CENA" panose="020B0604020202020204"/>
              </a:rPr>
              <a:t>Que son los Principios y Definición de los  Principios </a:t>
            </a:r>
          </a:p>
          <a:p>
            <a:pPr marL="400050" indent="-400050">
              <a:buAutoNum type="romanUcPeriod"/>
            </a:pPr>
            <a:endParaRPr lang="es-MX" sz="2000" b="1" dirty="0">
              <a:latin typeface="AR CENA" panose="020B0604020202020204"/>
            </a:endParaRPr>
          </a:p>
          <a:p>
            <a:r>
              <a:rPr lang="es-MX" sz="2000" b="1" dirty="0">
                <a:latin typeface="AR CENA" panose="020B0604020202020204"/>
              </a:rPr>
              <a:t>II. Informe de la Oficina de la OIT para los Países Andinos</a:t>
            </a:r>
            <a:r>
              <a:rPr lang="es-MX" sz="2000" dirty="0">
                <a:latin typeface="AR CENA" panose="020B0604020202020204"/>
              </a:rPr>
              <a:t>, </a:t>
            </a:r>
            <a:r>
              <a:rPr lang="es-CO" sz="2000" b="1" dirty="0">
                <a:latin typeface="AR CENA" panose="020B0604020202020204"/>
              </a:rPr>
              <a:t>Colombia, diciembre 2020</a:t>
            </a:r>
          </a:p>
          <a:p>
            <a:endParaRPr lang="es-MX" sz="2000" b="1" dirty="0">
              <a:latin typeface="AR CENA" panose="020B0604020202020204"/>
            </a:endParaRPr>
          </a:p>
          <a:p>
            <a:r>
              <a:rPr lang="es-MX" sz="2000" b="1" dirty="0">
                <a:latin typeface="AR CENA" panose="020B0604020202020204"/>
              </a:rPr>
              <a:t>III. Constitución Política de Colombia </a:t>
            </a:r>
          </a:p>
          <a:p>
            <a:endParaRPr lang="es-MX" sz="2000" b="1" dirty="0">
              <a:latin typeface="AR CENA" panose="020B0604020202020204"/>
            </a:endParaRPr>
          </a:p>
          <a:p>
            <a:r>
              <a:rPr lang="es-MX" sz="2000" b="1" dirty="0">
                <a:latin typeface="AR CENA" panose="020B0604020202020204"/>
              </a:rPr>
              <a:t>IV</a:t>
            </a:r>
            <a:r>
              <a:rPr lang="es-CO" sz="2000" b="1" dirty="0">
                <a:latin typeface="AR CENA" panose="020B0604020202020204"/>
              </a:rPr>
              <a:t>. LEY No. 2381 del 16 de julio del 2024</a:t>
            </a:r>
          </a:p>
          <a:p>
            <a:pPr algn="ctr"/>
            <a:r>
              <a:rPr lang="es-CO" sz="2000" b="1" dirty="0">
                <a:latin typeface="AR CENA" panose="020B0604020202020204"/>
              </a:rPr>
              <a:t> </a:t>
            </a:r>
            <a:endParaRPr lang="es-CO" sz="2000" dirty="0">
              <a:latin typeface="AR CENA" panose="020B0604020202020204"/>
            </a:endParaRPr>
          </a:p>
          <a:p>
            <a:pPr algn="just"/>
            <a:r>
              <a:rPr lang="es-MX" sz="2000" b="1" dirty="0">
                <a:latin typeface="AR CENA" panose="020B0604020202020204"/>
              </a:rPr>
              <a:t>"POR MEDIO DE LA CUAL SE ESTABLECE EL SISTEMA DE PROTECCIÓN SOCIAL INTEGRAL PARA LA VEJEZ, INVALIDEZ Y MUERTE DE ORIGEN COMÚN, Y SE DICTAN OTRAS DISPOSICIONES"</a:t>
            </a:r>
            <a:endParaRPr lang="es-CO" sz="2000" dirty="0">
              <a:latin typeface="AR CENA" panose="020B0604020202020204"/>
            </a:endParaRPr>
          </a:p>
          <a:p>
            <a:endParaRPr lang="es-MX" sz="2000" dirty="0">
              <a:solidFill>
                <a:srgbClr val="00B050"/>
              </a:solidFill>
              <a:latin typeface="AR CENA" panose="020B0604020202020204"/>
            </a:endParaRPr>
          </a:p>
          <a:p>
            <a:endParaRPr lang="es-MX" sz="2000" dirty="0">
              <a:solidFill>
                <a:srgbClr val="00B050"/>
              </a:solidFill>
              <a:latin typeface="AR CENA" panose="020B0604020202020204"/>
            </a:endParaRPr>
          </a:p>
          <a:p>
            <a:pPr marL="400050" indent="-400050">
              <a:buAutoNum type="romanUcPeriod"/>
            </a:pPr>
            <a:endParaRPr lang="es-MX" sz="2000" b="1" dirty="0">
              <a:solidFill>
                <a:srgbClr val="00B050"/>
              </a:solidFill>
              <a:latin typeface="AR CENA" panose="020B0604020202020204"/>
            </a:endParaRPr>
          </a:p>
          <a:p>
            <a:pPr marL="400050" indent="-400050">
              <a:buAutoNum type="romanUcPeriod"/>
            </a:pPr>
            <a:endParaRPr lang="es-MX" b="1" dirty="0">
              <a:solidFill>
                <a:srgbClr val="00B050"/>
              </a:solidFill>
              <a:latin typeface="AR CENA" panose="020B0604020202020204"/>
            </a:endParaRPr>
          </a:p>
          <a:p>
            <a:pPr marL="400050" indent="-400050">
              <a:buAutoNum type="romanUcPeriod"/>
            </a:pPr>
            <a:endParaRPr lang="es-MX" dirty="0">
              <a:solidFill>
                <a:srgbClr val="00B050"/>
              </a:solidFill>
              <a:latin typeface="AR CENA" panose="020B0604020202020204"/>
            </a:endParaRPr>
          </a:p>
        </p:txBody>
      </p:sp>
    </p:spTree>
    <p:extLst>
      <p:ext uri="{BB962C8B-B14F-4D97-AF65-F5344CB8AC3E}">
        <p14:creationId xmlns:p14="http://schemas.microsoft.com/office/powerpoint/2010/main" val="27100820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AE9A38B-E0ED-416C-842D-13F568F64BDE}"/>
              </a:ext>
            </a:extLst>
          </p:cNvPr>
          <p:cNvSpPr/>
          <p:nvPr/>
        </p:nvSpPr>
        <p:spPr>
          <a:xfrm>
            <a:off x="1691680" y="260648"/>
            <a:ext cx="7131466" cy="5940088"/>
          </a:xfrm>
          <a:prstGeom prst="rect">
            <a:avLst/>
          </a:prstGeom>
        </p:spPr>
        <p:txBody>
          <a:bodyPr wrap="square">
            <a:spAutoFit/>
          </a:bodyPr>
          <a:lstStyle/>
          <a:p>
            <a:r>
              <a:rPr lang="es-MX" sz="2000" b="1" dirty="0">
                <a:solidFill>
                  <a:srgbClr val="141414"/>
                </a:solidFill>
                <a:latin typeface="AR CENA"/>
              </a:rPr>
              <a:t>g) Integralidad: </a:t>
            </a:r>
            <a:r>
              <a:rPr lang="es-MX" sz="2000" dirty="0">
                <a:solidFill>
                  <a:srgbClr val="141414"/>
                </a:solidFill>
                <a:latin typeface="AR CENA"/>
              </a:rPr>
              <a:t>Es la cobertura de las contingencias contempladas en esta ley, que afectan la seguridad económica yen general las condiciones de vida de toda</a:t>
            </a:r>
          </a:p>
          <a:p>
            <a:r>
              <a:rPr lang="es-MX" sz="2000" dirty="0">
                <a:solidFill>
                  <a:srgbClr val="141414"/>
                </a:solidFill>
                <a:latin typeface="AR CENA"/>
              </a:rPr>
              <a:t>la población ante los riesgos de invalidez, vejez y muerte. Permite además la unificación entre los Componentes del Pilar Contributivo para alcanzar una Pensión </a:t>
            </a:r>
            <a:r>
              <a:rPr lang="es-CO" sz="2000" dirty="0">
                <a:solidFill>
                  <a:srgbClr val="141414"/>
                </a:solidFill>
                <a:latin typeface="AR CENA"/>
              </a:rPr>
              <a:t>Integral de Vejez.</a:t>
            </a:r>
          </a:p>
          <a:p>
            <a:endParaRPr lang="es-MX" sz="2000" dirty="0">
              <a:solidFill>
                <a:srgbClr val="141414"/>
              </a:solidFill>
              <a:latin typeface="AR CENA"/>
            </a:endParaRPr>
          </a:p>
          <a:p>
            <a:r>
              <a:rPr lang="es-MX" sz="2000" b="1" dirty="0">
                <a:latin typeface="AR CENA"/>
              </a:rPr>
              <a:t>h) Unidad: </a:t>
            </a:r>
            <a:r>
              <a:rPr lang="es-MX" sz="2000" dirty="0">
                <a:latin typeface="AR CENA"/>
              </a:rPr>
              <a:t>Es la articulación de políticas, instituciones, mecanismos, procedimientos y prestaciones para alcanzar los fines de la Protección Social.</a:t>
            </a:r>
          </a:p>
          <a:p>
            <a:endParaRPr lang="es-MX" sz="2000" dirty="0">
              <a:latin typeface="AR CENA"/>
            </a:endParaRPr>
          </a:p>
          <a:p>
            <a:endParaRPr lang="es-MX" sz="2000" dirty="0">
              <a:latin typeface="AR CENA"/>
            </a:endParaRPr>
          </a:p>
          <a:p>
            <a:endParaRPr lang="es-MX" sz="2000" dirty="0">
              <a:latin typeface="AR CENA"/>
            </a:endParaRPr>
          </a:p>
          <a:p>
            <a:endParaRPr lang="es-MX" sz="2000" dirty="0">
              <a:latin typeface="AR CENA"/>
            </a:endParaRPr>
          </a:p>
          <a:p>
            <a:endParaRPr lang="es-MX" sz="2000" dirty="0">
              <a:latin typeface="AR CENA"/>
            </a:endParaRPr>
          </a:p>
          <a:p>
            <a:endParaRPr lang="es-MX" sz="2000" dirty="0">
              <a:latin typeface="AR CENA"/>
            </a:endParaRPr>
          </a:p>
          <a:p>
            <a:endParaRPr lang="es-MX" sz="2000" dirty="0">
              <a:latin typeface="AR CENA"/>
            </a:endParaRPr>
          </a:p>
          <a:p>
            <a:endParaRPr lang="es-CO" sz="2000" dirty="0">
              <a:latin typeface="AR CENA"/>
            </a:endParaRPr>
          </a:p>
        </p:txBody>
      </p:sp>
      <p:pic>
        <p:nvPicPr>
          <p:cNvPr id="1035" name="Imagen 1" descr="2F4E05EB">
            <a:extLst>
              <a:ext uri="{FF2B5EF4-FFF2-40B4-BE49-F238E27FC236}">
                <a16:creationId xmlns:a16="http://schemas.microsoft.com/office/drawing/2014/main" id="{A72E2A5F-6ACC-4AB9-9D57-B5F3227AF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4660" y="5255784"/>
            <a:ext cx="1577953" cy="8191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Imagen 2" descr="F9627E">
            <a:extLst>
              <a:ext uri="{FF2B5EF4-FFF2-40B4-BE49-F238E27FC236}">
                <a16:creationId xmlns:a16="http://schemas.microsoft.com/office/drawing/2014/main" id="{3A3527C9-2227-4C88-A827-E3B5ECCBB1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6338" y="5152101"/>
            <a:ext cx="1047750" cy="1048635"/>
          </a:xfrm>
          <a:prstGeom prst="rect">
            <a:avLst/>
          </a:prstGeom>
          <a:noFill/>
          <a:extLst>
            <a:ext uri="{909E8E84-426E-40DD-AFC4-6F175D3DCCD1}">
              <a14:hiddenFill xmlns:a14="http://schemas.microsoft.com/office/drawing/2010/main">
                <a:solidFill>
                  <a:srgbClr val="FFFFFF"/>
                </a:solidFill>
              </a14:hiddenFill>
            </a:ext>
          </a:extLst>
        </p:spPr>
      </p:pic>
      <p:pic>
        <p:nvPicPr>
          <p:cNvPr id="1033" name="Imagen 3" descr="21B0B33C">
            <a:extLst>
              <a:ext uri="{FF2B5EF4-FFF2-40B4-BE49-F238E27FC236}">
                <a16:creationId xmlns:a16="http://schemas.microsoft.com/office/drawing/2014/main" id="{97CFC237-F937-4A11-A493-E3D94FAC3E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1936" y="3872683"/>
            <a:ext cx="1577953" cy="10382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Imagen 4" descr="BA466CA3">
            <a:extLst>
              <a:ext uri="{FF2B5EF4-FFF2-40B4-BE49-F238E27FC236}">
                <a16:creationId xmlns:a16="http://schemas.microsoft.com/office/drawing/2014/main" id="{46EC8614-5909-4944-B1A3-9B5504FD02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2021" y="5045648"/>
            <a:ext cx="933450" cy="1155088"/>
          </a:xfrm>
          <a:prstGeom prst="rect">
            <a:avLst/>
          </a:prstGeom>
          <a:noFill/>
          <a:extLst>
            <a:ext uri="{909E8E84-426E-40DD-AFC4-6F175D3DCCD1}">
              <a14:hiddenFill xmlns:a14="http://schemas.microsoft.com/office/drawing/2010/main">
                <a:solidFill>
                  <a:srgbClr val="FFFFFF"/>
                </a:solidFill>
              </a14:hiddenFill>
            </a:ext>
          </a:extLst>
        </p:spPr>
      </p:pic>
      <p:pic>
        <p:nvPicPr>
          <p:cNvPr id="1031" name="Imagen 5" descr="AA085B96">
            <a:extLst>
              <a:ext uri="{FF2B5EF4-FFF2-40B4-BE49-F238E27FC236}">
                <a16:creationId xmlns:a16="http://schemas.microsoft.com/office/drawing/2014/main" id="{3773FA78-8ED1-4AC6-8C4A-4D955C74D65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07326" y="3872683"/>
            <a:ext cx="790575" cy="8191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2">
            <a:extLst>
              <a:ext uri="{FF2B5EF4-FFF2-40B4-BE49-F238E27FC236}">
                <a16:creationId xmlns:a16="http://schemas.microsoft.com/office/drawing/2014/main" id="{F0D8CDBB-25D8-478A-BFB2-6842D3A14F07}"/>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CO"/>
          </a:p>
        </p:txBody>
      </p:sp>
      <p:pic>
        <p:nvPicPr>
          <p:cNvPr id="1044" name="Picture 20" descr="Logo Mincultura parte Gobierno de Colombia 2018 | Fundación ...">
            <a:extLst>
              <a:ext uri="{FF2B5EF4-FFF2-40B4-BE49-F238E27FC236}">
                <a16:creationId xmlns:a16="http://schemas.microsoft.com/office/drawing/2014/main" id="{D53EE40B-C95C-46DE-9E51-9E4760FC96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6074" y="3638916"/>
            <a:ext cx="1933915" cy="1657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26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FCFF415-BBD0-4F1D-9FB6-8AFB71B3EE45}"/>
              </a:ext>
            </a:extLst>
          </p:cNvPr>
          <p:cNvSpPr/>
          <p:nvPr/>
        </p:nvSpPr>
        <p:spPr>
          <a:xfrm>
            <a:off x="1619672" y="260648"/>
            <a:ext cx="7128792" cy="5632311"/>
          </a:xfrm>
          <a:prstGeom prst="rect">
            <a:avLst/>
          </a:prstGeom>
        </p:spPr>
        <p:txBody>
          <a:bodyPr wrap="square">
            <a:spAutoFit/>
          </a:bodyPr>
          <a:lstStyle/>
          <a:p>
            <a:r>
              <a:rPr lang="es-MX" sz="2000" b="1" dirty="0">
                <a:solidFill>
                  <a:srgbClr val="141414"/>
                </a:solidFill>
                <a:latin typeface="AR CENA" panose="020B0604020202020204"/>
              </a:rPr>
              <a:t>i) Participación: </a:t>
            </a:r>
            <a:r>
              <a:rPr lang="es-MX" sz="2000" dirty="0">
                <a:solidFill>
                  <a:srgbClr val="141414"/>
                </a:solidFill>
                <a:latin typeface="AR CENA" panose="020B0604020202020204"/>
              </a:rPr>
              <a:t>Es la intervención de las comunidades y de las </a:t>
            </a:r>
            <a:r>
              <a:rPr lang="es-MX" sz="2000" dirty="0">
                <a:solidFill>
                  <a:srgbClr val="00B050"/>
                </a:solidFill>
                <a:latin typeface="AR CENA" panose="020B0604020202020204"/>
              </a:rPr>
              <a:t>organizaciones de trabajadores(as), </a:t>
            </a:r>
            <a:r>
              <a:rPr lang="es-MX" sz="2000" dirty="0">
                <a:solidFill>
                  <a:srgbClr val="141414"/>
                </a:solidFill>
                <a:latin typeface="AR CENA" panose="020B0604020202020204"/>
              </a:rPr>
              <a:t>y </a:t>
            </a:r>
            <a:r>
              <a:rPr lang="es-MX" sz="2000" dirty="0">
                <a:solidFill>
                  <a:srgbClr val="00B050"/>
                </a:solidFill>
                <a:latin typeface="AR CENA" panose="020B0604020202020204"/>
              </a:rPr>
              <a:t>pensionados(as) </a:t>
            </a:r>
            <a:r>
              <a:rPr lang="es-MX" sz="2000" dirty="0">
                <a:solidFill>
                  <a:srgbClr val="141414"/>
                </a:solidFill>
                <a:latin typeface="AR CENA" panose="020B0604020202020204"/>
              </a:rPr>
              <a:t>en la organización, control, gestión y</a:t>
            </a:r>
          </a:p>
          <a:p>
            <a:r>
              <a:rPr lang="es-MX" sz="2000" dirty="0">
                <a:solidFill>
                  <a:srgbClr val="141414"/>
                </a:solidFill>
                <a:latin typeface="AR CENA" panose="020B0604020202020204"/>
              </a:rPr>
              <a:t>fiscalización de las instituciones de la Protección Social y en general, la de las personas en las decisiones que los afectan.</a:t>
            </a:r>
          </a:p>
          <a:p>
            <a:pPr algn="just"/>
            <a:endParaRPr lang="es-MX" sz="2000" dirty="0">
              <a:solidFill>
                <a:srgbClr val="141414"/>
              </a:solidFill>
              <a:latin typeface="AR CENA" panose="020B0604020202020204"/>
            </a:endParaRPr>
          </a:p>
          <a:p>
            <a:pPr algn="just"/>
            <a:r>
              <a:rPr lang="es-MX" sz="2000" b="1" dirty="0">
                <a:solidFill>
                  <a:srgbClr val="00B050"/>
                </a:solidFill>
                <a:latin typeface="+mj-lt"/>
              </a:rPr>
              <a:t>Participación democrática de los actores sociales en la administración del sistema (OIT)</a:t>
            </a:r>
          </a:p>
          <a:p>
            <a:pPr algn="just"/>
            <a:endParaRPr lang="es-MX" sz="2000" b="1" dirty="0">
              <a:solidFill>
                <a:srgbClr val="00B050"/>
              </a:solidFill>
              <a:latin typeface="+mj-lt"/>
            </a:endParaRPr>
          </a:p>
          <a:p>
            <a:pPr algn="just"/>
            <a:r>
              <a:rPr lang="es-MX" sz="2000" b="1" dirty="0">
                <a:solidFill>
                  <a:srgbClr val="00B050"/>
                </a:solidFill>
                <a:latin typeface="+mj-lt"/>
              </a:rPr>
              <a:t>El Convenio núm. 102 de la OIT destaca la importancia del diálogo social y la representación de las personas protegidas en los órganos de gobernanza de la seguridad social. La norma establece que cuando la administración no esté confiada a una institución pública, los representantes de las personas protegidas deberán participar en su administración con carácter consultivo. La legislación también podrá prever la participación de los representantes de los empleadores y de las autoridades públicas </a:t>
            </a:r>
            <a:endParaRPr lang="es-CO" sz="2000" b="1" dirty="0">
              <a:solidFill>
                <a:srgbClr val="00B050"/>
              </a:solidFill>
              <a:latin typeface="+mj-lt"/>
            </a:endParaRPr>
          </a:p>
        </p:txBody>
      </p:sp>
    </p:spTree>
    <p:extLst>
      <p:ext uri="{BB962C8B-B14F-4D97-AF65-F5344CB8AC3E}">
        <p14:creationId xmlns:p14="http://schemas.microsoft.com/office/powerpoint/2010/main" val="3096288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4A64A39-DDA2-45F8-9ABD-C3C663FD853D}"/>
              </a:ext>
            </a:extLst>
          </p:cNvPr>
          <p:cNvSpPr/>
          <p:nvPr/>
        </p:nvSpPr>
        <p:spPr>
          <a:xfrm>
            <a:off x="1691680" y="260648"/>
            <a:ext cx="7200800" cy="7448193"/>
          </a:xfrm>
          <a:prstGeom prst="rect">
            <a:avLst/>
          </a:prstGeom>
        </p:spPr>
        <p:txBody>
          <a:bodyPr wrap="square">
            <a:spAutoFit/>
          </a:bodyPr>
          <a:lstStyle/>
          <a:p>
            <a:pPr algn="just"/>
            <a:r>
              <a:rPr lang="es-MX" sz="2000" b="1" dirty="0">
                <a:solidFill>
                  <a:srgbClr val="141414"/>
                </a:solidFill>
                <a:latin typeface="AR CENA" panose="020B0604020202020204"/>
              </a:rPr>
              <a:t>j) Financiamiento colectivo: </a:t>
            </a:r>
            <a:r>
              <a:rPr lang="es-MX" sz="2000" dirty="0">
                <a:solidFill>
                  <a:srgbClr val="141414"/>
                </a:solidFill>
                <a:latin typeface="AR CENA" panose="020B0604020202020204"/>
              </a:rPr>
              <a:t>El Sistema de Protección Social Integral para la Vejez, se financia de forma colectiva a partir de aportes, cotizaciones y recursos</a:t>
            </a:r>
          </a:p>
          <a:p>
            <a:pPr algn="just"/>
            <a:r>
              <a:rPr lang="es-MX" sz="2000" dirty="0">
                <a:solidFill>
                  <a:srgbClr val="141414"/>
                </a:solidFill>
                <a:latin typeface="AR CENA" panose="020B0604020202020204"/>
              </a:rPr>
              <a:t>públicos destinados para tal efecto, según lo indique esta ley.</a:t>
            </a:r>
          </a:p>
          <a:p>
            <a:endParaRPr lang="es-MX" sz="2000" dirty="0">
              <a:solidFill>
                <a:srgbClr val="141414"/>
              </a:solidFill>
              <a:latin typeface="AR CENA" panose="020B0604020202020204"/>
            </a:endParaRPr>
          </a:p>
          <a:p>
            <a:pPr algn="just"/>
            <a:r>
              <a:rPr lang="es-CO" sz="2000" b="1" dirty="0">
                <a:latin typeface="AR CENA" panose="020B0604020202020204"/>
              </a:rPr>
              <a:t>k) Diálogo social: </a:t>
            </a:r>
            <a:r>
              <a:rPr lang="es-CO" sz="2000" dirty="0">
                <a:latin typeface="AR CENA" panose="020B0604020202020204"/>
              </a:rPr>
              <a:t>Se fundamenta en los acuerdos, consultas e intercambio de </a:t>
            </a:r>
            <a:r>
              <a:rPr lang="es-MX" sz="2000" dirty="0">
                <a:latin typeface="AR CENA" panose="020B0604020202020204"/>
              </a:rPr>
              <a:t>información entre el Gobierno, empleadores(as), los trabajadores(as), los pensionados(as), beneficiarios(as) y las organizaciones sociales, donde concurran asuntos de interés común relativos a las políticas de protección social.</a:t>
            </a:r>
          </a:p>
          <a:p>
            <a:pPr algn="just"/>
            <a:endParaRPr lang="es-MX" sz="2000" dirty="0">
              <a:latin typeface="AR CENA" panose="020B0604020202020204"/>
            </a:endParaRPr>
          </a:p>
          <a:p>
            <a:pPr algn="just"/>
            <a:r>
              <a:rPr lang="es-CO" sz="2000" b="1" dirty="0">
                <a:solidFill>
                  <a:srgbClr val="00B050"/>
                </a:solidFill>
                <a:latin typeface="+mj-lt"/>
              </a:rPr>
              <a:t>Diálogo social (OIT)</a:t>
            </a:r>
            <a:endParaRPr lang="es-CO" sz="2000" dirty="0">
              <a:solidFill>
                <a:srgbClr val="00B050"/>
              </a:solidFill>
              <a:latin typeface="+mj-lt"/>
            </a:endParaRPr>
          </a:p>
          <a:p>
            <a:pPr algn="just"/>
            <a:r>
              <a:rPr lang="es-MX" sz="2000" dirty="0">
                <a:solidFill>
                  <a:srgbClr val="00B050"/>
                </a:solidFill>
                <a:latin typeface="+mj-lt"/>
              </a:rPr>
              <a:t>Según la OIT, el diálogo social comprende las negociaciones y consulta, entre los representantes de los gobiernos, los empleadores y los trabajadores, sobre los más diversos temas vinculados con el mundo del trabajo, incluyendo las políticas de protección social. El principal objetivo de un proceso de diálogo social es la promoción de acuerdos</a:t>
            </a:r>
          </a:p>
          <a:p>
            <a:pPr algn="just"/>
            <a:endParaRPr lang="es-MX" sz="2000" dirty="0">
              <a:solidFill>
                <a:srgbClr val="141414"/>
              </a:solidFill>
              <a:latin typeface="AR CENA" panose="020B0604020202020204"/>
            </a:endParaRPr>
          </a:p>
          <a:p>
            <a:pPr algn="just"/>
            <a:endParaRPr lang="es-MX" sz="2000" dirty="0">
              <a:solidFill>
                <a:srgbClr val="141414"/>
              </a:solidFill>
              <a:latin typeface="AR CENA" panose="020B0604020202020204"/>
            </a:endParaRPr>
          </a:p>
          <a:p>
            <a:endParaRPr lang="es-MX" sz="2000" dirty="0">
              <a:solidFill>
                <a:srgbClr val="141414"/>
              </a:solidFill>
              <a:latin typeface="AR CENA" panose="020B0604020202020204"/>
            </a:endParaRPr>
          </a:p>
          <a:p>
            <a:endParaRPr lang="es-CO" dirty="0"/>
          </a:p>
        </p:txBody>
      </p:sp>
    </p:spTree>
    <p:extLst>
      <p:ext uri="{BB962C8B-B14F-4D97-AF65-F5344CB8AC3E}">
        <p14:creationId xmlns:p14="http://schemas.microsoft.com/office/powerpoint/2010/main" val="1244276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CB88AA1-5158-4261-B629-A737FFC0F7F1}"/>
              </a:ext>
            </a:extLst>
          </p:cNvPr>
          <p:cNvSpPr/>
          <p:nvPr/>
        </p:nvSpPr>
        <p:spPr>
          <a:xfrm>
            <a:off x="1691680" y="188640"/>
            <a:ext cx="7200800" cy="5324535"/>
          </a:xfrm>
          <a:prstGeom prst="rect">
            <a:avLst/>
          </a:prstGeom>
        </p:spPr>
        <p:txBody>
          <a:bodyPr wrap="square">
            <a:spAutoFit/>
          </a:bodyPr>
          <a:lstStyle/>
          <a:p>
            <a:pPr algn="just"/>
            <a:r>
              <a:rPr lang="es-MX" sz="2000" b="1" dirty="0">
                <a:solidFill>
                  <a:srgbClr val="141414"/>
                </a:solidFill>
                <a:latin typeface="AR CENA"/>
              </a:rPr>
              <a:t>l) Irrenunciabilidad: </a:t>
            </a:r>
            <a:r>
              <a:rPr lang="es-MX" sz="2000" dirty="0">
                <a:solidFill>
                  <a:srgbClr val="141414"/>
                </a:solidFill>
                <a:latin typeface="AR CENA"/>
              </a:rPr>
              <a:t>Los derechos y prerrogativas contemplados en disposiciones en materia de Protección Social son irrenunciables.</a:t>
            </a:r>
          </a:p>
          <a:p>
            <a:pPr algn="just"/>
            <a:endParaRPr lang="es-MX" sz="2000" dirty="0">
              <a:solidFill>
                <a:srgbClr val="141414"/>
              </a:solidFill>
              <a:latin typeface="AR CENA"/>
            </a:endParaRPr>
          </a:p>
          <a:p>
            <a:pPr algn="just"/>
            <a:r>
              <a:rPr lang="es-MX" sz="2000" b="1" dirty="0">
                <a:latin typeface="AR CENA"/>
              </a:rPr>
              <a:t>m) Enfoque de Género y Diversidad: </a:t>
            </a:r>
            <a:r>
              <a:rPr lang="es-MX" sz="2000" dirty="0">
                <a:latin typeface="AR CENA"/>
              </a:rPr>
              <a:t>Considera las diferentes oportunidades para acceder al derecho de la protección social de las mujeres, hombres, poblaciones diversas, las relaciones existentes entre ellos y los roles que </a:t>
            </a:r>
            <a:r>
              <a:rPr lang="es-CO" sz="2000" dirty="0">
                <a:latin typeface="AR CENA"/>
              </a:rPr>
              <a:t>socialmente se les asignan.</a:t>
            </a:r>
          </a:p>
          <a:p>
            <a:pPr algn="just"/>
            <a:endParaRPr lang="es-MX" sz="2000" dirty="0">
              <a:latin typeface="AR CENA"/>
            </a:endParaRPr>
          </a:p>
          <a:p>
            <a:pPr algn="just"/>
            <a:r>
              <a:rPr lang="es-CO" sz="2000" b="1" dirty="0">
                <a:solidFill>
                  <a:srgbClr val="00B050"/>
                </a:solidFill>
                <a:latin typeface="+mj-lt"/>
              </a:rPr>
              <a:t>Equidad de género </a:t>
            </a:r>
            <a:endParaRPr lang="es-CO" sz="2000" dirty="0">
              <a:solidFill>
                <a:srgbClr val="00B050"/>
              </a:solidFill>
              <a:latin typeface="+mj-lt"/>
            </a:endParaRPr>
          </a:p>
          <a:p>
            <a:pPr algn="just"/>
            <a:r>
              <a:rPr lang="es-MX" sz="2000" dirty="0">
                <a:solidFill>
                  <a:srgbClr val="00B050"/>
                </a:solidFill>
                <a:latin typeface="+mj-lt"/>
              </a:rPr>
              <a:t>La Declaración Universal de Derechos Humanos y el Pacto Internacional de Derechos Económicos, Sociales y Culturales prohíben la discriminación basada en raza, sexo, idioma, religión, nacionalidad u otras causas. </a:t>
            </a:r>
            <a:endParaRPr lang="es-CO" sz="2000" dirty="0">
              <a:solidFill>
                <a:srgbClr val="00B050"/>
              </a:solidFill>
              <a:latin typeface="+mj-lt"/>
            </a:endParaRPr>
          </a:p>
          <a:p>
            <a:pPr algn="just"/>
            <a:endParaRPr lang="es-MX" sz="2000" dirty="0">
              <a:latin typeface="AR CENA"/>
            </a:endParaRPr>
          </a:p>
          <a:p>
            <a:pPr algn="just"/>
            <a:endParaRPr lang="es-CO" sz="2000" dirty="0">
              <a:latin typeface="AR CENA"/>
            </a:endParaRPr>
          </a:p>
        </p:txBody>
      </p:sp>
    </p:spTree>
    <p:extLst>
      <p:ext uri="{BB962C8B-B14F-4D97-AF65-F5344CB8AC3E}">
        <p14:creationId xmlns:p14="http://schemas.microsoft.com/office/powerpoint/2010/main" val="923923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descr="C:\Users\Usuario\AppData\Local\Microsoft\Windows\INetCache\Content.MSO\FEB2E8A0.tmp">
            <a:extLst>
              <a:ext uri="{FF2B5EF4-FFF2-40B4-BE49-F238E27FC236}">
                <a16:creationId xmlns:a16="http://schemas.microsoft.com/office/drawing/2014/main" id="{C6FFBB46-4490-4510-AAA6-CAA60D62CA4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54168" y="548680"/>
            <a:ext cx="2401808" cy="2361034"/>
          </a:xfrm>
          <a:prstGeom prst="rect">
            <a:avLst/>
          </a:prstGeom>
          <a:noFill/>
          <a:ln>
            <a:noFill/>
          </a:ln>
        </p:spPr>
      </p:pic>
      <p:pic>
        <p:nvPicPr>
          <p:cNvPr id="12" name="Imagen 11" descr="C:\Users\Usuario\AppData\Local\Microsoft\Windows\INetCache\Content.MSO\82967D7.tmp">
            <a:extLst>
              <a:ext uri="{FF2B5EF4-FFF2-40B4-BE49-F238E27FC236}">
                <a16:creationId xmlns:a16="http://schemas.microsoft.com/office/drawing/2014/main" id="{893EFE07-A91A-4F2A-960C-B551B114729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004048" y="3212976"/>
            <a:ext cx="2808312" cy="2361034"/>
          </a:xfrm>
          <a:prstGeom prst="rect">
            <a:avLst/>
          </a:prstGeom>
          <a:noFill/>
          <a:ln>
            <a:noFill/>
          </a:ln>
        </p:spPr>
      </p:pic>
      <p:pic>
        <p:nvPicPr>
          <p:cNvPr id="13" name="Imagen 12" descr="C:\Users\Usuario\AppData\Local\Microsoft\Windows\INetCache\Content.MSO\1CFA5D72.tmp">
            <a:extLst>
              <a:ext uri="{FF2B5EF4-FFF2-40B4-BE49-F238E27FC236}">
                <a16:creationId xmlns:a16="http://schemas.microsoft.com/office/drawing/2014/main" id="{B6587874-FF4C-46B2-BAAF-24A3EA116FC1}"/>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954168" y="4242953"/>
            <a:ext cx="2160240" cy="2217018"/>
          </a:xfrm>
          <a:prstGeom prst="rect">
            <a:avLst/>
          </a:prstGeom>
          <a:noFill/>
          <a:ln>
            <a:noFill/>
          </a:ln>
        </p:spPr>
      </p:pic>
      <p:pic>
        <p:nvPicPr>
          <p:cNvPr id="14" name="Imagen 13" descr="C:\Users\Usuario\AppData\Local\Microsoft\Windows\INetCache\Content.MSO\3B24A5F8.tmp">
            <a:extLst>
              <a:ext uri="{FF2B5EF4-FFF2-40B4-BE49-F238E27FC236}">
                <a16:creationId xmlns:a16="http://schemas.microsoft.com/office/drawing/2014/main" id="{C7EFFF02-A1EE-45FC-87DD-85C8483811A7}"/>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6732240" y="260648"/>
            <a:ext cx="2160240" cy="2361034"/>
          </a:xfrm>
          <a:prstGeom prst="rect">
            <a:avLst/>
          </a:prstGeom>
          <a:noFill/>
          <a:ln>
            <a:noFill/>
          </a:ln>
        </p:spPr>
      </p:pic>
    </p:spTree>
    <p:extLst>
      <p:ext uri="{BB962C8B-B14F-4D97-AF65-F5344CB8AC3E}">
        <p14:creationId xmlns:p14="http://schemas.microsoft.com/office/powerpoint/2010/main" val="3236195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BB26559-947E-4930-BAB2-BD33CD37F53F}"/>
              </a:ext>
            </a:extLst>
          </p:cNvPr>
          <p:cNvSpPr/>
          <p:nvPr/>
        </p:nvSpPr>
        <p:spPr>
          <a:xfrm>
            <a:off x="1763688" y="260648"/>
            <a:ext cx="6984776" cy="5940088"/>
          </a:xfrm>
          <a:prstGeom prst="rect">
            <a:avLst/>
          </a:prstGeom>
        </p:spPr>
        <p:txBody>
          <a:bodyPr wrap="square">
            <a:spAutoFit/>
          </a:bodyPr>
          <a:lstStyle/>
          <a:p>
            <a:pPr algn="just"/>
            <a:r>
              <a:rPr lang="es-MX" sz="2000" b="1" dirty="0">
                <a:solidFill>
                  <a:srgbClr val="141414"/>
                </a:solidFill>
                <a:latin typeface="AR CENA" panose="020B0604020202020204"/>
              </a:rPr>
              <a:t>n) Sostenibilidad financiera-actuarial a largo plazo: </a:t>
            </a:r>
            <a:r>
              <a:rPr lang="es-MX" sz="2000" dirty="0">
                <a:solidFill>
                  <a:srgbClr val="00B050"/>
                </a:solidFill>
                <a:latin typeface="AR CENA" panose="020B0604020202020204"/>
              </a:rPr>
              <a:t>Todas las personas aportarán al Sistema de Protección Social Integral para la Vejez de conformidad con sus ingresos</a:t>
            </a:r>
            <a:r>
              <a:rPr lang="es-MX" sz="2000" dirty="0">
                <a:solidFill>
                  <a:srgbClr val="141414"/>
                </a:solidFill>
                <a:latin typeface="AR CENA" panose="020B0604020202020204"/>
              </a:rPr>
              <a:t>. El Estado dispondrá de los recursos públicos necesarios para asegurar progresivamente el goce efectivo del derecho a la protección social conforme con los límites establecidos en la Regla Fiscal, en el Marco Fiscal de Mediano Plazo y el Marco de Gasto de Mediano Plazo. Para ello se considerarán las normas constitucionales y los estudios financiero- actuariales.</a:t>
            </a:r>
          </a:p>
          <a:p>
            <a:pPr algn="just"/>
            <a:endParaRPr lang="es-MX" sz="2000" dirty="0">
              <a:solidFill>
                <a:srgbClr val="141414"/>
              </a:solidFill>
              <a:latin typeface="AR CENA" panose="020B0604020202020204"/>
            </a:endParaRPr>
          </a:p>
          <a:p>
            <a:pPr algn="just"/>
            <a:r>
              <a:rPr lang="es-CO" sz="2000" b="1" dirty="0">
                <a:solidFill>
                  <a:srgbClr val="00B050"/>
                </a:solidFill>
                <a:latin typeface="+mj-lt"/>
              </a:rPr>
              <a:t>Sostenibilidad financiera (OIT)</a:t>
            </a:r>
            <a:endParaRPr lang="es-CO" sz="2000" dirty="0">
              <a:solidFill>
                <a:srgbClr val="00B050"/>
              </a:solidFill>
              <a:latin typeface="+mj-lt"/>
            </a:endParaRPr>
          </a:p>
          <a:p>
            <a:pPr algn="just"/>
            <a:r>
              <a:rPr lang="es-MX" sz="2000" dirty="0">
                <a:solidFill>
                  <a:srgbClr val="00B050"/>
                </a:solidFill>
                <a:latin typeface="+mj-lt"/>
              </a:rPr>
              <a:t>El Convenio sobre norma mínima (seguridad social), 1952 (núm. 102) establece que las prestaciones y los gastos de administración deben ser financiados colectivamente por cotizaciones sociales o impuestos o una combinación de ambos, teniendo en cuenta la situación de las personas con ingresos bajos. </a:t>
            </a:r>
          </a:p>
          <a:p>
            <a:pPr algn="just"/>
            <a:endParaRPr lang="es-MX" sz="2000" dirty="0">
              <a:solidFill>
                <a:srgbClr val="141414"/>
              </a:solidFill>
              <a:latin typeface="AR CENA" panose="020B0604020202020204"/>
            </a:endParaRPr>
          </a:p>
          <a:p>
            <a:pPr algn="just"/>
            <a:endParaRPr lang="es-CO" sz="2000" dirty="0">
              <a:latin typeface="AR CENA" panose="020B0604020202020204"/>
            </a:endParaRPr>
          </a:p>
        </p:txBody>
      </p:sp>
    </p:spTree>
    <p:extLst>
      <p:ext uri="{BB962C8B-B14F-4D97-AF65-F5344CB8AC3E}">
        <p14:creationId xmlns:p14="http://schemas.microsoft.com/office/powerpoint/2010/main" val="1733364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E942FE9-8F51-4BA7-85B0-FAD15C3C9CBF}"/>
              </a:ext>
            </a:extLst>
          </p:cNvPr>
          <p:cNvSpPr/>
          <p:nvPr/>
        </p:nvSpPr>
        <p:spPr>
          <a:xfrm>
            <a:off x="1691680" y="188640"/>
            <a:ext cx="7056784" cy="3785652"/>
          </a:xfrm>
          <a:prstGeom prst="rect">
            <a:avLst/>
          </a:prstGeom>
        </p:spPr>
        <p:txBody>
          <a:bodyPr wrap="square">
            <a:spAutoFit/>
          </a:bodyPr>
          <a:lstStyle/>
          <a:p>
            <a:pPr algn="just"/>
            <a:r>
              <a:rPr lang="es-MX" sz="2000" b="1" dirty="0">
                <a:solidFill>
                  <a:srgbClr val="141414"/>
                </a:solidFill>
                <a:latin typeface="AR CENA" panose="020B0604020202020204"/>
              </a:rPr>
              <a:t>o) Progresividad del derecho. </a:t>
            </a:r>
            <a:r>
              <a:rPr lang="es-MX" sz="2000" dirty="0">
                <a:solidFill>
                  <a:srgbClr val="141414"/>
                </a:solidFill>
                <a:latin typeface="AR CENA" panose="020B0604020202020204"/>
              </a:rPr>
              <a:t>Existe la obligación por parte del Estado de asegurar las condiciones que, de acuerdo con los recursos materiales, económicos y financieros, permitan avanzar gradual y constantemente hacia la más plena </a:t>
            </a:r>
            <a:r>
              <a:rPr lang="es-CO" sz="2000" dirty="0">
                <a:solidFill>
                  <a:srgbClr val="141414"/>
                </a:solidFill>
                <a:latin typeface="AR CENA" panose="020B0604020202020204"/>
              </a:rPr>
              <a:t>realización del derecho.</a:t>
            </a:r>
          </a:p>
          <a:p>
            <a:endParaRPr lang="es-CO" sz="2000" dirty="0">
              <a:solidFill>
                <a:srgbClr val="141414"/>
              </a:solidFill>
              <a:latin typeface="AR CENA" panose="020B0604020202020204"/>
            </a:endParaRPr>
          </a:p>
          <a:p>
            <a:pPr algn="just"/>
            <a:r>
              <a:rPr lang="es-MX" sz="2000" dirty="0">
                <a:solidFill>
                  <a:srgbClr val="141414"/>
                </a:solidFill>
                <a:latin typeface="AR CENA" panose="020B0604020202020204"/>
              </a:rPr>
              <a:t>En desarrollo de este principio, el Estado deberá procurar que las personas alcancen el pilar que más los beneficie. Para ello, se crearán mecanismos de información y asesoría que faciliten la comprensión del sistema y permitan identificar las posibilidades que tienen las personas de acceder a los diferentes </a:t>
            </a:r>
            <a:r>
              <a:rPr lang="es-CO" sz="2000" dirty="0">
                <a:solidFill>
                  <a:srgbClr val="141414"/>
                </a:solidFill>
                <a:latin typeface="AR CENA" panose="020B0604020202020204"/>
              </a:rPr>
              <a:t>pilares.</a:t>
            </a:r>
            <a:endParaRPr lang="es-CO" sz="2000" dirty="0">
              <a:latin typeface="AR CENA" panose="020B0604020202020204"/>
            </a:endParaRPr>
          </a:p>
        </p:txBody>
      </p:sp>
    </p:spTree>
    <p:extLst>
      <p:ext uri="{BB962C8B-B14F-4D97-AF65-F5344CB8AC3E}">
        <p14:creationId xmlns:p14="http://schemas.microsoft.com/office/powerpoint/2010/main" val="1765564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3B4206A9-788D-4DD6-A026-8EDD0509A153}"/>
              </a:ext>
            </a:extLst>
          </p:cNvPr>
          <p:cNvSpPr/>
          <p:nvPr/>
        </p:nvSpPr>
        <p:spPr>
          <a:xfrm>
            <a:off x="1691680" y="188640"/>
            <a:ext cx="6984776" cy="5632311"/>
          </a:xfrm>
          <a:prstGeom prst="rect">
            <a:avLst/>
          </a:prstGeom>
        </p:spPr>
        <p:txBody>
          <a:bodyPr wrap="square">
            <a:spAutoFit/>
          </a:bodyPr>
          <a:lstStyle/>
          <a:p>
            <a:pPr algn="just"/>
            <a:r>
              <a:rPr lang="es-MX" sz="2000" b="1" dirty="0">
                <a:solidFill>
                  <a:srgbClr val="141414"/>
                </a:solidFill>
                <a:latin typeface="AR CENA" panose="020B0604020202020204"/>
              </a:rPr>
              <a:t>p) Derechos adquiridos: </a:t>
            </a:r>
            <a:r>
              <a:rPr lang="es-MX" sz="2000" dirty="0">
                <a:solidFill>
                  <a:srgbClr val="141414"/>
                </a:solidFill>
                <a:latin typeface="AR CENA" panose="020B0604020202020204"/>
              </a:rPr>
              <a:t>El Sistema de Protección Social Integral para la Vejez respetará los derechos adquiridos y las legítimas expectativas del derecho, entendidas estas como los requisitos establecidos para acceder al régimen de transición de que trata la presente ley de conformidad con lo establecido en la Constitución Política y la jurisprudencia vigente.</a:t>
            </a:r>
          </a:p>
          <a:p>
            <a:pPr algn="just"/>
            <a:endParaRPr lang="es-MX" sz="2000" dirty="0">
              <a:solidFill>
                <a:srgbClr val="141414"/>
              </a:solidFill>
              <a:latin typeface="AR CENA" panose="020B0604020202020204"/>
            </a:endParaRPr>
          </a:p>
          <a:p>
            <a:pPr algn="just"/>
            <a:r>
              <a:rPr lang="es-MX" sz="2000" b="1" dirty="0">
                <a:latin typeface="AR CENA" panose="020B0604020202020204"/>
              </a:rPr>
              <a:t>q) Eficacia: </a:t>
            </a:r>
            <a:r>
              <a:rPr lang="es-MX" sz="2000" dirty="0">
                <a:latin typeface="AR CENA" panose="020B0604020202020204"/>
              </a:rPr>
              <a:t>Criterio de gestión, mediante el cual se busca dar cumplimiento</a:t>
            </a:r>
            <a:r>
              <a:rPr lang="es-CO" sz="2000" dirty="0">
                <a:latin typeface="AR CENA" panose="020B0604020202020204"/>
              </a:rPr>
              <a:t> </a:t>
            </a:r>
            <a:r>
              <a:rPr lang="es-MX" sz="2000" dirty="0">
                <a:latin typeface="AR CENA" panose="020B0604020202020204"/>
              </a:rPr>
              <a:t>efectivo a la aplicación de los fines establecidos en la normativa. Exige que las actuaciones públicas produzcan resultados concretos y oportunos</a:t>
            </a:r>
          </a:p>
          <a:p>
            <a:pPr algn="just"/>
            <a:endParaRPr lang="es-MX" sz="2000" dirty="0">
              <a:latin typeface="AR CENA" panose="020B0604020202020204"/>
            </a:endParaRPr>
          </a:p>
          <a:p>
            <a:pPr algn="just"/>
            <a:r>
              <a:rPr lang="es-MX" sz="2000" b="1" dirty="0">
                <a:latin typeface="AR CENA" panose="020B0604020202020204"/>
              </a:rPr>
              <a:t>r) Especial protección a la población rural: </a:t>
            </a:r>
            <a:r>
              <a:rPr lang="es-MX" sz="2000" dirty="0">
                <a:latin typeface="AR CENA" panose="020B0604020202020204"/>
              </a:rPr>
              <a:t>El Estado deberá implementar acciones afirmativas para superar las diferencias en el acceso a la seguridad social entre el campo y la ciudad.</a:t>
            </a:r>
            <a:endParaRPr lang="es-CO" sz="2000" dirty="0">
              <a:latin typeface="AR CENA" panose="020B0604020202020204"/>
            </a:endParaRPr>
          </a:p>
        </p:txBody>
      </p:sp>
    </p:spTree>
    <p:extLst>
      <p:ext uri="{BB962C8B-B14F-4D97-AF65-F5344CB8AC3E}">
        <p14:creationId xmlns:p14="http://schemas.microsoft.com/office/powerpoint/2010/main" val="3319459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1329275-B3D8-4851-A4DF-C1CB9DC04D73}"/>
              </a:ext>
            </a:extLst>
          </p:cNvPr>
          <p:cNvSpPr/>
          <p:nvPr/>
        </p:nvSpPr>
        <p:spPr>
          <a:xfrm>
            <a:off x="1691680" y="188640"/>
            <a:ext cx="7056784" cy="5632311"/>
          </a:xfrm>
          <a:prstGeom prst="rect">
            <a:avLst/>
          </a:prstGeom>
        </p:spPr>
        <p:txBody>
          <a:bodyPr wrap="square">
            <a:spAutoFit/>
          </a:bodyPr>
          <a:lstStyle/>
          <a:p>
            <a:pPr algn="just"/>
            <a:r>
              <a:rPr lang="es-MX" sz="2000" b="1" dirty="0">
                <a:solidFill>
                  <a:srgbClr val="141414"/>
                </a:solidFill>
                <a:latin typeface="AR CENA" panose="020B0604020202020204"/>
              </a:rPr>
              <a:t>s) Enfoque étnico: </a:t>
            </a:r>
            <a:r>
              <a:rPr lang="es-MX" sz="2000" dirty="0">
                <a:solidFill>
                  <a:srgbClr val="141414"/>
                </a:solidFill>
                <a:latin typeface="AR CENA" panose="020B0604020202020204"/>
              </a:rPr>
              <a:t>Se garantizará el acceso de las comunidades negras, afrocolombianas, raizales y palenqueras, indígenas y </a:t>
            </a:r>
            <a:r>
              <a:rPr lang="es-MX" sz="2000" dirty="0" err="1">
                <a:solidFill>
                  <a:srgbClr val="141414"/>
                </a:solidFill>
                <a:latin typeface="AR CENA" panose="020B0604020202020204"/>
              </a:rPr>
              <a:t>Rrom</a:t>
            </a:r>
            <a:r>
              <a:rPr lang="es-MX" sz="2000" dirty="0">
                <a:solidFill>
                  <a:srgbClr val="141414"/>
                </a:solidFill>
                <a:latin typeface="AR CENA" panose="020B0604020202020204"/>
              </a:rPr>
              <a:t> al Sistema de Protección Social Integral para la Vejez, Invalidez y Muerte de origen común de conformidad con sus usos y costumbres.</a:t>
            </a:r>
          </a:p>
          <a:p>
            <a:pPr algn="just"/>
            <a:endParaRPr lang="es-MX" sz="2000" b="1" dirty="0">
              <a:solidFill>
                <a:srgbClr val="141414"/>
              </a:solidFill>
              <a:latin typeface="AR CENA" panose="020B0604020202020204"/>
            </a:endParaRPr>
          </a:p>
          <a:p>
            <a:pPr algn="just"/>
            <a:r>
              <a:rPr lang="es-MX" sz="2000" b="1" dirty="0">
                <a:solidFill>
                  <a:srgbClr val="141414"/>
                </a:solidFill>
                <a:latin typeface="AR CENA" panose="020B0604020202020204"/>
              </a:rPr>
              <a:t>t) Celeridad e interoperabilidad: </a:t>
            </a:r>
            <a:r>
              <a:rPr lang="es-MX" sz="2000" dirty="0">
                <a:solidFill>
                  <a:srgbClr val="141414"/>
                </a:solidFill>
                <a:latin typeface="AR CENA" panose="020B0604020202020204"/>
              </a:rPr>
              <a:t>Para garantizar el derecho a la protección social de los colombianos, las entidades del Sistema de Protección social para la Vejez, Invalidez y Muerte de origen común, como aquellas entidades privadas con funciones dentro del sistema, propenderán por una optimización de tiempos y recursos para resolver de manera célere las solicitudes y trámites en el marco de la atención integral, especialmente para la atención de adultos mayores, personas con discapacidad, personas vulnerables y en situación de pobreza y pobreza</a:t>
            </a:r>
          </a:p>
          <a:p>
            <a:pPr algn="just"/>
            <a:r>
              <a:rPr lang="es-MX" sz="2000" dirty="0">
                <a:solidFill>
                  <a:srgbClr val="141414"/>
                </a:solidFill>
                <a:latin typeface="AR CENA" panose="020B0604020202020204"/>
              </a:rPr>
              <a:t>extrema, así como a los beneficiarios de prestaciones de sobrevivencia.</a:t>
            </a:r>
            <a:endParaRPr lang="es-CO" sz="2000" dirty="0">
              <a:latin typeface="AR CENA" panose="020B0604020202020204"/>
            </a:endParaRPr>
          </a:p>
        </p:txBody>
      </p:sp>
    </p:spTree>
    <p:extLst>
      <p:ext uri="{BB962C8B-B14F-4D97-AF65-F5344CB8AC3E}">
        <p14:creationId xmlns:p14="http://schemas.microsoft.com/office/powerpoint/2010/main" val="20362629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769002A-1F49-4CBE-A34D-B9CEEE3820E5}"/>
              </a:ext>
            </a:extLst>
          </p:cNvPr>
          <p:cNvSpPr/>
          <p:nvPr/>
        </p:nvSpPr>
        <p:spPr>
          <a:xfrm>
            <a:off x="1763688" y="260648"/>
            <a:ext cx="6984776" cy="4708981"/>
          </a:xfrm>
          <a:prstGeom prst="rect">
            <a:avLst/>
          </a:prstGeom>
        </p:spPr>
        <p:txBody>
          <a:bodyPr wrap="square">
            <a:spAutoFit/>
          </a:bodyPr>
          <a:lstStyle/>
          <a:p>
            <a:r>
              <a:rPr lang="es-MX" sz="2000" b="1" dirty="0">
                <a:solidFill>
                  <a:srgbClr val="141414"/>
                </a:solidFill>
                <a:latin typeface="AR CENA" panose="020B0604020202020204"/>
              </a:rPr>
              <a:t>u) Libertad de elección: </a:t>
            </a:r>
            <a:r>
              <a:rPr lang="es-MX" sz="2000" dirty="0">
                <a:solidFill>
                  <a:srgbClr val="141414"/>
                </a:solidFill>
                <a:latin typeface="AR CENA" panose="020B0604020202020204"/>
              </a:rPr>
              <a:t>El sistema de protección social Integral para la Vejez respetará y garantizará el derecho de libre elección de los afiliados cotizantes</a:t>
            </a:r>
          </a:p>
          <a:p>
            <a:r>
              <a:rPr lang="es-MX" sz="2000" dirty="0">
                <a:solidFill>
                  <a:srgbClr val="141414"/>
                </a:solidFill>
                <a:latin typeface="AR CENA" panose="020B0604020202020204"/>
              </a:rPr>
              <a:t>cuando sea oportuna y pertinente su aplicación. </a:t>
            </a:r>
          </a:p>
          <a:p>
            <a:endParaRPr lang="es-MX" sz="2000" dirty="0">
              <a:solidFill>
                <a:srgbClr val="141414"/>
              </a:solidFill>
              <a:latin typeface="AR CENA" panose="020B0604020202020204"/>
            </a:endParaRPr>
          </a:p>
          <a:p>
            <a:r>
              <a:rPr lang="es-MX" sz="2000" dirty="0">
                <a:solidFill>
                  <a:srgbClr val="141414"/>
                </a:solidFill>
                <a:latin typeface="AR CENA" panose="020B0604020202020204"/>
              </a:rPr>
              <a:t>En todo caso no podrá coaccionarse ni transgredir la libertad del individuo como derecho fundamental.</a:t>
            </a:r>
          </a:p>
          <a:p>
            <a:endParaRPr lang="es-MX" sz="2000" dirty="0">
              <a:solidFill>
                <a:srgbClr val="141414"/>
              </a:solidFill>
              <a:latin typeface="AR CENA" panose="020B0604020202020204"/>
            </a:endParaRPr>
          </a:p>
          <a:p>
            <a:endParaRPr lang="es-MX" sz="2000" dirty="0">
              <a:solidFill>
                <a:srgbClr val="141414"/>
              </a:solidFill>
              <a:latin typeface="AR CENA" panose="020B0604020202020204"/>
            </a:endParaRPr>
          </a:p>
          <a:p>
            <a:r>
              <a:rPr lang="es-MX" sz="2000" b="1" dirty="0">
                <a:solidFill>
                  <a:srgbClr val="141414"/>
                </a:solidFill>
                <a:latin typeface="AR CENA" panose="020B0604020202020204"/>
              </a:rPr>
              <a:t>v) Rentabilidad: </a:t>
            </a:r>
            <a:r>
              <a:rPr lang="es-MX" sz="2000" dirty="0">
                <a:solidFill>
                  <a:srgbClr val="141414"/>
                </a:solidFill>
                <a:latin typeface="AR CENA" panose="020B0604020202020204"/>
              </a:rPr>
              <a:t>El sistema de protección social Integral para la Vejez garantizará que los recursos derivados de aportes, cotizaciones y demás generen rentabilidad y acrecienten los dineros. destinados para la financiación de las mesadas pensionales, subsidios, indemnizaciones o devoluciones en favor de los </a:t>
            </a:r>
            <a:r>
              <a:rPr lang="es-CO" sz="2000" dirty="0">
                <a:solidFill>
                  <a:srgbClr val="141414"/>
                </a:solidFill>
                <a:latin typeface="AR CENA" panose="020B0604020202020204"/>
              </a:rPr>
              <a:t>afiliados cotizantes.</a:t>
            </a:r>
            <a:endParaRPr lang="es-CO" sz="2000" dirty="0">
              <a:latin typeface="AR CENA" panose="020B0604020202020204"/>
            </a:endParaRPr>
          </a:p>
        </p:txBody>
      </p:sp>
    </p:spTree>
    <p:extLst>
      <p:ext uri="{BB962C8B-B14F-4D97-AF65-F5344CB8AC3E}">
        <p14:creationId xmlns:p14="http://schemas.microsoft.com/office/powerpoint/2010/main" val="163014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5D0B3A3-9C8B-4935-9CE1-542FE6633730}"/>
              </a:ext>
            </a:extLst>
          </p:cNvPr>
          <p:cNvSpPr/>
          <p:nvPr/>
        </p:nvSpPr>
        <p:spPr>
          <a:xfrm>
            <a:off x="1979712" y="2204864"/>
            <a:ext cx="6696744" cy="1569660"/>
          </a:xfrm>
          <a:prstGeom prst="rect">
            <a:avLst/>
          </a:prstGeom>
        </p:spPr>
        <p:txBody>
          <a:bodyPr wrap="square">
            <a:spAutoFit/>
          </a:bodyPr>
          <a:lstStyle/>
          <a:p>
            <a:pPr algn="ctr"/>
            <a:r>
              <a:rPr lang="es-MX" sz="2400" b="1" dirty="0">
                <a:solidFill>
                  <a:srgbClr val="00B050"/>
                </a:solidFill>
                <a:latin typeface="AR CENA" panose="020B0604020202020204"/>
              </a:rPr>
              <a:t>I</a:t>
            </a:r>
          </a:p>
          <a:p>
            <a:pPr algn="ctr"/>
            <a:endParaRPr lang="es-MX" sz="2400" b="1" dirty="0">
              <a:solidFill>
                <a:srgbClr val="00B050"/>
              </a:solidFill>
              <a:latin typeface="AR CENA" panose="020B0604020202020204"/>
            </a:endParaRPr>
          </a:p>
          <a:p>
            <a:pPr algn="ctr"/>
            <a:r>
              <a:rPr lang="es-MX" sz="2400" b="1" dirty="0">
                <a:solidFill>
                  <a:srgbClr val="00B050"/>
                </a:solidFill>
                <a:latin typeface="AR CENA" panose="020B0604020202020204"/>
              </a:rPr>
              <a:t>Que son los Principios y Definición de los  Principios </a:t>
            </a:r>
            <a:endParaRPr lang="es-MX" sz="2400" dirty="0">
              <a:solidFill>
                <a:srgbClr val="00B050"/>
              </a:solidFill>
              <a:latin typeface="AR CENA" panose="020B0604020202020204"/>
            </a:endParaRPr>
          </a:p>
        </p:txBody>
      </p:sp>
    </p:spTree>
    <p:extLst>
      <p:ext uri="{BB962C8B-B14F-4D97-AF65-F5344CB8AC3E}">
        <p14:creationId xmlns:p14="http://schemas.microsoft.com/office/powerpoint/2010/main" val="25658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2280B57-6433-48C1-A79B-FBA6850420A7}"/>
              </a:ext>
            </a:extLst>
          </p:cNvPr>
          <p:cNvSpPr/>
          <p:nvPr/>
        </p:nvSpPr>
        <p:spPr>
          <a:xfrm>
            <a:off x="1619672" y="404664"/>
            <a:ext cx="7272808" cy="3785652"/>
          </a:xfrm>
          <a:prstGeom prst="rect">
            <a:avLst/>
          </a:prstGeom>
        </p:spPr>
        <p:txBody>
          <a:bodyPr wrap="square">
            <a:spAutoFit/>
          </a:bodyPr>
          <a:lstStyle/>
          <a:p>
            <a:pPr algn="just"/>
            <a:r>
              <a:rPr lang="es-MX" sz="2000" b="1" dirty="0">
                <a:solidFill>
                  <a:srgbClr val="141414"/>
                </a:solidFill>
                <a:latin typeface="AR CENA" panose="020B0604020202020204"/>
              </a:rPr>
              <a:t>Parágrafo 1. </a:t>
            </a:r>
            <a:r>
              <a:rPr lang="es-MX" sz="2000" dirty="0">
                <a:solidFill>
                  <a:srgbClr val="141414"/>
                </a:solidFill>
                <a:latin typeface="AR CENA" panose="020B0604020202020204"/>
              </a:rPr>
              <a:t>Los principios enunciados en este artículo se deberán interpretar de manera armónica. </a:t>
            </a:r>
          </a:p>
          <a:p>
            <a:pPr algn="just"/>
            <a:endParaRPr lang="es-MX" sz="2000" dirty="0">
              <a:solidFill>
                <a:srgbClr val="141414"/>
              </a:solidFill>
              <a:latin typeface="AR CENA" panose="020B0604020202020204"/>
            </a:endParaRPr>
          </a:p>
          <a:p>
            <a:r>
              <a:rPr lang="es-MX" sz="2000" dirty="0">
                <a:solidFill>
                  <a:srgbClr val="141414"/>
                </a:solidFill>
                <a:latin typeface="AR CENA" panose="020B0604020202020204"/>
              </a:rPr>
              <a:t>Lo anterior no obsta para que sean adoptadas acciones</a:t>
            </a:r>
          </a:p>
          <a:p>
            <a:r>
              <a:rPr lang="es-MX" sz="2000" dirty="0">
                <a:solidFill>
                  <a:srgbClr val="141414"/>
                </a:solidFill>
                <a:latin typeface="AR CENA" panose="020B0604020202020204"/>
              </a:rPr>
              <a:t>afirmativas en beneficio de sujetos de especial protección constitucional.</a:t>
            </a:r>
          </a:p>
          <a:p>
            <a:endParaRPr lang="es-MX" sz="2000" b="1" dirty="0">
              <a:solidFill>
                <a:srgbClr val="141414"/>
              </a:solidFill>
              <a:latin typeface="AR CENA" panose="020B0604020202020204"/>
            </a:endParaRPr>
          </a:p>
          <a:p>
            <a:pPr algn="just"/>
            <a:endParaRPr lang="es-MX" sz="2000" b="1" dirty="0">
              <a:solidFill>
                <a:srgbClr val="141414"/>
              </a:solidFill>
              <a:latin typeface="AR CENA" panose="020B0604020202020204"/>
            </a:endParaRPr>
          </a:p>
          <a:p>
            <a:pPr algn="just"/>
            <a:r>
              <a:rPr lang="es-MX" sz="2000" b="1" dirty="0">
                <a:solidFill>
                  <a:srgbClr val="141414"/>
                </a:solidFill>
                <a:latin typeface="AR CENA" panose="020B0604020202020204"/>
              </a:rPr>
              <a:t>Parágrafo 2. </a:t>
            </a:r>
            <a:r>
              <a:rPr lang="es-MX" sz="2000" dirty="0">
                <a:solidFill>
                  <a:srgbClr val="141414"/>
                </a:solidFill>
                <a:latin typeface="AR CENA" panose="020B0604020202020204"/>
              </a:rPr>
              <a:t>El Estado Colombiano implementará los mecanismos a que haya lugar con el fin de evitar fraudes al sistema pensional en razón a la inadecuada  aplicación e interpretación del presente artículo.</a:t>
            </a:r>
            <a:endParaRPr lang="es-CO" sz="2000" dirty="0">
              <a:latin typeface="AR CENA" panose="020B0604020202020204"/>
            </a:endParaRPr>
          </a:p>
        </p:txBody>
      </p:sp>
    </p:spTree>
    <p:extLst>
      <p:ext uri="{BB962C8B-B14F-4D97-AF65-F5344CB8AC3E}">
        <p14:creationId xmlns:p14="http://schemas.microsoft.com/office/powerpoint/2010/main" val="3488842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31840" y="2492896"/>
            <a:ext cx="3788217" cy="646331"/>
          </a:xfrm>
          <a:prstGeom prst="rect">
            <a:avLst/>
          </a:prstGeom>
        </p:spPr>
        <p:txBody>
          <a:bodyPr wrap="none">
            <a:spAutoFit/>
          </a:bodyPr>
          <a:lstStyle/>
          <a:p>
            <a:r>
              <a:rPr lang="es-CO" sz="3600" b="1" i="1" dirty="0">
                <a:solidFill>
                  <a:srgbClr val="00B050"/>
                </a:solidFill>
                <a:latin typeface="AR CENA" panose="020B0604020202020204"/>
              </a:rPr>
              <a:t>Muchas gracias </a:t>
            </a:r>
            <a:endParaRPr lang="en-US" sz="3600" i="1" dirty="0">
              <a:solidFill>
                <a:srgbClr val="00B050"/>
              </a:solidFill>
              <a:latin typeface="AR CENA" panose="020B0604020202020204"/>
            </a:endParaRPr>
          </a:p>
        </p:txBody>
      </p:sp>
    </p:spTree>
    <p:extLst>
      <p:ext uri="{BB962C8B-B14F-4D97-AF65-F5344CB8AC3E}">
        <p14:creationId xmlns:p14="http://schemas.microsoft.com/office/powerpoint/2010/main" val="3341202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722F8086-BCD7-45AD-A78A-BE13214CD399}"/>
              </a:ext>
            </a:extLst>
          </p:cNvPr>
          <p:cNvSpPr/>
          <p:nvPr/>
        </p:nvSpPr>
        <p:spPr>
          <a:xfrm>
            <a:off x="1691680" y="332656"/>
            <a:ext cx="7056784" cy="5601533"/>
          </a:xfrm>
          <a:prstGeom prst="rect">
            <a:avLst/>
          </a:prstGeom>
        </p:spPr>
        <p:txBody>
          <a:bodyPr wrap="square">
            <a:spAutoFit/>
          </a:bodyPr>
          <a:lstStyle/>
          <a:p>
            <a:r>
              <a:rPr lang="es-MX" sz="2000" dirty="0">
                <a:solidFill>
                  <a:srgbClr val="00B050"/>
                </a:solidFill>
                <a:latin typeface="AR CENA" panose="020B0604020202020204"/>
              </a:rPr>
              <a:t>¿Qué son los principios de una norma?</a:t>
            </a:r>
          </a:p>
          <a:p>
            <a:r>
              <a:rPr lang="es-MX" sz="2000" dirty="0">
                <a:solidFill>
                  <a:srgbClr val="202124"/>
                </a:solidFill>
                <a:latin typeface="AR CENA" panose="020B0604020202020204"/>
              </a:rPr>
              <a:t>Los principios generales del Derecho, son </a:t>
            </a:r>
            <a:r>
              <a:rPr lang="es-MX" sz="2000" dirty="0">
                <a:solidFill>
                  <a:srgbClr val="040C28"/>
                </a:solidFill>
                <a:latin typeface="AR CENA" panose="020B0604020202020204"/>
              </a:rPr>
              <a:t>el origen o el fundamento de las normas, y participan de la idea de principalidad, que les otorga primacía frente a las restantes fuentes del Derecho</a:t>
            </a:r>
            <a:r>
              <a:rPr lang="es-MX" sz="2000" dirty="0">
                <a:solidFill>
                  <a:srgbClr val="202124"/>
                </a:solidFill>
                <a:latin typeface="AR CENA" panose="020B0604020202020204"/>
              </a:rPr>
              <a:t>. </a:t>
            </a:r>
            <a:r>
              <a:rPr lang="es-MX" sz="2000" dirty="0">
                <a:solidFill>
                  <a:srgbClr val="00B050"/>
                </a:solidFill>
                <a:latin typeface="AR CENA" panose="020B0604020202020204"/>
              </a:rPr>
              <a:t>Se fundan en el respeto de la persona humana o en la naturaleza misma de las cosas </a:t>
            </a:r>
          </a:p>
          <a:p>
            <a:endParaRPr lang="es-MX" sz="2000" dirty="0">
              <a:solidFill>
                <a:srgbClr val="202124"/>
              </a:solidFill>
              <a:latin typeface="AR CENA" panose="020B0604020202020204"/>
            </a:endParaRPr>
          </a:p>
          <a:p>
            <a:endParaRPr lang="es-MX" sz="2000" dirty="0">
              <a:solidFill>
                <a:srgbClr val="202124"/>
              </a:solidFill>
              <a:latin typeface="AR CENA" panose="020B0604020202020204"/>
            </a:endParaRPr>
          </a:p>
          <a:p>
            <a:r>
              <a:rPr lang="es-MX" sz="2000" dirty="0">
                <a:solidFill>
                  <a:srgbClr val="00B050"/>
                </a:solidFill>
                <a:latin typeface="AR CENA" panose="020B0604020202020204"/>
              </a:rPr>
              <a:t>¿Cómo se definen los principios?</a:t>
            </a:r>
          </a:p>
          <a:p>
            <a:r>
              <a:rPr lang="es-MX" sz="2000" dirty="0">
                <a:latin typeface="AR CENA" panose="020B0604020202020204"/>
              </a:rPr>
              <a:t>Los principios son el conjunto de valores, creencias, normas, que orientan y regulan la vida de la organización.</a:t>
            </a:r>
          </a:p>
          <a:p>
            <a:endParaRPr lang="es-MX" sz="2000" dirty="0">
              <a:latin typeface="AR CENA" panose="020B0604020202020204"/>
            </a:endParaRPr>
          </a:p>
          <a:p>
            <a:r>
              <a:rPr lang="es-MX" sz="2000" dirty="0">
                <a:latin typeface="AR CENA" panose="020B0604020202020204"/>
              </a:rPr>
              <a:t>Son el soporte de la visión, la misión, la estrategia y los objetivos estratégicos. Estos principios se manifiestan y se hacen realidad en nuestra cultura, en nuestra forma de ser, pensar y conducirnos.</a:t>
            </a:r>
          </a:p>
          <a:p>
            <a:endParaRPr lang="es-MX" dirty="0">
              <a:solidFill>
                <a:srgbClr val="202124"/>
              </a:solidFill>
            </a:endParaRPr>
          </a:p>
        </p:txBody>
      </p:sp>
    </p:spTree>
    <p:extLst>
      <p:ext uri="{BB962C8B-B14F-4D97-AF65-F5344CB8AC3E}">
        <p14:creationId xmlns:p14="http://schemas.microsoft.com/office/powerpoint/2010/main" val="673041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61CFB9-C954-4038-BFD7-288F363E84B3}"/>
              </a:ext>
            </a:extLst>
          </p:cNvPr>
          <p:cNvSpPr/>
          <p:nvPr/>
        </p:nvSpPr>
        <p:spPr>
          <a:xfrm>
            <a:off x="1547664" y="2132856"/>
            <a:ext cx="7272808" cy="1569660"/>
          </a:xfrm>
          <a:prstGeom prst="rect">
            <a:avLst/>
          </a:prstGeom>
        </p:spPr>
        <p:txBody>
          <a:bodyPr wrap="square">
            <a:spAutoFit/>
          </a:bodyPr>
          <a:lstStyle/>
          <a:p>
            <a:pPr algn="ctr"/>
            <a:r>
              <a:rPr lang="es-MX" sz="2400" b="1" dirty="0">
                <a:solidFill>
                  <a:srgbClr val="00B050"/>
                </a:solidFill>
                <a:latin typeface="AR CENA" panose="020B0604020202020204"/>
              </a:rPr>
              <a:t>II</a:t>
            </a:r>
          </a:p>
          <a:p>
            <a:pPr algn="ctr"/>
            <a:endParaRPr lang="es-MX" sz="2400" b="1" dirty="0">
              <a:solidFill>
                <a:srgbClr val="00B050"/>
              </a:solidFill>
              <a:latin typeface="AR CENA" panose="020B0604020202020204"/>
            </a:endParaRPr>
          </a:p>
          <a:p>
            <a:pPr algn="ctr"/>
            <a:r>
              <a:rPr lang="es-MX" sz="2400" b="1" dirty="0">
                <a:solidFill>
                  <a:srgbClr val="00B050"/>
                </a:solidFill>
                <a:latin typeface="AR CENA" panose="020B0604020202020204"/>
              </a:rPr>
              <a:t>Informe de la Oficina de la OIT para los Países Andinos</a:t>
            </a:r>
            <a:r>
              <a:rPr lang="es-MX" sz="2400" dirty="0">
                <a:solidFill>
                  <a:srgbClr val="00B050"/>
                </a:solidFill>
                <a:latin typeface="AR CENA" panose="020B0604020202020204"/>
              </a:rPr>
              <a:t>, </a:t>
            </a:r>
            <a:r>
              <a:rPr lang="es-CO" sz="2400" b="1" dirty="0">
                <a:solidFill>
                  <a:srgbClr val="00B050"/>
                </a:solidFill>
                <a:latin typeface="AR CENA" panose="020B0604020202020204"/>
              </a:rPr>
              <a:t>Colombia, diciembre 2020</a:t>
            </a:r>
            <a:endParaRPr lang="es-MX" sz="2400" dirty="0">
              <a:solidFill>
                <a:srgbClr val="00B050"/>
              </a:solidFill>
              <a:latin typeface="AR CENA" panose="020B0604020202020204"/>
            </a:endParaRPr>
          </a:p>
        </p:txBody>
      </p:sp>
    </p:spTree>
    <p:extLst>
      <p:ext uri="{BB962C8B-B14F-4D97-AF65-F5344CB8AC3E}">
        <p14:creationId xmlns:p14="http://schemas.microsoft.com/office/powerpoint/2010/main" val="2358706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a:extLst>
              <a:ext uri="{FF2B5EF4-FFF2-40B4-BE49-F238E27FC236}">
                <a16:creationId xmlns:a16="http://schemas.microsoft.com/office/drawing/2014/main" id="{5637329B-77E3-44BA-B75F-2CB6E4158C91}"/>
              </a:ext>
            </a:extLst>
          </p:cNvPr>
          <p:cNvSpPr>
            <a:spLocks noGrp="1"/>
          </p:cNvSpPr>
          <p:nvPr>
            <p:ph idx="1"/>
          </p:nvPr>
        </p:nvSpPr>
        <p:spPr>
          <a:xfrm>
            <a:off x="1691680" y="332656"/>
            <a:ext cx="7200800" cy="5760170"/>
          </a:xfrm>
        </p:spPr>
        <p:txBody>
          <a:bodyPr>
            <a:normAutofit/>
          </a:bodyPr>
          <a:lstStyle/>
          <a:p>
            <a:pPr marL="365760" indent="-256032" algn="ctr" eaLnBrk="1" fontAlgn="auto" hangingPunct="1">
              <a:spcAft>
                <a:spcPts val="0"/>
              </a:spcAft>
              <a:buFont typeface="Wingdings 3"/>
              <a:buNone/>
              <a:defRPr/>
            </a:pPr>
            <a:endParaRPr lang="es-ES" sz="2800" b="1" dirty="0">
              <a:solidFill>
                <a:srgbClr val="00B050"/>
              </a:solidFill>
              <a:latin typeface="AR CENA" panose="020B0604020202020204" charset="0"/>
              <a:cs typeface="Arial" panose="020B0604020202020204" pitchFamily="34" charset="0"/>
            </a:endParaRPr>
          </a:p>
          <a:p>
            <a:pPr marL="365760" indent="-256032" algn="ctr" eaLnBrk="1" fontAlgn="auto" hangingPunct="1">
              <a:spcAft>
                <a:spcPts val="0"/>
              </a:spcAft>
              <a:buFont typeface="Wingdings 3"/>
              <a:buNone/>
              <a:defRPr/>
            </a:pPr>
            <a:endParaRPr lang="es-ES" sz="4400" b="1" dirty="0">
              <a:latin typeface="Berlin Sans FB" pitchFamily="34" charset="0"/>
            </a:endParaRPr>
          </a:p>
          <a:p>
            <a:pPr marL="365760" indent="-256032" algn="ctr" eaLnBrk="1" fontAlgn="auto" hangingPunct="1">
              <a:spcAft>
                <a:spcPts val="0"/>
              </a:spcAft>
              <a:buFont typeface="Wingdings 3"/>
              <a:buChar char=""/>
              <a:defRPr/>
            </a:pPr>
            <a:endParaRPr lang="es-ES" sz="2600" dirty="0">
              <a:latin typeface="Arial" panose="020B0604020202020204" pitchFamily="34" charset="0"/>
              <a:cs typeface="Arial" panose="020B0604020202020204" pitchFamily="34" charset="0"/>
            </a:endParaRPr>
          </a:p>
          <a:p>
            <a:pPr marL="109728" indent="0" algn="ctr" eaLnBrk="1" fontAlgn="auto" hangingPunct="1">
              <a:spcAft>
                <a:spcPts val="0"/>
              </a:spcAft>
              <a:buFont typeface="Arial" panose="020B0604020202020204" pitchFamily="34" charset="0"/>
              <a:buNone/>
              <a:defRPr/>
            </a:pPr>
            <a:endParaRPr lang="es-ES" dirty="0"/>
          </a:p>
        </p:txBody>
      </p:sp>
      <p:sp>
        <p:nvSpPr>
          <p:cNvPr id="2" name="Rectángulo 1">
            <a:extLst>
              <a:ext uri="{FF2B5EF4-FFF2-40B4-BE49-F238E27FC236}">
                <a16:creationId xmlns:a16="http://schemas.microsoft.com/office/drawing/2014/main" id="{AE092F6F-9563-494F-A28F-C58C0749141F}"/>
              </a:ext>
            </a:extLst>
          </p:cNvPr>
          <p:cNvSpPr/>
          <p:nvPr/>
        </p:nvSpPr>
        <p:spPr>
          <a:xfrm>
            <a:off x="1691680" y="188641"/>
            <a:ext cx="7200800" cy="6140142"/>
          </a:xfrm>
          <a:prstGeom prst="rect">
            <a:avLst/>
          </a:prstGeom>
        </p:spPr>
        <p:txBody>
          <a:bodyPr wrap="square">
            <a:spAutoFit/>
          </a:bodyPr>
          <a:lstStyle/>
          <a:p>
            <a:endParaRPr lang="es-CO" sz="900" dirty="0">
              <a:solidFill>
                <a:srgbClr val="000000"/>
              </a:solidFill>
              <a:latin typeface="Overpass"/>
            </a:endParaRPr>
          </a:p>
          <a:p>
            <a:r>
              <a:rPr lang="es-MX" sz="2400" dirty="0">
                <a:solidFill>
                  <a:srgbClr val="000000"/>
                </a:solidFill>
                <a:latin typeface="AR CENA" panose="020B0604020202020204"/>
              </a:rPr>
              <a:t>Los principios de la seguridad social y la reforma de las pensiones en Colombia.</a:t>
            </a:r>
          </a:p>
          <a:p>
            <a:endParaRPr lang="es-MX" sz="2400" dirty="0">
              <a:solidFill>
                <a:srgbClr val="000000"/>
              </a:solidFill>
              <a:latin typeface="AR CENA" panose="020B0604020202020204"/>
            </a:endParaRPr>
          </a:p>
          <a:p>
            <a:r>
              <a:rPr lang="es-MX" sz="2400" dirty="0">
                <a:solidFill>
                  <a:srgbClr val="000000"/>
                </a:solidFill>
                <a:latin typeface="AR CENA" panose="020B0604020202020204"/>
              </a:rPr>
              <a:t>La seguridad social es un derecho humano y, por tanto, todas las personas como miembros de una sociedad deberían acceder a una cobertura de seguridad social, incluida la protección de la vejez.</a:t>
            </a:r>
          </a:p>
          <a:p>
            <a:endParaRPr lang="es-MX" sz="2400" b="1" dirty="0">
              <a:solidFill>
                <a:srgbClr val="000000"/>
              </a:solidFill>
              <a:latin typeface="AR CENA" panose="020B0604020202020204"/>
            </a:endParaRPr>
          </a:p>
          <a:p>
            <a:pPr algn="just"/>
            <a:r>
              <a:rPr lang="es-MX" sz="2400" dirty="0">
                <a:solidFill>
                  <a:srgbClr val="000000"/>
                </a:solidFill>
                <a:latin typeface="AR CENA" panose="020B0604020202020204"/>
              </a:rPr>
              <a:t>Este derecho es reconocido por distintos instrumentos internacionales en materia de seguridad social, como la </a:t>
            </a:r>
            <a:r>
              <a:rPr lang="es-MX" sz="2400" dirty="0">
                <a:solidFill>
                  <a:srgbClr val="00B050"/>
                </a:solidFill>
                <a:latin typeface="AR CENA" panose="020B0604020202020204"/>
              </a:rPr>
              <a:t>Declaración Universal de Derechos Humanos y el Pacto Internacional de los Derechos Económicos, Sociales y Culturales. </a:t>
            </a:r>
          </a:p>
          <a:p>
            <a:endParaRPr lang="es-MX" sz="2400" b="1" dirty="0">
              <a:solidFill>
                <a:srgbClr val="000000"/>
              </a:solidFill>
              <a:latin typeface="AR CENA" panose="020B0604020202020204"/>
            </a:endParaRPr>
          </a:p>
          <a:p>
            <a:endParaRPr lang="es-MX" sz="2400" b="1" dirty="0">
              <a:solidFill>
                <a:srgbClr val="000000"/>
              </a:solidFill>
              <a:latin typeface="AR CENA" panose="020B0604020202020204"/>
            </a:endParaRPr>
          </a:p>
        </p:txBody>
      </p:sp>
    </p:spTree>
    <p:extLst>
      <p:ext uri="{BB962C8B-B14F-4D97-AF65-F5344CB8AC3E}">
        <p14:creationId xmlns:p14="http://schemas.microsoft.com/office/powerpoint/2010/main" val="195178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F2342827-F727-4D8B-8B96-59D64C5D855A}"/>
              </a:ext>
            </a:extLst>
          </p:cNvPr>
          <p:cNvSpPr/>
          <p:nvPr/>
        </p:nvSpPr>
        <p:spPr>
          <a:xfrm>
            <a:off x="1691680" y="188640"/>
            <a:ext cx="7128792" cy="6001643"/>
          </a:xfrm>
          <a:prstGeom prst="rect">
            <a:avLst/>
          </a:prstGeom>
        </p:spPr>
        <p:txBody>
          <a:bodyPr wrap="square">
            <a:spAutoFit/>
          </a:bodyPr>
          <a:lstStyle/>
          <a:p>
            <a:pPr algn="just"/>
            <a:r>
              <a:rPr lang="es-MX" sz="2400" dirty="0">
                <a:solidFill>
                  <a:srgbClr val="000000"/>
                </a:solidFill>
                <a:latin typeface="AR CENA" panose="020B0604020202020204"/>
              </a:rPr>
              <a:t>En el caso de Colombia, la Constitución Política también determina que el Estado debe garantizar la seguridad social integral en favor de las personas de la tercera edad y que la seguridad social es un derecho irrenunciable y un servicio público de carácter obligatorio, de responsabilidad del Estado y en sujeción a los principios de eficiencia, universalidad y solidaridad.</a:t>
            </a:r>
          </a:p>
          <a:p>
            <a:pPr algn="just"/>
            <a:endParaRPr lang="es-MX" sz="2400" dirty="0">
              <a:solidFill>
                <a:srgbClr val="000000"/>
              </a:solidFill>
              <a:latin typeface="AR CENA" panose="020B0604020202020204"/>
            </a:endParaRPr>
          </a:p>
          <a:p>
            <a:pPr algn="just"/>
            <a:r>
              <a:rPr lang="es-MX" sz="2400" dirty="0">
                <a:solidFill>
                  <a:srgbClr val="000000"/>
                </a:solidFill>
                <a:latin typeface="AR CENA" panose="020B0604020202020204"/>
              </a:rPr>
              <a:t>La Constitución Política de Colombia del año 1991 allanó el camino para la reforma del sistema pensional, por intermedio de las garantías establecidas en el capítulo referido a los derechos sociales, económicos y culturales. </a:t>
            </a:r>
          </a:p>
          <a:p>
            <a:pPr algn="just"/>
            <a:endParaRPr lang="es-CO" sz="2400" dirty="0">
              <a:latin typeface="AR CENA" panose="020B0604020202020204"/>
            </a:endParaRPr>
          </a:p>
        </p:txBody>
      </p:sp>
    </p:spTree>
    <p:extLst>
      <p:ext uri="{BB962C8B-B14F-4D97-AF65-F5344CB8AC3E}">
        <p14:creationId xmlns:p14="http://schemas.microsoft.com/office/powerpoint/2010/main" val="1831426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DB36609D-AC97-4235-8CF7-78F401D2B81A}"/>
              </a:ext>
            </a:extLst>
          </p:cNvPr>
          <p:cNvSpPr/>
          <p:nvPr/>
        </p:nvSpPr>
        <p:spPr>
          <a:xfrm>
            <a:off x="1691680" y="188640"/>
            <a:ext cx="7200800" cy="6001643"/>
          </a:xfrm>
          <a:prstGeom prst="rect">
            <a:avLst/>
          </a:prstGeom>
        </p:spPr>
        <p:txBody>
          <a:bodyPr wrap="square">
            <a:spAutoFit/>
          </a:bodyPr>
          <a:lstStyle/>
          <a:p>
            <a:pPr algn="just"/>
            <a:r>
              <a:rPr lang="es-MX" sz="2400" dirty="0">
                <a:solidFill>
                  <a:srgbClr val="000000"/>
                </a:solidFill>
                <a:latin typeface="AR CENA" panose="020B0604020202020204"/>
              </a:rPr>
              <a:t>La nueva Constitución ya había consagrado a </a:t>
            </a:r>
            <a:r>
              <a:rPr lang="es-MX" sz="2400" dirty="0">
                <a:solidFill>
                  <a:srgbClr val="00B050"/>
                </a:solidFill>
                <a:latin typeface="AR CENA" panose="020B0604020202020204"/>
              </a:rPr>
              <a:t>la seguridad social </a:t>
            </a:r>
            <a:r>
              <a:rPr lang="es-MX" sz="2400" dirty="0">
                <a:solidFill>
                  <a:srgbClr val="000000"/>
                </a:solidFill>
                <a:latin typeface="AR CENA" panose="020B0604020202020204"/>
              </a:rPr>
              <a:t>como un servicio público de carácter obligatorio de </a:t>
            </a:r>
            <a:r>
              <a:rPr lang="es-MX" sz="2400" dirty="0">
                <a:solidFill>
                  <a:srgbClr val="00B050"/>
                </a:solidFill>
                <a:latin typeface="AR CENA" panose="020B0604020202020204"/>
              </a:rPr>
              <a:t>responsabilidad del Estado </a:t>
            </a:r>
            <a:r>
              <a:rPr lang="es-MX" sz="2400" dirty="0">
                <a:solidFill>
                  <a:srgbClr val="000000"/>
                </a:solidFill>
                <a:latin typeface="AR CENA" panose="020B0604020202020204"/>
              </a:rPr>
              <a:t>y en sujeción a los principios de </a:t>
            </a:r>
            <a:r>
              <a:rPr lang="es-MX" sz="2400" dirty="0">
                <a:solidFill>
                  <a:srgbClr val="00B050"/>
                </a:solidFill>
                <a:latin typeface="AR CENA" panose="020B0604020202020204"/>
              </a:rPr>
              <a:t>eficiencia</a:t>
            </a:r>
            <a:r>
              <a:rPr lang="es-MX" sz="2400" dirty="0">
                <a:solidFill>
                  <a:srgbClr val="000000"/>
                </a:solidFill>
                <a:latin typeface="AR CENA" panose="020B0604020202020204"/>
              </a:rPr>
              <a:t>, </a:t>
            </a:r>
            <a:r>
              <a:rPr lang="es-MX" sz="2400" dirty="0">
                <a:solidFill>
                  <a:srgbClr val="00B050"/>
                </a:solidFill>
                <a:latin typeface="AR CENA" panose="020B0604020202020204"/>
              </a:rPr>
              <a:t>universalidad</a:t>
            </a:r>
            <a:r>
              <a:rPr lang="es-MX" sz="2400" dirty="0">
                <a:solidFill>
                  <a:srgbClr val="000000"/>
                </a:solidFill>
                <a:latin typeface="AR CENA" panose="020B0604020202020204"/>
              </a:rPr>
              <a:t>, </a:t>
            </a:r>
            <a:r>
              <a:rPr lang="es-MX" sz="2400" dirty="0">
                <a:solidFill>
                  <a:srgbClr val="00B050"/>
                </a:solidFill>
                <a:latin typeface="AR CENA" panose="020B0604020202020204"/>
              </a:rPr>
              <a:t>solidaridad</a:t>
            </a:r>
            <a:r>
              <a:rPr lang="es-MX" sz="2400" dirty="0">
                <a:solidFill>
                  <a:srgbClr val="000000"/>
                </a:solidFill>
                <a:latin typeface="AR CENA" panose="020B0604020202020204"/>
              </a:rPr>
              <a:t> y </a:t>
            </a:r>
            <a:r>
              <a:rPr lang="es-MX" sz="2400" dirty="0">
                <a:solidFill>
                  <a:srgbClr val="00B050"/>
                </a:solidFill>
                <a:latin typeface="AR CENA" panose="020B0604020202020204"/>
              </a:rPr>
              <a:t>sostenibilidad financiera del sistema. </a:t>
            </a:r>
          </a:p>
          <a:p>
            <a:pPr algn="just"/>
            <a:endParaRPr lang="es-MX" sz="2400" dirty="0">
              <a:solidFill>
                <a:srgbClr val="000000"/>
              </a:solidFill>
              <a:latin typeface="AR CENA" panose="020B0604020202020204"/>
            </a:endParaRPr>
          </a:p>
          <a:p>
            <a:pPr algn="just"/>
            <a:r>
              <a:rPr lang="es-MX" sz="2400" dirty="0">
                <a:solidFill>
                  <a:srgbClr val="000000"/>
                </a:solidFill>
                <a:latin typeface="AR CENA" panose="020B0604020202020204"/>
              </a:rPr>
              <a:t>Además, garantiza el derecho irrenunciable a la seguridad social y puntualmente una cobertura integral </a:t>
            </a:r>
            <a:r>
              <a:rPr lang="es-MX" sz="2400" dirty="0">
                <a:solidFill>
                  <a:srgbClr val="00B050"/>
                </a:solidFill>
                <a:latin typeface="AR CENA" panose="020B0604020202020204"/>
              </a:rPr>
              <a:t>en favor de las personas de la tercera edad. </a:t>
            </a:r>
          </a:p>
          <a:p>
            <a:pPr algn="just"/>
            <a:endParaRPr lang="es-MX" sz="2400" dirty="0">
              <a:solidFill>
                <a:srgbClr val="000000"/>
              </a:solidFill>
              <a:latin typeface="AR CENA" panose="020B0604020202020204"/>
            </a:endParaRPr>
          </a:p>
          <a:p>
            <a:pPr algn="just"/>
            <a:r>
              <a:rPr lang="es-MX" sz="2400" dirty="0">
                <a:latin typeface="AR CENA" panose="020B0604020202020204"/>
              </a:rPr>
              <a:t>La Constitución Política establece que la seguridad social puede ser prestada por </a:t>
            </a:r>
            <a:r>
              <a:rPr lang="es-MX" sz="2400" dirty="0">
                <a:solidFill>
                  <a:srgbClr val="00B050"/>
                </a:solidFill>
                <a:latin typeface="AR CENA" panose="020B0604020202020204"/>
              </a:rPr>
              <a:t>entidades públicas o privadas </a:t>
            </a:r>
            <a:r>
              <a:rPr lang="es-MX" sz="2400" dirty="0">
                <a:latin typeface="AR CENA" panose="020B0604020202020204"/>
              </a:rPr>
              <a:t>y que los recursos del sistema no podrán utilizarse para otros fines.</a:t>
            </a:r>
            <a:endParaRPr lang="es-CO" sz="2400" dirty="0">
              <a:latin typeface="AR CENA" panose="020B0604020202020204"/>
            </a:endParaRPr>
          </a:p>
        </p:txBody>
      </p:sp>
    </p:spTree>
    <p:extLst>
      <p:ext uri="{BB962C8B-B14F-4D97-AF65-F5344CB8AC3E}">
        <p14:creationId xmlns:p14="http://schemas.microsoft.com/office/powerpoint/2010/main" val="1578893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89A728B-E9C6-4115-8440-5341C72B6F94}"/>
              </a:ext>
            </a:extLst>
          </p:cNvPr>
          <p:cNvSpPr/>
          <p:nvPr/>
        </p:nvSpPr>
        <p:spPr>
          <a:xfrm>
            <a:off x="1691680" y="188641"/>
            <a:ext cx="7128792" cy="5940088"/>
          </a:xfrm>
          <a:prstGeom prst="rect">
            <a:avLst/>
          </a:prstGeom>
        </p:spPr>
        <p:txBody>
          <a:bodyPr wrap="square">
            <a:spAutoFit/>
          </a:bodyPr>
          <a:lstStyle/>
          <a:p>
            <a:pPr algn="just"/>
            <a:r>
              <a:rPr lang="es-MX" sz="2000" dirty="0">
                <a:solidFill>
                  <a:srgbClr val="000000"/>
                </a:solidFill>
                <a:latin typeface="AR CENA" panose="020B0604020202020204"/>
              </a:rPr>
              <a:t>Principios de la seguridad social que se desprenden del conjunto de convenios y recomendaciones de la seguridad social, entre otros los convenios </a:t>
            </a:r>
            <a:r>
              <a:rPr lang="es-MX" sz="2000" dirty="0">
                <a:solidFill>
                  <a:srgbClr val="00B050"/>
                </a:solidFill>
                <a:latin typeface="AR CENA" panose="020B0604020202020204"/>
              </a:rPr>
              <a:t>102 y 128</a:t>
            </a:r>
            <a:r>
              <a:rPr lang="es-MX" sz="2000" dirty="0">
                <a:solidFill>
                  <a:srgbClr val="000000"/>
                </a:solidFill>
                <a:latin typeface="AR CENA" panose="020B0604020202020204"/>
              </a:rPr>
              <a:t>, y la Recomendación 202 de la OIT. </a:t>
            </a:r>
          </a:p>
          <a:p>
            <a:pPr algn="just"/>
            <a:endParaRPr lang="es-MX" sz="2000" dirty="0">
              <a:solidFill>
                <a:srgbClr val="000000"/>
              </a:solidFill>
              <a:latin typeface="AR CENA" panose="020B0604020202020204"/>
            </a:endParaRPr>
          </a:p>
          <a:p>
            <a:pPr algn="just"/>
            <a:r>
              <a:rPr lang="es-MX" sz="2000" dirty="0">
                <a:solidFill>
                  <a:srgbClr val="000000"/>
                </a:solidFill>
                <a:latin typeface="AR CENA" panose="020B0604020202020204"/>
              </a:rPr>
              <a:t>Los diez principios abordados en este trabajo son los siguientes: </a:t>
            </a:r>
          </a:p>
          <a:p>
            <a:pPr algn="just"/>
            <a:endParaRPr lang="es-MX" sz="2000" dirty="0">
              <a:solidFill>
                <a:srgbClr val="000000"/>
              </a:solidFill>
              <a:latin typeface="AR CENA" panose="020B0604020202020204"/>
            </a:endParaRPr>
          </a:p>
          <a:p>
            <a:pPr algn="just"/>
            <a:r>
              <a:rPr lang="es-MX" sz="2000" dirty="0">
                <a:solidFill>
                  <a:srgbClr val="00B050"/>
                </a:solidFill>
                <a:latin typeface="AR CENA" panose="020B0604020202020204"/>
              </a:rPr>
              <a:t>1. cobertura universal</a:t>
            </a:r>
          </a:p>
          <a:p>
            <a:pPr algn="just"/>
            <a:r>
              <a:rPr lang="es-MX" sz="2000" dirty="0">
                <a:solidFill>
                  <a:srgbClr val="00B050"/>
                </a:solidFill>
                <a:latin typeface="AR CENA" panose="020B0604020202020204"/>
              </a:rPr>
              <a:t>2. suficiencia de las prestaciones </a:t>
            </a:r>
          </a:p>
          <a:p>
            <a:pPr algn="just"/>
            <a:r>
              <a:rPr lang="es-MX" sz="2000" dirty="0">
                <a:solidFill>
                  <a:srgbClr val="00B050"/>
                </a:solidFill>
                <a:latin typeface="AR CENA" panose="020B0604020202020204"/>
              </a:rPr>
              <a:t>3. solidaridad social</a:t>
            </a:r>
          </a:p>
          <a:p>
            <a:pPr algn="just"/>
            <a:r>
              <a:rPr lang="es-MX" sz="2000" dirty="0">
                <a:solidFill>
                  <a:srgbClr val="00B050"/>
                </a:solidFill>
                <a:latin typeface="AR CENA" panose="020B0604020202020204"/>
              </a:rPr>
              <a:t>4. equidad de género</a:t>
            </a:r>
          </a:p>
          <a:p>
            <a:pPr algn="just"/>
            <a:r>
              <a:rPr lang="es-MX" sz="2000" dirty="0">
                <a:solidFill>
                  <a:srgbClr val="00B050"/>
                </a:solidFill>
                <a:latin typeface="AR CENA" panose="020B0604020202020204"/>
              </a:rPr>
              <a:t>5. trato uniforme</a:t>
            </a:r>
          </a:p>
          <a:p>
            <a:pPr algn="just"/>
            <a:r>
              <a:rPr lang="es-MX" sz="2000" dirty="0">
                <a:solidFill>
                  <a:srgbClr val="00B050"/>
                </a:solidFill>
                <a:latin typeface="AR CENA" panose="020B0604020202020204"/>
              </a:rPr>
              <a:t>6. eficiencia y costo administrativo razonable</a:t>
            </a:r>
          </a:p>
          <a:p>
            <a:pPr algn="just"/>
            <a:r>
              <a:rPr lang="es-MX" sz="2000" dirty="0">
                <a:solidFill>
                  <a:srgbClr val="00B050"/>
                </a:solidFill>
                <a:latin typeface="AR CENA" panose="020B0604020202020204"/>
              </a:rPr>
              <a:t>7. sostenibilidad financiera</a:t>
            </a:r>
          </a:p>
          <a:p>
            <a:pPr algn="just"/>
            <a:r>
              <a:rPr lang="es-MX" sz="2000" dirty="0">
                <a:solidFill>
                  <a:srgbClr val="00B050"/>
                </a:solidFill>
                <a:latin typeface="AR CENA" panose="020B0604020202020204"/>
              </a:rPr>
              <a:t>8. participación democrática de los actores sociales en la       administración del sistema </a:t>
            </a:r>
          </a:p>
          <a:p>
            <a:pPr algn="just"/>
            <a:r>
              <a:rPr lang="es-MX" sz="2000" dirty="0">
                <a:solidFill>
                  <a:srgbClr val="00B050"/>
                </a:solidFill>
                <a:latin typeface="AR CENA" panose="020B0604020202020204"/>
              </a:rPr>
              <a:t>9. responsabilidad general del Estado</a:t>
            </a:r>
          </a:p>
          <a:p>
            <a:pPr algn="just"/>
            <a:r>
              <a:rPr lang="es-MX" sz="2000" dirty="0">
                <a:solidFill>
                  <a:srgbClr val="00B050"/>
                </a:solidFill>
                <a:latin typeface="AR CENA" panose="020B0604020202020204"/>
              </a:rPr>
              <a:t>10. diálogo social. </a:t>
            </a:r>
            <a:endParaRPr lang="es-CO" sz="2000" dirty="0">
              <a:solidFill>
                <a:srgbClr val="00B050"/>
              </a:solidFill>
              <a:latin typeface="AR CENA" panose="020B0604020202020204"/>
            </a:endParaRPr>
          </a:p>
        </p:txBody>
      </p:sp>
    </p:spTree>
    <p:extLst>
      <p:ext uri="{BB962C8B-B14F-4D97-AF65-F5344CB8AC3E}">
        <p14:creationId xmlns:p14="http://schemas.microsoft.com/office/powerpoint/2010/main" val="2822412856"/>
      </p:ext>
    </p:extLst>
  </p:cSld>
  <p:clrMapOvr>
    <a:masterClrMapping/>
  </p:clrMapOvr>
</p:sld>
</file>

<file path=ppt/theme/theme1.xml><?xml version="1.0" encoding="utf-8"?>
<a:theme xmlns:a="http://schemas.openxmlformats.org/drawingml/2006/main" name="nep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 id="{F093B2A4-5D64-4AA2-99F8-AA7CBB7BE28E}" vid="{38E4F6F4-60E4-4DE5-96F2-CC37E9B54C9C}"/>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2921</TotalTime>
  <Words>2563</Words>
  <Application>Microsoft Office PowerPoint</Application>
  <PresentationFormat>Presentación en pantalla (4:3)</PresentationFormat>
  <Paragraphs>193</Paragraphs>
  <Slides>31</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31</vt:i4>
      </vt:variant>
    </vt:vector>
  </HeadingPairs>
  <TitlesOfParts>
    <vt:vector size="39" baseType="lpstr">
      <vt:lpstr>AR CENA</vt:lpstr>
      <vt:lpstr>Arial</vt:lpstr>
      <vt:lpstr>Berlin Sans FB</vt:lpstr>
      <vt:lpstr>Calibri</vt:lpstr>
      <vt:lpstr>Calibri Light</vt:lpstr>
      <vt:lpstr>Overpass</vt:lpstr>
      <vt:lpstr>Wingdings 3</vt:lpstr>
      <vt:lpstr>nepo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180</cp:revision>
  <dcterms:created xsi:type="dcterms:W3CDTF">2012-10-09T21:17:32Z</dcterms:created>
  <dcterms:modified xsi:type="dcterms:W3CDTF">2024-07-22T23:32:27Z</dcterms:modified>
</cp:coreProperties>
</file>